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79" r:id="rId2"/>
    <p:sldId id="38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552" autoAdjust="0"/>
  </p:normalViewPr>
  <p:slideViewPr>
    <p:cSldViewPr>
      <p:cViewPr varScale="1">
        <p:scale>
          <a:sx n="120" d="100"/>
          <a:sy n="120" d="100"/>
        </p:scale>
        <p:origin x="134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60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1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542190-A430-463B-9568-5D2B7A60C2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610" y="3948461"/>
            <a:ext cx="3492536" cy="2619402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89682" y="780124"/>
            <a:ext cx="5181600" cy="43550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28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March 2019     Incident: 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HiPo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#18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4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GB" sz="1600" kern="0" dirty="0">
                <a:latin typeface="Calibri" panose="020F0502020204030204" pitchFamily="34" charset="0"/>
              </a:rPr>
              <a:t>	After jarring, during RIH 2.7/8” CMT stinger, rotating lock (around 2.5 kg) on the travelling block fell down (10 m height) to the rig floor. All employees were out of the red zone during the time of the incident. </a:t>
            </a:r>
          </a:p>
          <a:p>
            <a:pPr marL="342900" indent="-342900" eaLnBrk="1" hangingPunct="1">
              <a:defRPr/>
            </a:pPr>
            <a:endParaRPr lang="en-GB" sz="1100" kern="0" dirty="0">
              <a:latin typeface="Calibri" panose="020F0502020204030204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latin typeface="Calibri" panose="020F0502020204030204" pitchFamily="34" charset="0"/>
              </a:rPr>
              <a:t>Always include rotation lock in the DROPS inspection checklist and carryout detailed DROPS inspection after jarring operation.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latin typeface="Calibri" panose="020F0502020204030204" pitchFamily="34" charset="0"/>
              </a:rPr>
              <a:t>Always install secondary retentions on the rotating lock.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latin typeface="Calibri" panose="020F0502020204030204" pitchFamily="34" charset="0"/>
              </a:rPr>
              <a:t>Always ensure that not more than 3 bolts are lock wired together and span between bolts not exceeding 15 </a:t>
            </a:r>
            <a:r>
              <a:rPr lang="en-GB" sz="1600" kern="0" dirty="0" err="1">
                <a:latin typeface="Calibri" panose="020F0502020204030204" pitchFamily="34" charset="0"/>
              </a:rPr>
              <a:t>cms</a:t>
            </a:r>
            <a:r>
              <a:rPr lang="en-GB" sz="1600" kern="0" dirty="0">
                <a:latin typeface="Calibri" panose="020F050202020403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latin typeface="Calibri" panose="020F0502020204030204" pitchFamily="34" charset="0"/>
              </a:rPr>
              <a:t>Always follow the recommendation from the OEM while defining the maintenance frequency.  </a:t>
            </a:r>
          </a:p>
          <a:p>
            <a:pPr>
              <a:defRPr/>
            </a:pPr>
            <a:endParaRPr lang="en-US" sz="160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600" y="5634127"/>
            <a:ext cx="5181600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sz="1600" b="1" dirty="0">
                <a:solidFill>
                  <a:srgbClr val="FFFF00"/>
                </a:solidFill>
                <a:latin typeface="Tahoma" pitchFamily="34" charset="0"/>
              </a:rPr>
              <a:t>Ensure secondary retention on all potential DROPS objects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62600" y="1066800"/>
            <a:ext cx="3352800" cy="2286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+mj-lt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0" name="Picture 9" descr="Image result for right and wrong symbols">
            <a:extLst>
              <a:ext uri="{FF2B5EF4-FFF2-40B4-BE49-F238E27FC236}">
                <a16:creationId xmlns:a16="http://schemas.microsoft.com/office/drawing/2014/main" id="{0ED73DB5-9632-4D39-893D-BDE0FB057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3221" y="5649656"/>
            <a:ext cx="542418" cy="685460"/>
          </a:xfrm>
          <a:prstGeom prst="rect">
            <a:avLst/>
          </a:prstGeom>
          <a:noFill/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5C7A72D-AB7F-43B1-AEE4-30BA8FCE8D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025" y="987585"/>
            <a:ext cx="3492537" cy="2619403"/>
          </a:xfrm>
          <a:prstGeom prst="rect">
            <a:avLst/>
          </a:prstGeom>
        </p:spPr>
      </p:pic>
      <p:grpSp>
        <p:nvGrpSpPr>
          <p:cNvPr id="15" name="Group 131">
            <a:extLst>
              <a:ext uri="{FF2B5EF4-FFF2-40B4-BE49-F238E27FC236}">
                <a16:creationId xmlns:a16="http://schemas.microsoft.com/office/drawing/2014/main" id="{B456CD98-4FB1-4410-9687-F60AE9B8358C}"/>
              </a:ext>
            </a:extLst>
          </p:cNvPr>
          <p:cNvGrpSpPr>
            <a:grpSpLocks/>
          </p:cNvGrpSpPr>
          <p:nvPr/>
        </p:nvGrpSpPr>
        <p:grpSpPr bwMode="auto">
          <a:xfrm>
            <a:off x="8599012" y="2789586"/>
            <a:ext cx="336550" cy="544513"/>
            <a:chOff x="3504" y="544"/>
            <a:chExt cx="2287" cy="1855"/>
          </a:xfrm>
        </p:grpSpPr>
        <p:sp>
          <p:nvSpPr>
            <p:cNvPr id="17" name="Line 129">
              <a:extLst>
                <a:ext uri="{FF2B5EF4-FFF2-40B4-BE49-F238E27FC236}">
                  <a16:creationId xmlns:a16="http://schemas.microsoft.com/office/drawing/2014/main" id="{21F12F96-2355-4F19-A83F-3ED05D7468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30">
              <a:extLst>
                <a:ext uri="{FF2B5EF4-FFF2-40B4-BE49-F238E27FC236}">
                  <a16:creationId xmlns:a16="http://schemas.microsoft.com/office/drawing/2014/main" id="{F4ACD633-A325-40E7-9083-C6B3240DF3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B16DC23-6BF5-4F5A-B45C-B823333DD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997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83010" y="1234206"/>
            <a:ext cx="8351838" cy="35394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Do you periodically review the DROPS checklist</a:t>
            </a:r>
            <a:endParaRPr lang="en-US" sz="1400" dirty="0">
              <a:solidFill>
                <a:srgbClr val="0033CC"/>
              </a:solidFill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Do you carryout DROPS inspection after jarring or other heavy activities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Do you ensure that the OEM recommendations are captured in the PMS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Do you ensure DROPS requirements are defined in the technical specification during procurement of the equipment. 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Do you ensure all Safety Critical Equipment are maintained as per OEM recommendations.</a:t>
            </a: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57752" y="844214"/>
            <a:ext cx="490390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28</a:t>
            </a:r>
            <a:r>
              <a:rPr lang="en-US" sz="16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March 2019     Incident:  HiPo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#18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B0A083-D092-4FC6-9331-EE17603E0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53529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92221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922C2855-E1AD-4E8B-B7FB-67A94789469D}"/>
</file>

<file path=customXml/itemProps2.xml><?xml version="1.0" encoding="utf-8"?>
<ds:datastoreItem xmlns:ds="http://schemas.openxmlformats.org/officeDocument/2006/customXml" ds:itemID="{FFAA9A1F-18AB-4B8E-92F4-C000264F9246}"/>
</file>

<file path=customXml/itemProps3.xml><?xml version="1.0" encoding="utf-8"?>
<ds:datastoreItem xmlns:ds="http://schemas.openxmlformats.org/officeDocument/2006/customXml" ds:itemID="{F17C83A2-2305-476A-860B-657A94FDAB12}"/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357</Words>
  <Application>Microsoft Office PowerPoint</Application>
  <PresentationFormat>On-screen Show (4:3)</PresentationFormat>
  <Paragraphs>48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96</cp:revision>
  <dcterms:created xsi:type="dcterms:W3CDTF">2016-03-28T05:48:29Z</dcterms:created>
  <dcterms:modified xsi:type="dcterms:W3CDTF">2019-10-24T10:04:14Z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