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81" r:id="rId2"/>
    <p:sldId id="38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552" autoAdjust="0"/>
  </p:normalViewPr>
  <p:slideViewPr>
    <p:cSldViewPr>
      <p:cViewPr varScale="1">
        <p:scale>
          <a:sx n="120" d="100"/>
          <a:sy n="120" d="100"/>
        </p:scale>
        <p:origin x="134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22113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17140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897" y="1060875"/>
            <a:ext cx="5201820" cy="501675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The </a:t>
            </a: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driver was proceeding </a:t>
            </a: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from </a:t>
            </a: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Camp in </a:t>
            </a: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a Pickup towards East </a:t>
            </a: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RMS. At </a:t>
            </a: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approx. 14:18 </a:t>
            </a:r>
            <a:r>
              <a:rPr lang="en-US" sz="1600" dirty="0" err="1">
                <a:latin typeface="Calibri" panose="020F0502020204030204" pitchFamily="34" charset="0"/>
                <a:cs typeface="Tahoma" pitchFamily="34" charset="0"/>
              </a:rPr>
              <a:t>hrs</a:t>
            </a: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 driver entered in to a  barricaded newly constructed asphalt road (segment 1 of asphalt road from Yibal to YKP) which was yet to be opened for road users</a:t>
            </a: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. </a:t>
            </a: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As </a:t>
            </a: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there were road blockades the driver decided to take the left shoulder to by pass them . While he was trying to re-enter to the black top, he over steered to the right and lost control resulting in a “S” pattern on the asphalt road and rolled over on the right side shoulder. </a:t>
            </a:r>
            <a:endParaRPr lang="en-US" sz="16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algn="just">
              <a:spcBef>
                <a:spcPct val="50000"/>
              </a:spcBef>
              <a:defRPr/>
            </a:pPr>
            <a:endParaRPr lang="en-US" sz="12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Learning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Do not use any unapproved roads.  </a:t>
            </a:r>
            <a:endParaRPr lang="en-US" sz="1600" dirty="0">
              <a:latin typeface="Calibri" panose="020F0502020204030204" pitchFamily="34" charset="0"/>
              <a:cs typeface="Tahom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Obey signage and barricades provided</a:t>
            </a: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.</a:t>
            </a:r>
            <a:endParaRPr lang="en-US" sz="16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Reduce speed while changing from different road conditions (Tarmac to Graded Roads</a:t>
            </a: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).</a:t>
            </a:r>
            <a:endParaRPr lang="en-US" sz="16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Maintain correct posture and seating position while driving</a:t>
            </a: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.</a:t>
            </a:r>
            <a:endParaRPr lang="en-US" sz="1100" dirty="0" smtClean="0">
              <a:latin typeface="Arial" charset="0"/>
              <a:cs typeface="Tahom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Over speeding contributes to accidents .</a:t>
            </a:r>
            <a:endParaRPr lang="en-US" sz="1600" dirty="0">
              <a:latin typeface="Calibri" panose="020F0502020204030204" pitchFamily="34" charset="0"/>
              <a:cs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828354" y="6077633"/>
            <a:ext cx="4405314" cy="467634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not use unapproved Roads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" y="778302"/>
            <a:ext cx="52435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31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st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March 2019  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HiPo # 19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MVI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86400" y="1212900"/>
            <a:ext cx="3488365" cy="2317484"/>
          </a:xfrm>
          <a:prstGeom prst="rect">
            <a:avLst/>
          </a:prstGeom>
          <a:noFill/>
        </p:spPr>
      </p:pic>
      <p:sp>
        <p:nvSpPr>
          <p:cNvPr id="5" name="AutoShape 2" descr="Cross Mark on Apple iOS 12.2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960545" y="2646230"/>
            <a:ext cx="103105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</a:rPr>
              <a:t>✖</a:t>
            </a:r>
          </a:p>
        </p:txBody>
      </p:sp>
      <p:pic>
        <p:nvPicPr>
          <p:cNvPr id="1027" name="Picture 3" descr="C:\Users\srhsea-ykp\Desktop\IMG_834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86400" y="3600032"/>
            <a:ext cx="3478745" cy="2568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7848600" y="5244747"/>
            <a:ext cx="105028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rgbClr val="00B050"/>
                </a:solidFill>
              </a:rPr>
              <a:t> ✔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5511272" y="798648"/>
            <a:ext cx="3429000" cy="414252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Improper position of seat and driving at high speed.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5638799" y="6171390"/>
            <a:ext cx="3200401" cy="518316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Maintain 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</a:rPr>
              <a:t>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peed limits and follow correct seating position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and posture while driving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50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4163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0000FF"/>
              </a:solidFill>
              <a:latin typeface="Arial(Heading)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Calibri" panose="020F0502020204030204" pitchFamily="34" charset="0"/>
                <a:sym typeface="Wingdings" pitchFamily="2" charset="2"/>
              </a:rPr>
              <a:t>Do you ensure periodic checks for IVMS System for its integrity</a:t>
            </a:r>
            <a:r>
              <a:rPr lang="en-US" sz="1600" dirty="0" smtClean="0">
                <a:solidFill>
                  <a:srgbClr val="0000FF"/>
                </a:solidFill>
                <a:latin typeface="Calibri" panose="020F0502020204030204" pitchFamily="34" charset="0"/>
                <a:sym typeface="Wingdings" pitchFamily="2" charset="2"/>
              </a:rPr>
              <a:t>?</a:t>
            </a:r>
            <a:endParaRPr lang="en-US" sz="1600" dirty="0">
              <a:solidFill>
                <a:srgbClr val="0000FF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Calibri" panose="020F0502020204030204" pitchFamily="34" charset="0"/>
                <a:sym typeface="Wingdings" pitchFamily="2" charset="2"/>
              </a:rPr>
              <a:t>Do you ensure the competency on the basis of Performance evaluation?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Calibri" panose="020F0502020204030204" pitchFamily="34" charset="0"/>
                <a:sym typeface="Wingdings" pitchFamily="2" charset="2"/>
              </a:rPr>
              <a:t>Do you ensure that your IVMS Coordinators are competent</a:t>
            </a:r>
            <a:r>
              <a:rPr lang="en-US" sz="1600" dirty="0" smtClean="0">
                <a:solidFill>
                  <a:srgbClr val="0000FF"/>
                </a:solidFill>
                <a:latin typeface="Calibri" panose="020F0502020204030204" pitchFamily="34" charset="0"/>
                <a:sym typeface="Wingdings" pitchFamily="2" charset="2"/>
              </a:rPr>
              <a:t>?</a:t>
            </a:r>
            <a:endParaRPr lang="en-US" sz="1600" dirty="0">
              <a:solidFill>
                <a:srgbClr val="0000FF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Calibri" panose="020F0502020204030204" pitchFamily="34" charset="0"/>
                <a:sym typeface="Wingdings" pitchFamily="2" charset="2"/>
              </a:rPr>
              <a:t>Do you ensure that you are applying LSR consequence management </a:t>
            </a:r>
            <a:r>
              <a:rPr lang="en-US" sz="1600" dirty="0" smtClean="0">
                <a:solidFill>
                  <a:srgbClr val="0000FF"/>
                </a:solidFill>
                <a:latin typeface="Calibri" panose="020F0502020204030204" pitchFamily="34" charset="0"/>
                <a:sym typeface="Wingdings" pitchFamily="2" charset="2"/>
              </a:rPr>
              <a:t>effectively</a:t>
            </a:r>
            <a:r>
              <a:rPr lang="en-US" sz="1600" dirty="0" smtClean="0">
                <a:solidFill>
                  <a:srgbClr val="0000FF"/>
                </a:solidFill>
                <a:latin typeface="Calibri" panose="020F0502020204030204" pitchFamily="34" charset="0"/>
                <a:sym typeface="Wingdings" pitchFamily="2" charset="2"/>
              </a:rPr>
              <a:t>?</a:t>
            </a:r>
            <a:endParaRPr lang="en-US" sz="1600" dirty="0">
              <a:solidFill>
                <a:srgbClr val="0000FF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Calibri" panose="020F0502020204030204" pitchFamily="34" charset="0"/>
                <a:sym typeface="Wingdings" pitchFamily="2" charset="2"/>
              </a:rPr>
              <a:t>Are you ensuring your drivers are using project approved routes only</a:t>
            </a:r>
            <a:r>
              <a:rPr lang="en-US" sz="1600" dirty="0" smtClean="0">
                <a:solidFill>
                  <a:srgbClr val="0000FF"/>
                </a:solidFill>
                <a:latin typeface="Calibri" panose="020F0502020204030204" pitchFamily="34" charset="0"/>
                <a:sym typeface="Wingdings" pitchFamily="2" charset="2"/>
              </a:rPr>
              <a:t>?</a:t>
            </a:r>
            <a:endParaRPr lang="en-US" sz="1600" dirty="0">
              <a:solidFill>
                <a:srgbClr val="0000FF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Calibri" panose="020F0502020204030204" pitchFamily="34" charset="0"/>
                <a:sym typeface="Wingdings" pitchFamily="2" charset="2"/>
              </a:rPr>
              <a:t>Are you using only project approved roads</a:t>
            </a:r>
            <a:r>
              <a:rPr lang="en-US" sz="1600" dirty="0" smtClean="0">
                <a:solidFill>
                  <a:srgbClr val="0000FF"/>
                </a:solidFill>
                <a:latin typeface="Calibri" panose="020F0502020204030204" pitchFamily="34" charset="0"/>
                <a:sym typeface="Wingdings" pitchFamily="2" charset="2"/>
              </a:rPr>
              <a:t>?</a:t>
            </a:r>
            <a:endParaRPr lang="en-US" sz="1600" dirty="0">
              <a:solidFill>
                <a:srgbClr val="0000FF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Calibri" panose="020F0502020204030204" pitchFamily="34" charset="0"/>
                <a:sym typeface="Wingdings" pitchFamily="2" charset="2"/>
              </a:rPr>
              <a:t>Do you ensure your drivers are maintaining correct posture while driving?</a:t>
            </a:r>
          </a:p>
          <a:p>
            <a:pPr eaLnBrk="1" hangingPunct="1">
              <a:defRPr/>
            </a:pPr>
            <a:endParaRPr lang="en-US" sz="1400" dirty="0">
              <a:solidFill>
                <a:srgbClr val="0000FF"/>
              </a:solidFill>
              <a:latin typeface="Arial(Heading)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166687" y="778302"/>
            <a:ext cx="52435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31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st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March 2019  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HiPo # 19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MVI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44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92222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372049BB-84F1-47CD-9D31-5CB0DB9413DF}"/>
</file>

<file path=customXml/itemProps2.xml><?xml version="1.0" encoding="utf-8"?>
<ds:datastoreItem xmlns:ds="http://schemas.openxmlformats.org/officeDocument/2006/customXml" ds:itemID="{BA072CF8-9E10-4E79-AFD2-CE93C15ECA17}"/>
</file>

<file path=customXml/itemProps3.xml><?xml version="1.0" encoding="utf-8"?>
<ds:datastoreItem xmlns:ds="http://schemas.openxmlformats.org/officeDocument/2006/customXml" ds:itemID="{C1908C88-A84D-4C88-9A57-4C921FAFE86D}"/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522</Words>
  <Application>Microsoft Office PowerPoint</Application>
  <PresentationFormat>On-screen Show (4:3)</PresentationFormat>
  <Paragraphs>53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Arial(Heading)</vt:lpstr>
      <vt:lpstr>Calibri</vt:lpstr>
      <vt:lpstr>Tahoma</vt:lpstr>
      <vt:lpstr>Times New Roman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98</cp:revision>
  <dcterms:created xsi:type="dcterms:W3CDTF">2016-03-28T05:48:29Z</dcterms:created>
  <dcterms:modified xsi:type="dcterms:W3CDTF">2019-10-24T10:09:30Z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