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7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2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chair&#10;&#10;Description generated with high confidence">
            <a:extLst>
              <a:ext uri="{FF2B5EF4-FFF2-40B4-BE49-F238E27FC236}">
                <a16:creationId xmlns:a16="http://schemas.microsoft.com/office/drawing/2014/main" id="{5A7569B5-BA0F-46F3-8D4F-D8A89AF03B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85" y="3464983"/>
            <a:ext cx="2117725" cy="282363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385" y="881836"/>
            <a:ext cx="5648008" cy="48243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2019 Incident 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Finger injury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Crane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operator attempted to release the stack wire-rope using both of his hands, while the crane hook block was still above ground level, hence crane wire-rope was under tension. The stuck wire-rope suddenly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released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crushing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operator’s right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little finger between the line and block sheave.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keep your hands/fingers away from crush points and ensure understanding the risk of stored energy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follow proper maintenance and troubleshooting procedures.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All personnel are obliged to STOP when intervened for unsafe act,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effective TBT with clear roles &amp; responsibilities for all involved. 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the lift plan is in place for high risk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activity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1DCF7A3-9740-4D4E-ABF4-099357F190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393" y="915364"/>
            <a:ext cx="3048264" cy="2438611"/>
          </a:xfrm>
          <a:prstGeom prst="rect">
            <a:avLst/>
          </a:prstGeom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72715" y="5649857"/>
            <a:ext cx="5181600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Never place your hands between the line and sheave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6125" y="10668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99C8525-57F6-419F-88B7-EA6835A5A86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67" b="97024" l="8594" r="93750">
                        <a14:foregroundMark x1="20313" y1="16667" x2="33594" y2="23214"/>
                        <a14:foregroundMark x1="33594" y1="23214" x2="67188" y2="52976"/>
                        <a14:foregroundMark x1="67188" y1="52976" x2="79688" y2="60119"/>
                        <a14:foregroundMark x1="79688" y1="60119" x2="89063" y2="47619"/>
                        <a14:foregroundMark x1="89063" y1="47619" x2="87500" y2="22619"/>
                        <a14:foregroundMark x1="87500" y1="22619" x2="75000" y2="13690"/>
                        <a14:foregroundMark x1="75000" y1="13690" x2="60938" y2="8333"/>
                        <a14:foregroundMark x1="60938" y1="8333" x2="50000" y2="9524"/>
                        <a14:foregroundMark x1="50000" y1="7143" x2="33594" y2="7738"/>
                        <a14:foregroundMark x1="33594" y1="7738" x2="21094" y2="15476"/>
                        <a14:foregroundMark x1="21094" y1="15476" x2="12500" y2="26190"/>
                        <a14:foregroundMark x1="12500" y1="26190" x2="8594" y2="37500"/>
                        <a14:foregroundMark x1="8594" y1="37500" x2="13281" y2="51190"/>
                        <a14:foregroundMark x1="13281" y1="51190" x2="37500" y2="67857"/>
                        <a14:foregroundMark x1="37500" y1="67857" x2="54688" y2="70238"/>
                        <a14:foregroundMark x1="54688" y1="70238" x2="75000" y2="63690"/>
                        <a14:foregroundMark x1="93750" y1="35714" x2="93750" y2="35714"/>
                        <a14:foregroundMark x1="50000" y1="4167" x2="50000" y2="4167"/>
                        <a14:foregroundMark x1="33594" y1="33929" x2="26563" y2="33929"/>
                        <a14:foregroundMark x1="18750" y1="40476" x2="18750" y2="40476"/>
                        <a14:foregroundMark x1="37500" y1="38690" x2="31250" y2="40476"/>
                        <a14:foregroundMark x1="48438" y1="45833" x2="48438" y2="45833"/>
                        <a14:foregroundMark x1="10156" y1="83929" x2="32813" y2="83929"/>
                        <a14:foregroundMark x1="32813" y1="83929" x2="54688" y2="83929"/>
                        <a14:foregroundMark x1="54688" y1="83929" x2="68750" y2="83333"/>
                        <a14:foregroundMark x1="12500" y1="97024" x2="50781" y2="95238"/>
                        <a14:foregroundMark x1="11719" y1="89286" x2="11719" y2="89286"/>
                        <a14:foregroundMark x1="12500" y1="87500" x2="12500" y2="87500"/>
                        <a14:foregroundMark x1="12500" y1="86905" x2="14063" y2="92262"/>
                        <a14:foregroundMark x1="11719" y1="91071" x2="31250" y2="91667"/>
                        <a14:foregroundMark x1="31250" y1="91667" x2="70313" y2="89881"/>
                        <a14:foregroundMark x1="70313" y1="89881" x2="86719" y2="90476"/>
                        <a14:foregroundMark x1="86719" y1="90476" x2="87500" y2="9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1805" y="4890112"/>
            <a:ext cx="1043358" cy="136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4144" y="1142544"/>
            <a:ext cx="8351838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all personnel are provided with clear Roles &amp; Responsibilities (for crane operation &amp; breakdown)?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your training matrix includes Hands &amp; Fingers injury prevention and BBS training as minimum competency requirements?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TBT is effective and all risks are communicated to all parties involved?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adequate level of supervision during site activities?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lift plans are in place for lifting activities?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assurance process identifies &amp; captures the gaps?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interface management with 3rd parties is in place, communicated and understood?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73328"/>
            <a:ext cx="5235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2019 Incident : Finger injury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1417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D2E47B-60EC-4640-99AB-0EBAEC9657BD}"/>
</file>

<file path=customXml/itemProps2.xml><?xml version="1.0" encoding="utf-8"?>
<ds:datastoreItem xmlns:ds="http://schemas.openxmlformats.org/officeDocument/2006/customXml" ds:itemID="{324BD105-87BD-4064-83DB-B65EED408C13}"/>
</file>

<file path=customXml/itemProps3.xml><?xml version="1.0" encoding="utf-8"?>
<ds:datastoreItem xmlns:ds="http://schemas.openxmlformats.org/officeDocument/2006/customXml" ds:itemID="{DFC5C9DA-D5C6-4236-8C82-AD628A57CE71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519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2019-10-24T10:15:06Z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