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A9A12-29B2-4060-8D35-F8D8D28E58DE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7DC0C-D4CC-4ECE-8586-44D21B34D6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4184" y="3889059"/>
            <a:ext cx="3172616" cy="228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9750" y="974865"/>
            <a:ext cx="3133699" cy="251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257800" cy="32855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27.11.2016   Incident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title : LTI /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Nimr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050" dirty="0">
                <a:latin typeface="Arial" pitchFamily="34" charset="0"/>
              </a:rPr>
              <a:t>The technician was painting the inspection tool rack weighing approximately 280 kg</a:t>
            </a:r>
            <a:r>
              <a:rPr lang="en-US" sz="1050" dirty="0" smtClean="0">
                <a:latin typeface="Arial" pitchFamily="34" charset="0"/>
              </a:rPr>
              <a:t>.</a:t>
            </a:r>
          </a:p>
          <a:p>
            <a:pPr marL="342900" indent="-342900" algn="just" eaLnBrk="1" hangingPunct="1">
              <a:defRPr/>
            </a:pPr>
            <a:r>
              <a:rPr lang="en-US" sz="1050" dirty="0" smtClean="0">
                <a:latin typeface="Arial" pitchFamily="34" charset="0"/>
              </a:rPr>
              <a:t>To </a:t>
            </a:r>
            <a:r>
              <a:rPr lang="en-US" sz="1050" dirty="0">
                <a:latin typeface="Arial" pitchFamily="34" charset="0"/>
              </a:rPr>
              <a:t>enable him to paint underneath the rack. The 3rd party Forklift operator tilted </a:t>
            </a:r>
            <a:r>
              <a:rPr lang="en-US" sz="1050" dirty="0" smtClean="0">
                <a:latin typeface="Arial" pitchFamily="34" charset="0"/>
              </a:rPr>
              <a:t>the</a:t>
            </a:r>
          </a:p>
          <a:p>
            <a:pPr marL="342900" indent="-342900" algn="just" eaLnBrk="1" hangingPunct="1">
              <a:defRPr/>
            </a:pPr>
            <a:r>
              <a:rPr lang="en-US" sz="1050" dirty="0" smtClean="0">
                <a:latin typeface="Arial" pitchFamily="34" charset="0"/>
              </a:rPr>
              <a:t>rack </a:t>
            </a:r>
            <a:r>
              <a:rPr lang="en-US" sz="1050" dirty="0">
                <a:latin typeface="Arial" pitchFamily="34" charset="0"/>
              </a:rPr>
              <a:t>partially with the Forklift. At this point the technician and the third party </a:t>
            </a:r>
            <a:r>
              <a:rPr lang="en-US" sz="1050" dirty="0" smtClean="0">
                <a:latin typeface="Arial" pitchFamily="34" charset="0"/>
              </a:rPr>
              <a:t>Forklift</a:t>
            </a:r>
          </a:p>
          <a:p>
            <a:pPr marL="342900" indent="-342900" algn="just" eaLnBrk="1" hangingPunct="1">
              <a:defRPr/>
            </a:pPr>
            <a:r>
              <a:rPr lang="en-US" sz="1050" dirty="0" smtClean="0">
                <a:latin typeface="Arial" pitchFamily="34" charset="0"/>
              </a:rPr>
              <a:t>operator </a:t>
            </a:r>
            <a:r>
              <a:rPr lang="en-US" sz="1050" dirty="0">
                <a:latin typeface="Arial" pitchFamily="34" charset="0"/>
              </a:rPr>
              <a:t>positioned themselves on opposite side of the rack and lowered it </a:t>
            </a:r>
            <a:r>
              <a:rPr lang="en-US" sz="1050" dirty="0" smtClean="0">
                <a:latin typeface="Arial" pitchFamily="34" charset="0"/>
              </a:rPr>
              <a:t>manually</a:t>
            </a:r>
          </a:p>
          <a:p>
            <a:pPr marL="342900" indent="-342900" algn="just" eaLnBrk="1" hangingPunct="1">
              <a:defRPr/>
            </a:pPr>
            <a:r>
              <a:rPr lang="en-US" sz="1050" dirty="0" smtClean="0">
                <a:latin typeface="Arial" pitchFamily="34" charset="0"/>
              </a:rPr>
              <a:t>the </a:t>
            </a:r>
            <a:r>
              <a:rPr lang="en-US" sz="1050" dirty="0">
                <a:latin typeface="Arial" pitchFamily="34" charset="0"/>
              </a:rPr>
              <a:t>remaining distance to the ground. During this process the tool rack landed on </a:t>
            </a:r>
            <a:r>
              <a:rPr lang="en-US" sz="1050" dirty="0" smtClean="0">
                <a:latin typeface="Arial" pitchFamily="34" charset="0"/>
              </a:rPr>
              <a:t>the</a:t>
            </a:r>
          </a:p>
          <a:p>
            <a:pPr marL="342900" indent="-342900" algn="just" eaLnBrk="1" hangingPunct="1">
              <a:defRPr/>
            </a:pPr>
            <a:r>
              <a:rPr lang="en-US" sz="1050" dirty="0" smtClean="0">
                <a:latin typeface="Arial" pitchFamily="34" charset="0"/>
              </a:rPr>
              <a:t>Forklift </a:t>
            </a:r>
            <a:r>
              <a:rPr lang="en-US" sz="1050" dirty="0">
                <a:latin typeface="Arial" pitchFamily="34" charset="0"/>
              </a:rPr>
              <a:t>operator’s left foot.  </a:t>
            </a:r>
            <a:endParaRPr lang="en-US" sz="1050" dirty="0" smtClean="0"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 </a:t>
            </a:r>
            <a:r>
              <a:rPr lang="en-US" sz="1050" dirty="0">
                <a:latin typeface="Arial" charset="0"/>
                <a:cs typeface="Tahoma" pitchFamily="34" charset="0"/>
              </a:rPr>
              <a:t>Always use mechanical handling aids when carrying out a heavy lift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 Always </a:t>
            </a:r>
            <a:r>
              <a:rPr lang="en-US" sz="1050" dirty="0">
                <a:latin typeface="Arial" charset="0"/>
                <a:cs typeface="Tahoma" pitchFamily="34" charset="0"/>
              </a:rPr>
              <a:t>stop to identify the hazard of the operations before starting work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 Always </a:t>
            </a:r>
            <a:r>
              <a:rPr lang="en-US" sz="1050" dirty="0">
                <a:latin typeface="Arial" charset="0"/>
                <a:cs typeface="Tahoma" pitchFamily="34" charset="0"/>
              </a:rPr>
              <a:t>report  to the supervisor all the operational task of the day during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the</a:t>
            </a:r>
          </a:p>
          <a:p>
            <a:pPr eaLnBrk="1" hangingPunct="1"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  operational </a:t>
            </a:r>
            <a:r>
              <a:rPr lang="en-US" sz="1050" dirty="0">
                <a:latin typeface="Arial" charset="0"/>
                <a:cs typeface="Tahoma" pitchFamily="34" charset="0"/>
              </a:rPr>
              <a:t>TBT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.</a:t>
            </a: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 smtClean="0">
                <a:latin typeface="Arial" charset="0"/>
                <a:cs typeface="Tahoma" pitchFamily="34" charset="0"/>
              </a:rPr>
              <a:t>  Always </a:t>
            </a:r>
            <a:r>
              <a:rPr lang="en-US" sz="1050" dirty="0">
                <a:latin typeface="Arial" charset="0"/>
                <a:cs typeface="Tahoma" pitchFamily="34" charset="0"/>
              </a:rPr>
              <a:t>intervene and stop unsafe act even if your involved in the task. </a:t>
            </a: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6200" y="4876800"/>
            <a:ext cx="5334000" cy="584775"/>
          </a:xfrm>
          <a:prstGeom prst="rect">
            <a:avLst/>
          </a:prstGeom>
          <a:solidFill>
            <a:srgbClr val="3030D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use mechanical handling aids when carrying out a heavy lift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197850" y="273208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0772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3479884"/>
            <a:ext cx="32004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latin typeface="+mj-lt"/>
              </a:rPr>
              <a:t>Wrong manual handling for the </a:t>
            </a:r>
            <a:r>
              <a:rPr lang="en-US" sz="1050" dirty="0" smtClean="0">
                <a:latin typeface="+mj-lt"/>
              </a:rPr>
              <a:t>inspection tool rack</a:t>
            </a:r>
            <a:endParaRPr lang="en-US" sz="1050" dirty="0"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86400" y="6146884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latin typeface="+mj-lt"/>
                <a:cs typeface="Times New Roman" panose="02020603050405020304" pitchFamily="18" charset="0"/>
              </a:rPr>
              <a:t>Proper position of inspection tool rack for painting</a:t>
            </a:r>
            <a:endParaRPr lang="en-US" sz="1050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8"/>
            <a:ext cx="8686800" cy="35394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controls in place to segregate what is routine an non-routine tasks?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adequate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processes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to encourage and convince employees of the importance of stop work authority?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specific job descriptions issued to your Forklift Operators?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38199"/>
            <a:ext cx="42162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27.11.2016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title : LTI /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Nimr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3F95323-B449-46EE-BCF2-913CC2CA9F85}"/>
</file>

<file path=customXml/itemProps2.xml><?xml version="1.0" encoding="utf-8"?>
<ds:datastoreItem xmlns:ds="http://schemas.openxmlformats.org/officeDocument/2006/customXml" ds:itemID="{D71123AC-E8A5-4420-ABCD-755D3961590F}"/>
</file>

<file path=customXml/itemProps3.xml><?xml version="1.0" encoding="utf-8"?>
<ds:datastoreItem xmlns:ds="http://schemas.openxmlformats.org/officeDocument/2006/customXml" ds:itemID="{804AC73A-AB1B-430E-A315-976B2C1013F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336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5</cp:revision>
  <dcterms:created xsi:type="dcterms:W3CDTF">2017-01-23T10:50:08Z</dcterms:created>
  <dcterms:modified xsi:type="dcterms:W3CDTF">2017-03-30T06:08:21Z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