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6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0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A9A12-29B2-4060-8D35-F8D8D28E58DE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7DC0C-D4CC-4ECE-8586-44D21B34D62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2258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51101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6A5A5-23A1-40AE-B432-7BEDF0B5B4CA}" type="datetimeFigureOut">
              <a:rPr lang="en-GB" smtClean="0"/>
              <a:pPr/>
              <a:t>23/01/2017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721947"/>
            <a:ext cx="3418114" cy="2563586"/>
          </a:xfrm>
          <a:prstGeom prst="rect">
            <a:avLst/>
          </a:prstGeom>
        </p:spPr>
      </p:pic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522119" y="1771651"/>
            <a:ext cx="12573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4500">
              <a:solidFill>
                <a:srgbClr val="FF0000"/>
              </a:solidFill>
              <a:latin typeface="Times New Roman"/>
              <a:sym typeface="Webdings" pitchFamily="18" charset="2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5" name="Slide Number Placeholder 12"/>
          <p:cNvSpPr txBox="1">
            <a:spLocks/>
          </p:cNvSpPr>
          <p:nvPr/>
        </p:nvSpPr>
        <p:spPr bwMode="auto">
          <a:xfrm>
            <a:off x="7075714" y="628553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DB4615DE-AE29-4DBE-9167-7BEF3C405107}" type="slidenum">
              <a:rPr lang="en-US" sz="1400"/>
              <a:pPr/>
              <a:t>1</a:t>
            </a:fld>
            <a:endParaRPr lang="en-US" sz="1400" dirty="0"/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08220" y="990600"/>
            <a:ext cx="5257800" cy="45012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 : 01.12.2016</a:t>
            </a: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GB" sz="1400" b="1" dirty="0">
                <a:solidFill>
                  <a:srgbClr val="333399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LTI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Lekhwair</a:t>
            </a:r>
            <a:endParaRPr lang="en-US" sz="1400" b="1" dirty="0">
              <a:solidFill>
                <a:srgbClr val="333399"/>
              </a:solidFill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114300" algn="just">
              <a:defRPr/>
            </a:pPr>
            <a:endParaRPr lang="en-US" sz="18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8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8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algn="just"/>
            <a:r>
              <a:rPr lang="en-US" altLang="en-US" sz="1400" dirty="0" smtClean="0">
                <a:latin typeface="Arial" pitchFamily="34" charset="0"/>
              </a:rPr>
              <a:t>A contractor mechanical crew consisting of two riggers and a “pick &amp; carry- Hydra” crane operator was engaged in shifting of </a:t>
            </a:r>
            <a:r>
              <a:rPr lang="en-GB" sz="1400" dirty="0" smtClean="0">
                <a:latin typeface="Arial" pitchFamily="34" charset="0"/>
              </a:rPr>
              <a:t>four numbers of 6 inch </a:t>
            </a:r>
            <a:r>
              <a:rPr lang="en-GB" sz="1400" dirty="0" err="1" smtClean="0">
                <a:latin typeface="Arial" pitchFamily="34" charset="0"/>
              </a:rPr>
              <a:t>dia</a:t>
            </a:r>
            <a:r>
              <a:rPr lang="en-GB" sz="1400" dirty="0" smtClean="0">
                <a:latin typeface="Arial" pitchFamily="34" charset="0"/>
              </a:rPr>
              <a:t> X 12 metre length CS pipe from l yard to fabrication shop. </a:t>
            </a:r>
          </a:p>
          <a:p>
            <a:pPr algn="just"/>
            <a:endParaRPr lang="en-GB" sz="1400" dirty="0">
              <a:latin typeface="Arial" pitchFamily="34" charset="0"/>
            </a:endParaRPr>
          </a:p>
          <a:p>
            <a:pPr algn="just"/>
            <a:r>
              <a:rPr lang="en-GB" sz="1400" dirty="0" smtClean="0">
                <a:latin typeface="Arial" pitchFamily="34" charset="0"/>
              </a:rPr>
              <a:t>Whilst </a:t>
            </a:r>
            <a:r>
              <a:rPr lang="en-GB" sz="1400" dirty="0">
                <a:latin typeface="Arial" pitchFamily="34" charset="0"/>
              </a:rPr>
              <a:t>offloading the pipes </a:t>
            </a:r>
            <a:r>
              <a:rPr lang="en-GB" sz="1400" dirty="0" smtClean="0">
                <a:latin typeface="Arial" pitchFamily="34" charset="0"/>
              </a:rPr>
              <a:t>in the </a:t>
            </a:r>
            <a:r>
              <a:rPr lang="en-GB" sz="1400" dirty="0">
                <a:latin typeface="Arial" pitchFamily="34" charset="0"/>
              </a:rPr>
              <a:t>fabrication </a:t>
            </a:r>
            <a:r>
              <a:rPr lang="en-GB" sz="1400" dirty="0" smtClean="0">
                <a:latin typeface="Arial" pitchFamily="34" charset="0"/>
              </a:rPr>
              <a:t>shop, </a:t>
            </a:r>
            <a:r>
              <a:rPr lang="en-GB" sz="1400" dirty="0">
                <a:latin typeface="Arial" pitchFamily="34" charset="0"/>
              </a:rPr>
              <a:t>one of the riggers pushed the </a:t>
            </a:r>
            <a:r>
              <a:rPr lang="en-GB" sz="1400" dirty="0" smtClean="0">
                <a:latin typeface="Arial" pitchFamily="34" charset="0"/>
              </a:rPr>
              <a:t>load </a:t>
            </a:r>
            <a:r>
              <a:rPr lang="en-GB" sz="1400" dirty="0">
                <a:latin typeface="Arial" pitchFamily="34" charset="0"/>
              </a:rPr>
              <a:t>by right </a:t>
            </a:r>
            <a:r>
              <a:rPr lang="en-GB" sz="1400" dirty="0" smtClean="0">
                <a:latin typeface="Arial" pitchFamily="34" charset="0"/>
              </a:rPr>
              <a:t>hand and his </a:t>
            </a:r>
            <a:r>
              <a:rPr lang="en-GB" sz="1400" dirty="0">
                <a:latin typeface="Arial" pitchFamily="34" charset="0"/>
              </a:rPr>
              <a:t>right </a:t>
            </a:r>
            <a:r>
              <a:rPr lang="en-GB" sz="1400" dirty="0" smtClean="0">
                <a:latin typeface="Arial" pitchFamily="34" charset="0"/>
              </a:rPr>
              <a:t>ring </a:t>
            </a:r>
            <a:r>
              <a:rPr lang="en-GB" sz="1400" dirty="0">
                <a:latin typeface="Arial" pitchFamily="34" charset="0"/>
              </a:rPr>
              <a:t>finger got trapped between the pipes resulting in a crush injury </a:t>
            </a:r>
            <a:r>
              <a:rPr lang="en-GB" sz="1400" dirty="0" smtClean="0">
                <a:latin typeface="Arial" pitchFamily="34" charset="0"/>
              </a:rPr>
              <a:t>to the </a:t>
            </a:r>
            <a:r>
              <a:rPr lang="en-GB" sz="1400" dirty="0">
                <a:latin typeface="Arial" pitchFamily="34" charset="0"/>
              </a:rPr>
              <a:t>tip of the finger</a:t>
            </a:r>
            <a:r>
              <a:rPr lang="en-GB" sz="1400" dirty="0" smtClean="0">
                <a:latin typeface="Arial" pitchFamily="34" charset="0"/>
              </a:rPr>
              <a:t>.</a:t>
            </a:r>
          </a:p>
          <a:p>
            <a:pPr algn="just"/>
            <a:endParaRPr lang="en-GB" sz="1050" dirty="0"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</a:t>
            </a:r>
            <a:r>
              <a:rPr lang="en-US" sz="1800" b="1" dirty="0" smtClean="0">
                <a:solidFill>
                  <a:srgbClr val="333399"/>
                </a:solidFill>
                <a:latin typeface="Tahoma" pitchFamily="34" charset="0"/>
              </a:rPr>
              <a:t>.</a:t>
            </a:r>
            <a:endParaRPr lang="en-US" sz="18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Ensure your hand &amp; fingers are out of “line of fire”.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Be aware of crush points &amp; pinch points.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Comply with lifting &amp; rigging procedures and specifications.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Always ensure pipes of </a:t>
            </a:r>
            <a:r>
              <a:rPr lang="en-US" sz="1400" dirty="0" err="1" smtClean="0">
                <a:latin typeface="Arial" charset="0"/>
                <a:cs typeface="Tahoma" pitchFamily="34" charset="0"/>
              </a:rPr>
              <a:t>dia</a:t>
            </a:r>
            <a:r>
              <a:rPr lang="en-US" sz="1400" dirty="0" smtClean="0">
                <a:latin typeface="Arial" charset="0"/>
                <a:cs typeface="Tahoma" pitchFamily="34" charset="0"/>
              </a:rPr>
              <a:t> more than 5.5 inch are bundled and lifted in odd numbers</a:t>
            </a:r>
            <a:r>
              <a:rPr lang="en-US" sz="1050" dirty="0" smtClean="0"/>
              <a:t> </a:t>
            </a:r>
            <a:endParaRPr lang="en-US" sz="1050" dirty="0">
              <a:latin typeface="Arial" charset="0"/>
              <a:cs typeface="Tahoma" pitchFamily="34" charset="0"/>
            </a:endParaRPr>
          </a:p>
        </p:txBody>
      </p:sp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562600" y="1143000"/>
            <a:ext cx="3429000" cy="2369389"/>
          </a:xfrm>
          <a:prstGeom prst="rect">
            <a:avLst/>
          </a:prstGeom>
        </p:spPr>
      </p:pic>
      <p:sp>
        <p:nvSpPr>
          <p:cNvPr id="27" name="TextBox 16"/>
          <p:cNvSpPr txBox="1">
            <a:spLocks noChangeArrowheads="1"/>
          </p:cNvSpPr>
          <p:nvPr/>
        </p:nvSpPr>
        <p:spPr bwMode="auto">
          <a:xfrm>
            <a:off x="139072" y="5583168"/>
            <a:ext cx="5253468" cy="584775"/>
          </a:xfrm>
          <a:prstGeom prst="rect">
            <a:avLst/>
          </a:prstGeom>
          <a:solidFill>
            <a:srgbClr val="3030D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keep your hands away from crush points (Line of Fire)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grpSp>
        <p:nvGrpSpPr>
          <p:cNvPr id="5" name="Group 131"/>
          <p:cNvGrpSpPr>
            <a:grpSpLocks/>
          </p:cNvGrpSpPr>
          <p:nvPr/>
        </p:nvGrpSpPr>
        <p:grpSpPr bwMode="auto">
          <a:xfrm>
            <a:off x="8353453" y="2731115"/>
            <a:ext cx="336550" cy="544513"/>
            <a:chOff x="3504" y="544"/>
            <a:chExt cx="2287" cy="1855"/>
          </a:xfrm>
        </p:grpSpPr>
        <p:sp>
          <p:nvSpPr>
            <p:cNvPr id="1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" name="Freeform 132"/>
          <p:cNvSpPr>
            <a:spLocks/>
          </p:cNvSpPr>
          <p:nvPr/>
        </p:nvSpPr>
        <p:spPr bwMode="auto">
          <a:xfrm>
            <a:off x="8353453" y="5646956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" name="Oval 1"/>
          <p:cNvSpPr/>
          <p:nvPr/>
        </p:nvSpPr>
        <p:spPr bwMode="auto">
          <a:xfrm>
            <a:off x="6934200" y="1960558"/>
            <a:ext cx="857250" cy="481766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79419" y="2761913"/>
            <a:ext cx="13145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Even number of pipes</a:t>
            </a:r>
            <a:endParaRPr lang="en-GB" sz="1100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7366907" y="2445817"/>
            <a:ext cx="0" cy="373174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</p:spTree>
    <p:extLst>
      <p:ext uri="{BB962C8B-B14F-4D97-AF65-F5344CB8AC3E}">
        <p14:creationId xmlns="" xmlns:p14="http://schemas.microsoft.com/office/powerpoint/2010/main" val="127633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351838" cy="375487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3333CC"/>
                </a:solidFill>
                <a:latin typeface="+mj-lt"/>
                <a:sym typeface="Wingdings" pitchFamily="2" charset="2"/>
              </a:rPr>
              <a:t>Do you have a pinch point program taking place in your company?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3333CC"/>
                </a:solidFill>
                <a:latin typeface="+mj-lt"/>
                <a:sym typeface="Wingdings" pitchFamily="2" charset="2"/>
              </a:rPr>
              <a:t>Do you have effective hand &amp; finger campaigns?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3333CC"/>
                </a:solidFill>
                <a:latin typeface="+mj-lt"/>
                <a:sym typeface="Wingdings" pitchFamily="2" charset="2"/>
              </a:rPr>
              <a:t>Do you address the element of ‘Behavior’ for hand and finger injuries prevention?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 smtClean="0">
                <a:solidFill>
                  <a:srgbClr val="3333CC"/>
                </a:solidFill>
                <a:latin typeface="+mj-lt"/>
                <a:sym typeface="Wingdings" pitchFamily="2" charset="2"/>
              </a:rPr>
              <a:t>Do </a:t>
            </a:r>
            <a:r>
              <a:rPr lang="en-GB" sz="1400" dirty="0">
                <a:solidFill>
                  <a:srgbClr val="3333CC"/>
                </a:solidFill>
                <a:latin typeface="+mj-lt"/>
                <a:sym typeface="Wingdings" pitchFamily="2" charset="2"/>
              </a:rPr>
              <a:t>you </a:t>
            </a:r>
            <a:r>
              <a:rPr lang="en-GB" sz="1400" dirty="0" smtClean="0">
                <a:solidFill>
                  <a:srgbClr val="3333CC"/>
                </a:solidFill>
                <a:latin typeface="+mj-lt"/>
                <a:sym typeface="Wingdings" pitchFamily="2" charset="2"/>
              </a:rPr>
              <a:t>follow the 10 questions for a safe lift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3333CC"/>
                </a:solidFill>
                <a:latin typeface="+mj-lt"/>
                <a:sym typeface="Wingdings" pitchFamily="2" charset="2"/>
              </a:rPr>
              <a:t>Do you ensure adequate supervision?</a:t>
            </a:r>
            <a:endParaRPr lang="en-GB" sz="1400" dirty="0">
              <a:solidFill>
                <a:srgbClr val="33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 smtClean="0">
              <a:solidFill>
                <a:srgbClr val="FF0000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91079" y="893961"/>
            <a:ext cx="33618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01.12.2016  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LTI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Lekhwair</a:t>
            </a:r>
            <a:endParaRPr lang="en-US" sz="1400" b="1" dirty="0">
              <a:solidFill>
                <a:srgbClr val="333399"/>
              </a:solidFill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990152" y="0"/>
            <a:ext cx="705611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92228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B051E04-861C-4F96-9E04-233E95A75D86}"/>
</file>

<file path=customXml/itemProps2.xml><?xml version="1.0" encoding="utf-8"?>
<ds:datastoreItem xmlns:ds="http://schemas.openxmlformats.org/officeDocument/2006/customXml" ds:itemID="{09927039-1EDA-4912-BB0F-B1CAEF2CA32F}"/>
</file>

<file path=customXml/itemProps3.xml><?xml version="1.0" encoding="utf-8"?>
<ds:datastoreItem xmlns:ds="http://schemas.openxmlformats.org/officeDocument/2006/customXml" ds:itemID="{D2FE22D3-1F43-4B44-9A7E-ADA3FFC864E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318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2</cp:revision>
  <dcterms:created xsi:type="dcterms:W3CDTF">2017-01-23T10:50:08Z</dcterms:created>
  <dcterms:modified xsi:type="dcterms:W3CDTF">2017-01-23T11:39:06Z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