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30D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A9A12-29B2-4060-8D35-F8D8D28E58DE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A7DC0C-D4CC-4ECE-8586-44D21B34D62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>
                <a:solidFill>
                  <a:srgbClr val="000000"/>
                </a:solidFill>
              </a:rPr>
              <a:pPr/>
              <a:t>1</a:t>
            </a:fld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22586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dirty="0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dirty="0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55110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6A5A5-23A1-40AE-B432-7BEDF0B5B4CA}" type="datetimeFigureOut">
              <a:rPr lang="en-GB" smtClean="0"/>
              <a:pPr/>
              <a:t>23/01/2017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48C43-7AAF-4653-A1FD-5ECAB66E2DA0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2600" y="3721947"/>
            <a:ext cx="3418114" cy="2563586"/>
          </a:xfrm>
          <a:prstGeom prst="rect">
            <a:avLst/>
          </a:prstGeom>
        </p:spPr>
      </p:pic>
      <p:sp>
        <p:nvSpPr>
          <p:cNvPr id="26627" name="Text Box 5"/>
          <p:cNvSpPr txBox="1">
            <a:spLocks noChangeArrowheads="1"/>
          </p:cNvSpPr>
          <p:nvPr/>
        </p:nvSpPr>
        <p:spPr bwMode="auto">
          <a:xfrm>
            <a:off x="5522119" y="1771651"/>
            <a:ext cx="1257300" cy="7848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4500">
              <a:solidFill>
                <a:srgbClr val="FF0000"/>
              </a:solidFill>
              <a:latin typeface="Times New Roman"/>
              <a:sym typeface="Webdings" pitchFamily="18" charset="2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5838825" y="1219200"/>
            <a:ext cx="16764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 sz="6000">
              <a:solidFill>
                <a:srgbClr val="FF0000"/>
              </a:solidFill>
              <a:sym typeface="Webdings" pitchFamily="18" charset="2"/>
            </a:endParaRPr>
          </a:p>
        </p:txBody>
      </p:sp>
      <p:sp>
        <p:nvSpPr>
          <p:cNvPr id="15" name="Slide Number Placeholder 12"/>
          <p:cNvSpPr txBox="1">
            <a:spLocks/>
          </p:cNvSpPr>
          <p:nvPr/>
        </p:nvSpPr>
        <p:spPr bwMode="auto">
          <a:xfrm>
            <a:off x="7075714" y="628553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05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fld id="{DB4615DE-AE29-4DBE-9167-7BEF3C405107}" type="slidenum">
              <a:rPr lang="en-US" sz="1400"/>
              <a:pPr/>
              <a:t>1</a:t>
            </a:fld>
            <a:endParaRPr lang="en-US" sz="1400" dirty="0"/>
          </a:p>
        </p:txBody>
      </p:sp>
      <p:sp>
        <p:nvSpPr>
          <p:cNvPr id="20" name="Text Box 2"/>
          <p:cNvSpPr txBox="1">
            <a:spLocks noChangeArrowheads="1"/>
          </p:cNvSpPr>
          <p:nvPr/>
        </p:nvSpPr>
        <p:spPr bwMode="auto">
          <a:xfrm>
            <a:off x="208220" y="990600"/>
            <a:ext cx="5257800" cy="4501232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Date : 01.12.2016</a:t>
            </a:r>
            <a:r>
              <a:rPr lang="en-GB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</a:t>
            </a:r>
            <a:r>
              <a:rPr lang="en-GB" sz="1400" b="1" dirty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LTI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Lekhwair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114300" indent="-114300" algn="just">
              <a:defRPr/>
            </a:pPr>
            <a:endParaRPr lang="en-US" sz="18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What </a:t>
            </a:r>
            <a:r>
              <a:rPr lang="en-US" sz="1800" b="1" dirty="0">
                <a:solidFill>
                  <a:srgbClr val="FF0000"/>
                </a:solidFill>
                <a:latin typeface="Tahoma" pitchFamily="34" charset="0"/>
              </a:rPr>
              <a:t>happened</a:t>
            </a:r>
            <a:r>
              <a:rPr lang="en-US" sz="18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algn="just"/>
            <a:r>
              <a:rPr lang="en-US" altLang="en-US" sz="1400" dirty="0" smtClean="0">
                <a:latin typeface="Arial" pitchFamily="34" charset="0"/>
              </a:rPr>
              <a:t>A contractor mechanical crew consisting of two riggers and a “pick &amp; carry- Hydra” crane operator was engaged in shifting of </a:t>
            </a:r>
            <a:r>
              <a:rPr lang="en-GB" sz="1400" dirty="0" smtClean="0">
                <a:latin typeface="Arial" pitchFamily="34" charset="0"/>
              </a:rPr>
              <a:t>four numbers of 6 inch </a:t>
            </a:r>
            <a:r>
              <a:rPr lang="en-GB" sz="1400" dirty="0" err="1" smtClean="0">
                <a:latin typeface="Arial" pitchFamily="34" charset="0"/>
              </a:rPr>
              <a:t>dia</a:t>
            </a:r>
            <a:r>
              <a:rPr lang="en-GB" sz="1400" dirty="0" smtClean="0">
                <a:latin typeface="Arial" pitchFamily="34" charset="0"/>
              </a:rPr>
              <a:t> X 12 metre length CS pipe from l yard to fabrication shop. </a:t>
            </a:r>
          </a:p>
          <a:p>
            <a:pPr algn="just"/>
            <a:endParaRPr lang="en-GB" sz="1400" dirty="0">
              <a:latin typeface="Arial" pitchFamily="34" charset="0"/>
            </a:endParaRPr>
          </a:p>
          <a:p>
            <a:pPr algn="just"/>
            <a:r>
              <a:rPr lang="en-GB" sz="1400" dirty="0" smtClean="0">
                <a:latin typeface="Arial" pitchFamily="34" charset="0"/>
              </a:rPr>
              <a:t>Whilst </a:t>
            </a:r>
            <a:r>
              <a:rPr lang="en-GB" sz="1400" dirty="0">
                <a:latin typeface="Arial" pitchFamily="34" charset="0"/>
              </a:rPr>
              <a:t>offloading the pipes </a:t>
            </a:r>
            <a:r>
              <a:rPr lang="en-GB" sz="1400" dirty="0" smtClean="0">
                <a:latin typeface="Arial" pitchFamily="34" charset="0"/>
              </a:rPr>
              <a:t>in the </a:t>
            </a:r>
            <a:r>
              <a:rPr lang="en-GB" sz="1400" dirty="0">
                <a:latin typeface="Arial" pitchFamily="34" charset="0"/>
              </a:rPr>
              <a:t>fabrication </a:t>
            </a:r>
            <a:r>
              <a:rPr lang="en-GB" sz="1400" dirty="0" smtClean="0">
                <a:latin typeface="Arial" pitchFamily="34" charset="0"/>
              </a:rPr>
              <a:t>shop, </a:t>
            </a:r>
            <a:r>
              <a:rPr lang="en-GB" sz="1400" dirty="0">
                <a:latin typeface="Arial" pitchFamily="34" charset="0"/>
              </a:rPr>
              <a:t>one of the riggers pushed the </a:t>
            </a:r>
            <a:r>
              <a:rPr lang="en-GB" sz="1400" dirty="0" smtClean="0">
                <a:latin typeface="Arial" pitchFamily="34" charset="0"/>
              </a:rPr>
              <a:t>load </a:t>
            </a:r>
            <a:r>
              <a:rPr lang="en-GB" sz="1400" dirty="0">
                <a:latin typeface="Arial" pitchFamily="34" charset="0"/>
              </a:rPr>
              <a:t>by right </a:t>
            </a:r>
            <a:r>
              <a:rPr lang="en-GB" sz="1400" dirty="0" smtClean="0">
                <a:latin typeface="Arial" pitchFamily="34" charset="0"/>
              </a:rPr>
              <a:t>hand and his </a:t>
            </a:r>
            <a:r>
              <a:rPr lang="en-GB" sz="1400" dirty="0">
                <a:latin typeface="Arial" pitchFamily="34" charset="0"/>
              </a:rPr>
              <a:t>right </a:t>
            </a:r>
            <a:r>
              <a:rPr lang="en-GB" sz="1400" dirty="0" smtClean="0">
                <a:latin typeface="Arial" pitchFamily="34" charset="0"/>
              </a:rPr>
              <a:t>ring </a:t>
            </a:r>
            <a:r>
              <a:rPr lang="en-GB" sz="1400" dirty="0">
                <a:latin typeface="Arial" pitchFamily="34" charset="0"/>
              </a:rPr>
              <a:t>finger got trapped between the pipes resulting in a crush injury </a:t>
            </a:r>
            <a:r>
              <a:rPr lang="en-GB" sz="1400" dirty="0" smtClean="0">
                <a:latin typeface="Arial" pitchFamily="34" charset="0"/>
              </a:rPr>
              <a:t>to the </a:t>
            </a:r>
            <a:r>
              <a:rPr lang="en-GB" sz="1400" dirty="0">
                <a:latin typeface="Arial" pitchFamily="34" charset="0"/>
              </a:rPr>
              <a:t>tip of the finger</a:t>
            </a:r>
            <a:r>
              <a:rPr lang="en-GB" sz="1400" dirty="0" smtClean="0">
                <a:latin typeface="Arial" pitchFamily="34" charset="0"/>
              </a:rPr>
              <a:t>.</a:t>
            </a:r>
          </a:p>
          <a:p>
            <a:pPr algn="just"/>
            <a:endParaRPr lang="en-GB" sz="1050" dirty="0"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</a:t>
            </a:r>
            <a:r>
              <a:rPr lang="en-US" sz="1800" b="1" dirty="0" smtClean="0">
                <a:solidFill>
                  <a:srgbClr val="333399"/>
                </a:solidFill>
                <a:latin typeface="Tahoma" pitchFamily="34" charset="0"/>
              </a:rPr>
              <a:t>.</a:t>
            </a:r>
            <a:endParaRPr lang="en-US" sz="18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Ensure your hand &amp; fingers are out of “line of fire”.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Be aware of crush points &amp; pinch points.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Comply with lifting &amp; rigging procedures and specifications.</a:t>
            </a:r>
          </a:p>
          <a:p>
            <a:pPr marL="114300" indent="-114300">
              <a:buFont typeface="Arial" pitchFamily="34" charset="0"/>
              <a:buChar char="•"/>
              <a:defRPr/>
            </a:pPr>
            <a:r>
              <a:rPr lang="en-US" sz="1400" dirty="0" smtClean="0">
                <a:latin typeface="Arial" charset="0"/>
                <a:cs typeface="Tahoma" pitchFamily="34" charset="0"/>
              </a:rPr>
              <a:t>Always ensure pipes of </a:t>
            </a:r>
            <a:r>
              <a:rPr lang="en-US" sz="1400" dirty="0" err="1" smtClean="0">
                <a:latin typeface="Arial" charset="0"/>
                <a:cs typeface="Tahoma" pitchFamily="34" charset="0"/>
              </a:rPr>
              <a:t>dia</a:t>
            </a:r>
            <a:r>
              <a:rPr lang="en-US" sz="1400" dirty="0" smtClean="0">
                <a:latin typeface="Arial" charset="0"/>
                <a:cs typeface="Tahoma" pitchFamily="34" charset="0"/>
              </a:rPr>
              <a:t> more than 5.5 inch are bundled and lifted in odd numbers</a:t>
            </a:r>
            <a:r>
              <a:rPr lang="en-US" sz="1050" dirty="0" smtClean="0"/>
              <a:t> </a:t>
            </a:r>
            <a:endParaRPr lang="en-US" sz="1050" dirty="0">
              <a:latin typeface="Arial" charset="0"/>
              <a:cs typeface="Tahoma" pitchFamily="34" charset="0"/>
            </a:endParaRPr>
          </a:p>
        </p:txBody>
      </p:sp>
      <p:pic>
        <p:nvPicPr>
          <p:cNvPr id="21" name="Picture 7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5562600" y="1143000"/>
            <a:ext cx="3429000" cy="2369389"/>
          </a:xfrm>
          <a:prstGeom prst="rect">
            <a:avLst/>
          </a:prstGeom>
        </p:spPr>
      </p:pic>
      <p:sp>
        <p:nvSpPr>
          <p:cNvPr id="27" name="TextBox 16"/>
          <p:cNvSpPr txBox="1">
            <a:spLocks noChangeArrowheads="1"/>
          </p:cNvSpPr>
          <p:nvPr/>
        </p:nvSpPr>
        <p:spPr bwMode="auto">
          <a:xfrm>
            <a:off x="139072" y="5583168"/>
            <a:ext cx="5253468" cy="584775"/>
          </a:xfrm>
          <a:prstGeom prst="rect">
            <a:avLst/>
          </a:prstGeom>
          <a:solidFill>
            <a:srgbClr val="3030DE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Always keep your hands away from crush points (Line of Fire)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grpSp>
        <p:nvGrpSpPr>
          <p:cNvPr id="5" name="Group 131"/>
          <p:cNvGrpSpPr>
            <a:grpSpLocks/>
          </p:cNvGrpSpPr>
          <p:nvPr/>
        </p:nvGrpSpPr>
        <p:grpSpPr bwMode="auto">
          <a:xfrm>
            <a:off x="8353453" y="2731115"/>
            <a:ext cx="336550" cy="544513"/>
            <a:chOff x="3504" y="544"/>
            <a:chExt cx="2287" cy="1855"/>
          </a:xfrm>
        </p:grpSpPr>
        <p:sp>
          <p:nvSpPr>
            <p:cNvPr id="18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19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 dirty="0"/>
            </a:p>
          </p:txBody>
        </p:sp>
      </p:grpSp>
      <p:sp>
        <p:nvSpPr>
          <p:cNvPr id="16" name="Freeform 132"/>
          <p:cNvSpPr>
            <a:spLocks/>
          </p:cNvSpPr>
          <p:nvPr/>
        </p:nvSpPr>
        <p:spPr bwMode="auto">
          <a:xfrm>
            <a:off x="8353453" y="5646956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2" name="Oval 1"/>
          <p:cNvSpPr/>
          <p:nvPr/>
        </p:nvSpPr>
        <p:spPr bwMode="auto">
          <a:xfrm>
            <a:off x="6934200" y="1960558"/>
            <a:ext cx="857250" cy="481766"/>
          </a:xfrm>
          <a:prstGeom prst="ellipse">
            <a:avLst/>
          </a:prstGeom>
          <a:noFill/>
          <a:ln w="2222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779419" y="2761913"/>
            <a:ext cx="131450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bg1"/>
                </a:solidFill>
              </a:rPr>
              <a:t>Even number of pipes</a:t>
            </a:r>
            <a:endParaRPr lang="en-GB" sz="1100" dirty="0">
              <a:solidFill>
                <a:schemeClr val="bg1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 bwMode="auto">
          <a:xfrm>
            <a:off x="7366907" y="2445817"/>
            <a:ext cx="0" cy="373174"/>
          </a:xfrm>
          <a:prstGeom prst="straightConnector1">
            <a:avLst/>
          </a:prstGeom>
          <a:solidFill>
            <a:schemeClr val="accent1"/>
          </a:solidFill>
          <a:ln w="1587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</p:spTree>
    <p:extLst>
      <p:ext uri="{BB962C8B-B14F-4D97-AF65-F5344CB8AC3E}">
        <p14:creationId xmlns="" xmlns:p14="http://schemas.microsoft.com/office/powerpoint/2010/main" val="127633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8351838" cy="3754874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As 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managers must review their HSE HEMP against the questions asked below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following:</a:t>
            </a:r>
            <a:endParaRPr lang="en-US" sz="16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have a pinch point program taking place in your company?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have effective hand &amp; finger campaigns?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address the element of ‘Behavior’ for hand and finger injuries prevention?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GB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</a:t>
            </a:r>
            <a:r>
              <a:rPr lang="en-GB" sz="1400" dirty="0">
                <a:solidFill>
                  <a:srgbClr val="3333CC"/>
                </a:solidFill>
                <a:latin typeface="+mj-lt"/>
                <a:sym typeface="Wingdings" pitchFamily="2" charset="2"/>
              </a:rPr>
              <a:t>you </a:t>
            </a:r>
            <a:r>
              <a:rPr lang="en-GB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follow the 10 questions for a safe lift ?</a:t>
            </a:r>
          </a:p>
          <a:p>
            <a:pPr marL="342900" indent="-342900" eaLnBrk="1" hangingPunct="1">
              <a:buFont typeface="+mj-lt"/>
              <a:buAutoNum type="arabicPeriod"/>
              <a:defRPr/>
            </a:pPr>
            <a:r>
              <a:rPr lang="en-US" sz="1400" dirty="0" smtClean="0">
                <a:solidFill>
                  <a:srgbClr val="3333CC"/>
                </a:solidFill>
                <a:latin typeface="+mj-lt"/>
                <a:sym typeface="Wingdings" pitchFamily="2" charset="2"/>
              </a:rPr>
              <a:t>Do you ensure adequate supervision?</a:t>
            </a:r>
            <a:endParaRPr lang="en-GB" sz="1400" dirty="0">
              <a:solidFill>
                <a:srgbClr val="33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 smtClean="0">
              <a:solidFill>
                <a:srgbClr val="FF0000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33CC"/>
              </a:solidFill>
              <a:latin typeface="+mj-lt"/>
              <a:sym typeface="Wingdings" pitchFamily="2" charset="2"/>
            </a:endParaRPr>
          </a:p>
          <a:p>
            <a:pPr marL="119063" indent="-119063" eaLnBrk="1" hangingPunct="1">
              <a:defRPr/>
            </a:pPr>
            <a:r>
              <a:rPr lang="en-US" sz="1400" dirty="0">
                <a:solidFill>
                  <a:srgbClr val="0033CC"/>
                </a:solidFill>
                <a:latin typeface="+mj-lt"/>
                <a:sym typeface="Wingdings" pitchFamily="2" charset="2"/>
              </a:rPr>
              <a:t>	</a:t>
            </a:r>
          </a:p>
          <a:p>
            <a:pPr marL="119063" indent="-119063" eaLnBrk="1" hangingPunct="1">
              <a:buFontTx/>
              <a:buChar char="•"/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 dirty="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dirty="0" smtClean="0"/>
          </a:p>
        </p:txBody>
      </p:sp>
      <p:sp>
        <p:nvSpPr>
          <p:cNvPr id="27653" name="Rectangle 8"/>
          <p:cNvSpPr>
            <a:spLocks noChangeArrowheads="1"/>
          </p:cNvSpPr>
          <p:nvPr/>
        </p:nvSpPr>
        <p:spPr bwMode="auto">
          <a:xfrm>
            <a:off x="391079" y="893961"/>
            <a:ext cx="336181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01.12.2016       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LTI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  <a:ea typeface="Tahoma" panose="020B0604030504040204" pitchFamily="34" charset="0"/>
                <a:cs typeface="Tahoma" panose="020B0604030504040204" pitchFamily="34" charset="0"/>
              </a:rPr>
              <a:t>Lekhwair</a:t>
            </a:r>
            <a:endParaRPr lang="en-US" sz="1400" b="1" dirty="0">
              <a:solidFill>
                <a:srgbClr val="333399"/>
              </a:solidFill>
              <a:latin typeface="Tahoma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Text Box 12"/>
          <p:cNvSpPr txBox="1">
            <a:spLocks noChangeArrowheads="1"/>
          </p:cNvSpPr>
          <p:nvPr/>
        </p:nvSpPr>
        <p:spPr bwMode="auto">
          <a:xfrm>
            <a:off x="990152" y="0"/>
            <a:ext cx="7056117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Management self audit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5568808217e8896a20d35b78a187a54b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95b9b289a8e8f4d106e4c69b136198e4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"/>
          <xsd:enumeration value="Arabic"/>
          <xsd:enumeration value="Hindi"/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92228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5B051E04-861C-4F96-9E04-233E95A75D86}"/>
</file>

<file path=customXml/itemProps2.xml><?xml version="1.0" encoding="utf-8"?>
<ds:datastoreItem xmlns:ds="http://schemas.openxmlformats.org/officeDocument/2006/customXml" ds:itemID="{09927039-1EDA-4912-BB0F-B1CAEF2CA32F}"/>
</file>

<file path=customXml/itemProps3.xml><?xml version="1.0" encoding="utf-8"?>
<ds:datastoreItem xmlns:ds="http://schemas.openxmlformats.org/officeDocument/2006/customXml" ds:itemID="{D2FE22D3-1F43-4B44-9A7E-ADA3FFC864E4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Words>318</Words>
  <Application>Microsoft Office PowerPoint</Application>
  <PresentationFormat>On-screen Show (4:3)</PresentationFormat>
  <Paragraphs>40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lastModifiedBy>MU61323</cp:lastModifiedBy>
  <cp:revision>2</cp:revision>
  <dcterms:created xsi:type="dcterms:W3CDTF">2017-01-23T10:50:08Z</dcterms:created>
  <dcterms:modified xsi:type="dcterms:W3CDTF">2017-01-23T11:39:06Z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