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15.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3" r:id="rId2"/>
    <p:sldId id="264"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30D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722"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CA9A12-29B2-4060-8D35-F8D8D28E58DE}" type="datetimeFigureOut">
              <a:rPr lang="en-GB" smtClean="0"/>
              <a:pPr/>
              <a:t>30/03/2017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A7DC0C-D4CC-4ECE-8586-44D21B34D62F}"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dirty="0" smtClean="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dirty="0"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676A5A5-23A1-40AE-B432-7BEDF0B5B4CA}" type="datetimeFigureOut">
              <a:rPr lang="en-GB" smtClean="0"/>
              <a:pPr/>
              <a:t>30/03/2017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 xmlns:p14="http://schemas.microsoft.com/office/powerpoint/2010/main"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76A5A5-23A1-40AE-B432-7BEDF0B5B4CA}" type="datetimeFigureOut">
              <a:rPr lang="en-GB" smtClean="0"/>
              <a:pPr/>
              <a:t>30/03/2017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 xmlns:p14="http://schemas.microsoft.com/office/powerpoint/2010/main"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76A5A5-23A1-40AE-B432-7BEDF0B5B4CA}" type="datetimeFigureOut">
              <a:rPr lang="en-GB" smtClean="0"/>
              <a:pPr/>
              <a:t>30/03/2017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 xmlns:p14="http://schemas.microsoft.com/office/powerpoint/2010/main"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8676A5A5-23A1-40AE-B432-7BEDF0B5B4CA}" type="datetimeFigureOut">
              <a:rPr lang="en-GB" smtClean="0"/>
              <a:pPr/>
              <a:t>30/03/2017</a:t>
            </a:fld>
            <a:endParaRPr lang="en-GB"/>
          </a:p>
        </p:txBody>
      </p:sp>
      <p:sp>
        <p:nvSpPr>
          <p:cNvPr id="6" name="Rectangle 5"/>
          <p:cNvSpPr>
            <a:spLocks noGrp="1" noChangeArrowheads="1"/>
          </p:cNvSpPr>
          <p:nvPr>
            <p:ph type="ftr" sz="quarter" idx="11"/>
          </p:nvPr>
        </p:nvSpPr>
        <p:spPr/>
        <p:txBody>
          <a:bodyPr/>
          <a:lstStyle>
            <a:lvl1pPr>
              <a:defRPr/>
            </a:lvl1pPr>
          </a:lstStyle>
          <a:p>
            <a:endParaRPr lang="en-GB"/>
          </a:p>
        </p:txBody>
      </p:sp>
      <p:sp>
        <p:nvSpPr>
          <p:cNvPr id="7" name="Rectangle 6"/>
          <p:cNvSpPr>
            <a:spLocks noGrp="1" noChangeArrowheads="1"/>
          </p:cNvSpPr>
          <p:nvPr>
            <p:ph type="sldNum" sz="quarter" idx="12"/>
          </p:nvPr>
        </p:nvSpPr>
        <p:spPr/>
        <p:txBody>
          <a:bodyPr/>
          <a:lstStyle>
            <a:lvl1pPr algn="ctr">
              <a:defRPr/>
            </a:lvl1pPr>
          </a:lstStyle>
          <a:p>
            <a:fld id="{70848C43-7AAF-4653-A1FD-5ECAB66E2DA0}" type="slidenum">
              <a:rPr lang="en-GB" smtClean="0"/>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8676A5A5-23A1-40AE-B432-7BEDF0B5B4CA}" type="datetimeFigureOut">
              <a:rPr lang="en-GB" smtClean="0"/>
              <a:pPr/>
              <a:t>30/03/2017</a:t>
            </a:fld>
            <a:endParaRPr lang="en-GB"/>
          </a:p>
        </p:txBody>
      </p:sp>
      <p:sp>
        <p:nvSpPr>
          <p:cNvPr id="5" name="Rectangle 5"/>
          <p:cNvSpPr>
            <a:spLocks noGrp="1" noChangeArrowheads="1"/>
          </p:cNvSpPr>
          <p:nvPr>
            <p:ph type="ftr" sz="quarter" idx="11"/>
          </p:nvPr>
        </p:nvSpPr>
        <p:spPr/>
        <p:txBody>
          <a:bodyPr/>
          <a:lstStyle>
            <a:lvl1pPr>
              <a:defRPr/>
            </a:lvl1pPr>
          </a:lstStyle>
          <a:p>
            <a:endParaRPr lang="en-GB"/>
          </a:p>
        </p:txBody>
      </p:sp>
      <p:sp>
        <p:nvSpPr>
          <p:cNvPr id="6" name="Rectangle 6"/>
          <p:cNvSpPr>
            <a:spLocks noGrp="1" noChangeArrowheads="1"/>
          </p:cNvSpPr>
          <p:nvPr>
            <p:ph type="sldNum" sz="quarter" idx="12"/>
          </p:nvPr>
        </p:nvSpPr>
        <p:spPr/>
        <p:txBody>
          <a:bodyPr/>
          <a:lstStyle>
            <a:lvl1pPr algn="ctr">
              <a:defRPr/>
            </a:lvl1pPr>
          </a:lstStyle>
          <a:p>
            <a:fld id="{70848C43-7AAF-4653-A1FD-5ECAB66E2DA0}" type="slidenum">
              <a:rPr lang="en-GB" smtClean="0"/>
              <a:pPr/>
              <a:t>‹#›</a:t>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8676A5A5-23A1-40AE-B432-7BEDF0B5B4CA}" type="datetimeFigureOut">
              <a:rPr lang="en-GB" smtClean="0"/>
              <a:pPr/>
              <a:t>30/03/2017</a:t>
            </a:fld>
            <a:endParaRPr lang="en-GB"/>
          </a:p>
        </p:txBody>
      </p:sp>
      <p:sp>
        <p:nvSpPr>
          <p:cNvPr id="7" name="Rectangle 6"/>
          <p:cNvSpPr>
            <a:spLocks noGrp="1" noChangeArrowheads="1"/>
          </p:cNvSpPr>
          <p:nvPr>
            <p:ph type="ftr" sz="quarter" idx="11"/>
          </p:nvPr>
        </p:nvSpPr>
        <p:spPr/>
        <p:txBody>
          <a:bodyPr/>
          <a:lstStyle>
            <a:lvl1pPr>
              <a:defRPr/>
            </a:lvl1pPr>
          </a:lstStyle>
          <a:p>
            <a:endParaRPr lang="en-GB"/>
          </a:p>
        </p:txBody>
      </p:sp>
      <p:sp>
        <p:nvSpPr>
          <p:cNvPr id="8" name="Rectangle 7"/>
          <p:cNvSpPr>
            <a:spLocks noGrp="1" noChangeArrowheads="1"/>
          </p:cNvSpPr>
          <p:nvPr>
            <p:ph type="sldNum" sz="quarter" idx="12"/>
          </p:nvPr>
        </p:nvSpPr>
        <p:spPr/>
        <p:txBody>
          <a:bodyPr/>
          <a:lstStyle>
            <a:lvl1pPr>
              <a:defRPr/>
            </a:lvl1pPr>
          </a:lstStyle>
          <a:p>
            <a:fld id="{70848C43-7AAF-4653-A1FD-5ECAB66E2DA0}" type="slidenum">
              <a:rPr lang="en-GB" smtClean="0"/>
              <a:pPr/>
              <a:t>‹#›</a:t>
            </a:fld>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70848C43-7AAF-4653-A1FD-5ECAB66E2DA0}"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76A5A5-23A1-40AE-B432-7BEDF0B5B4CA}" type="datetimeFigureOut">
              <a:rPr lang="en-GB" smtClean="0"/>
              <a:pPr/>
              <a:t>30/03/2017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 xmlns:p14="http://schemas.microsoft.com/office/powerpoint/2010/main"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76A5A5-23A1-40AE-B432-7BEDF0B5B4CA}" type="datetimeFigureOut">
              <a:rPr lang="en-GB" smtClean="0"/>
              <a:pPr/>
              <a:t>30/03/2017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 xmlns:p14="http://schemas.microsoft.com/office/powerpoint/2010/main"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676A5A5-23A1-40AE-B432-7BEDF0B5B4CA}" type="datetimeFigureOut">
              <a:rPr lang="en-GB" smtClean="0"/>
              <a:pPr/>
              <a:t>30/03/2017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 xmlns:p14="http://schemas.microsoft.com/office/powerpoint/2010/main"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676A5A5-23A1-40AE-B432-7BEDF0B5B4CA}" type="datetimeFigureOut">
              <a:rPr lang="en-GB" smtClean="0"/>
              <a:pPr/>
              <a:t>30/03/2017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 xmlns:p14="http://schemas.microsoft.com/office/powerpoint/2010/main"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676A5A5-23A1-40AE-B432-7BEDF0B5B4CA}" type="datetimeFigureOut">
              <a:rPr lang="en-GB" smtClean="0"/>
              <a:pPr/>
              <a:t>30/03/2017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 xmlns:p14="http://schemas.microsoft.com/office/powerpoint/2010/main"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76A5A5-23A1-40AE-B432-7BEDF0B5B4CA}" type="datetimeFigureOut">
              <a:rPr lang="en-GB" smtClean="0"/>
              <a:pPr/>
              <a:t>30/03/2017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 xmlns:p14="http://schemas.microsoft.com/office/powerpoint/2010/main"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76A5A5-23A1-40AE-B432-7BEDF0B5B4CA}" type="datetimeFigureOut">
              <a:rPr lang="en-GB" smtClean="0"/>
              <a:pPr/>
              <a:t>30/03/2017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 xmlns:p14="http://schemas.microsoft.com/office/powerpoint/2010/main"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76A5A5-23A1-40AE-B432-7BEDF0B5B4CA}" type="datetimeFigureOut">
              <a:rPr lang="en-GB" smtClean="0"/>
              <a:pPr/>
              <a:t>30/03/2017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848C43-7AAF-4653-A1FD-5ECAB66E2DA0}" type="slidenum">
              <a:rPr lang="en-GB" smtClean="0"/>
              <a:pPr/>
              <a:t>‹#›</a:t>
            </a:fld>
            <a:endParaRPr lang="en-GB"/>
          </a:p>
        </p:txBody>
      </p:sp>
    </p:spTree>
    <p:extLst>
      <p:ext uri="{BB962C8B-B14F-4D97-AF65-F5344CB8AC3E}">
        <p14:creationId xmlns="" xmlns:p14="http://schemas.microsoft.com/office/powerpoint/2010/main"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76A5A5-23A1-40AE-B432-7BEDF0B5B4CA}" type="datetimeFigureOut">
              <a:rPr lang="en-GB" smtClean="0"/>
              <a:pPr/>
              <a:t>30/03/2017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848C43-7AAF-4653-A1FD-5ECAB66E2DA0}" type="slidenum">
              <a:rPr lang="en-GB" smtClean="0"/>
              <a:pPr/>
              <a:t>‹#›</a:t>
            </a:fld>
            <a:endParaRPr lang="en-GB"/>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 xmlns:a14="http://schemas.microsoft.com/office/drawing/2010/main" val="0"/>
              </a:ext>
            </a:extLst>
          </a:blip>
          <a:srcRect/>
          <a:stretch>
            <a:fillRect/>
          </a:stretch>
        </p:blipFill>
        <p:spPr bwMode="auto">
          <a:xfrm>
            <a:off x="0" y="0"/>
            <a:ext cx="9144000" cy="686403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microsoft.com/office/2007/relationships/hdphoto" Target="../media/hdphoto2.wdp"/><Relationship Id="rId5" Type="http://schemas.openxmlformats.org/officeDocument/2006/relationships/image" Target="../media/image3.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81000" y="762000"/>
            <a:ext cx="5334000" cy="4632037"/>
          </a:xfrm>
          <a:prstGeom prst="rect">
            <a:avLst/>
          </a:prstGeom>
          <a:noFill/>
          <a:ln w="19050">
            <a:noFill/>
            <a:miter lim="800000"/>
            <a:headEnd/>
            <a:tailEnd/>
          </a:ln>
        </p:spPr>
        <p:txBody>
          <a:bodyPr wrap="square">
            <a:spAutoFit/>
          </a:bodyPr>
          <a:lstStyle/>
          <a:p>
            <a:pPr marL="114300" indent="-114300" algn="just">
              <a:defRPr/>
            </a:pPr>
            <a:r>
              <a:rPr lang="en-GB" sz="1200" b="1" dirty="0">
                <a:solidFill>
                  <a:srgbClr val="333399"/>
                </a:solidFill>
                <a:latin typeface="Tahoma" pitchFamily="34" charset="0"/>
              </a:rPr>
              <a:t>Date</a:t>
            </a:r>
            <a:r>
              <a:rPr lang="en-GB" sz="1200" b="1" dirty="0" smtClean="0">
                <a:solidFill>
                  <a:srgbClr val="333399"/>
                </a:solidFill>
                <a:latin typeface="Tahoma" pitchFamily="34" charset="0"/>
              </a:rPr>
              <a:t>: 15.11.2016</a:t>
            </a:r>
            <a:r>
              <a:rPr lang="en-US" sz="1200" b="1" dirty="0" smtClean="0">
                <a:solidFill>
                  <a:srgbClr val="333399"/>
                </a:solidFill>
                <a:latin typeface="Tahoma" pitchFamily="34" charset="0"/>
              </a:rPr>
              <a:t>       	Incident title: MVI LTI</a:t>
            </a:r>
            <a:endParaRPr lang="en-US" sz="1200" b="1" i="1" dirty="0">
              <a:solidFill>
                <a:srgbClr val="333399"/>
              </a:solidFill>
              <a:latin typeface="Tahoma" pitchFamily="34" charset="0"/>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marL="342900" indent="-342900" eaLnBrk="1" hangingPunct="1">
              <a:defRPr/>
            </a:pPr>
            <a:endParaRPr lang="en-US" sz="1050" dirty="0" smtClean="0">
              <a:solidFill>
                <a:srgbClr val="000000"/>
              </a:solidFill>
              <a:latin typeface="Arial" pitchFamily="34" charset="0"/>
            </a:endParaRPr>
          </a:p>
          <a:p>
            <a:pPr algn="just" eaLnBrk="1" hangingPunct="1">
              <a:defRPr/>
            </a:pPr>
            <a:r>
              <a:rPr lang="en-IN" sz="1200" dirty="0" smtClean="0">
                <a:latin typeface="+mj-lt"/>
              </a:rPr>
              <a:t>On 15.11.2016, contractor working for KDC2 project was using a water tanker to deliver 7.5K gallons of drinking water from </a:t>
            </a:r>
            <a:r>
              <a:rPr lang="en-IN" sz="1200" dirty="0" err="1" smtClean="0">
                <a:latin typeface="+mj-lt"/>
              </a:rPr>
              <a:t>Fahud</a:t>
            </a:r>
            <a:r>
              <a:rPr lang="en-IN" sz="1200" dirty="0" smtClean="0">
                <a:latin typeface="+mj-lt"/>
              </a:rPr>
              <a:t> to KDC2 project camp site. At around 09.48 am, near Natih round-about towards Nizwa, a third party tipper travelling in front of the water tanker reduced its speed to avoid camels that were crossing the road. The water tanker driver failed to keep enough distance and / or sufficiently  reduce his speed and hit the back of the tipper.</a:t>
            </a:r>
          </a:p>
          <a:p>
            <a:pPr algn="just" eaLnBrk="1" hangingPunct="1">
              <a:defRPr/>
            </a:pPr>
            <a:endParaRPr lang="en-US" sz="1400" dirty="0">
              <a:latin typeface="Arial" pitchFamily="34" charset="0"/>
              <a:cs typeface="Arial" pitchFamily="34" charset="0"/>
            </a:endParaRPr>
          </a:p>
          <a:p>
            <a:pPr marL="342900" indent="-342900" eaLnBrk="1" hangingPunct="1">
              <a:defRPr/>
            </a:pPr>
            <a:endParaRPr lang="en-US" sz="1050" dirty="0">
              <a:solidFill>
                <a:srgbClr val="000000"/>
              </a:solidFill>
              <a:latin typeface="Arial" pitchFamily="34" charset="0"/>
            </a:endParaRP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p>
          <a:p>
            <a:pPr marL="114300" indent="-114300" algn="just">
              <a:defRPr/>
            </a:pPr>
            <a:endParaRPr lang="en-US" sz="600" dirty="0">
              <a:solidFill>
                <a:srgbClr val="000000"/>
              </a:solidFill>
              <a:latin typeface="Arial" charset="0"/>
            </a:endParaRPr>
          </a:p>
          <a:p>
            <a:pPr indent="225425" eaLnBrk="1" hangingPunct="1">
              <a:lnSpc>
                <a:spcPct val="150000"/>
              </a:lnSpc>
              <a:buFont typeface="Arial" pitchFamily="34" charset="0"/>
              <a:buChar char="•"/>
              <a:defRPr/>
            </a:pPr>
            <a:r>
              <a:rPr lang="en-US" sz="1400" dirty="0" smtClean="0">
                <a:latin typeface="+mj-lt"/>
                <a:cs typeface="Arial" pitchFamily="34" charset="0"/>
              </a:rPr>
              <a:t>Follow Defensive driving techniques</a:t>
            </a:r>
          </a:p>
          <a:p>
            <a:pPr indent="225425" eaLnBrk="1" hangingPunct="1">
              <a:lnSpc>
                <a:spcPct val="150000"/>
              </a:lnSpc>
              <a:buFont typeface="Arial" pitchFamily="34" charset="0"/>
              <a:buChar char="•"/>
              <a:defRPr/>
            </a:pPr>
            <a:r>
              <a:rPr lang="en-US" sz="1400" dirty="0" smtClean="0">
                <a:latin typeface="+mj-lt"/>
                <a:cs typeface="Arial" pitchFamily="34" charset="0"/>
              </a:rPr>
              <a:t>Maintain a safe distance between the vehicle in front </a:t>
            </a:r>
          </a:p>
          <a:p>
            <a:pPr indent="225425" eaLnBrk="1" hangingPunct="1">
              <a:lnSpc>
                <a:spcPct val="150000"/>
              </a:lnSpc>
              <a:buFont typeface="Arial" pitchFamily="34" charset="0"/>
              <a:buChar char="•"/>
              <a:defRPr/>
            </a:pPr>
            <a:r>
              <a:rPr lang="en-US" sz="1400" dirty="0" smtClean="0">
                <a:latin typeface="+mj-lt"/>
                <a:cs typeface="Arial" pitchFamily="34" charset="0"/>
              </a:rPr>
              <a:t>Reduce speed when wild animals are present</a:t>
            </a:r>
          </a:p>
          <a:p>
            <a:pPr indent="225425" eaLnBrk="1" hangingPunct="1">
              <a:lnSpc>
                <a:spcPct val="150000"/>
              </a:lnSpc>
              <a:buFont typeface="Arial" pitchFamily="34" charset="0"/>
              <a:buChar char="•"/>
              <a:defRPr/>
            </a:pPr>
            <a:r>
              <a:rPr lang="en-US" sz="1400" dirty="0" smtClean="0">
                <a:latin typeface="+mj-lt"/>
                <a:cs typeface="Arial" pitchFamily="34" charset="0"/>
              </a:rPr>
              <a:t>Be alert to hazard warning road signs</a:t>
            </a:r>
          </a:p>
          <a:p>
            <a:pPr indent="225425" eaLnBrk="1" hangingPunct="1">
              <a:lnSpc>
                <a:spcPct val="150000"/>
              </a:lnSpc>
              <a:buFont typeface="Arial" pitchFamily="34" charset="0"/>
              <a:buChar char="•"/>
              <a:defRPr/>
            </a:pPr>
            <a:r>
              <a:rPr lang="en-US" sz="1400" dirty="0" smtClean="0">
                <a:latin typeface="+mj-lt"/>
                <a:cs typeface="Arial" pitchFamily="34" charset="0"/>
              </a:rPr>
              <a:t>Be alert to the action of other road users. </a:t>
            </a: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dirty="0">
              <a:solidFill>
                <a:srgbClr val="FF0000"/>
              </a:solidFill>
              <a:sym typeface="Webdings" pitchFamily="18" charset="2"/>
            </a:endParaRPr>
          </a:p>
        </p:txBody>
      </p:sp>
      <p:sp>
        <p:nvSpPr>
          <p:cNvPr id="26628" name="TextBox 16"/>
          <p:cNvSpPr txBox="1">
            <a:spLocks noChangeArrowheads="1"/>
          </p:cNvSpPr>
          <p:nvPr/>
        </p:nvSpPr>
        <p:spPr bwMode="auto">
          <a:xfrm>
            <a:off x="381000" y="5791200"/>
            <a:ext cx="5029200" cy="307777"/>
          </a:xfrm>
          <a:prstGeom prst="rect">
            <a:avLst/>
          </a:prstGeom>
          <a:solidFill>
            <a:srgbClr val="3030DE"/>
          </a:solidFill>
          <a:ln w="9525">
            <a:noFill/>
            <a:miter lim="800000"/>
            <a:headEnd/>
            <a:tailEnd/>
          </a:ln>
        </p:spPr>
        <p:txBody>
          <a:bodyPr wrap="square">
            <a:spAutoFit/>
          </a:bodyPr>
          <a:lstStyle/>
          <a:p>
            <a:pPr algn="ctr" eaLnBrk="1" hangingPunct="1"/>
            <a:r>
              <a:rPr lang="en-US" sz="1400" b="1" dirty="0" smtClean="0">
                <a:solidFill>
                  <a:srgbClr val="FFFF00"/>
                </a:solidFill>
                <a:latin typeface="Tahoma" pitchFamily="34" charset="0"/>
              </a:rPr>
              <a:t>Keep a safe distance between the vehicle in front</a:t>
            </a:r>
            <a:endParaRPr lang="en-US" sz="1400" b="1" dirty="0">
              <a:solidFill>
                <a:srgbClr val="FFFF00"/>
              </a:solidFill>
              <a:latin typeface="Tahoma" pitchFamily="34" charset="0"/>
            </a:endParaRPr>
          </a:p>
        </p:txBody>
      </p:sp>
      <p:sp>
        <p:nvSpPr>
          <p:cNvPr id="15" name="Rectangle 14"/>
          <p:cNvSpPr/>
          <p:nvPr/>
        </p:nvSpPr>
        <p:spPr>
          <a:xfrm>
            <a:off x="5620512" y="3581400"/>
            <a:ext cx="3447288" cy="228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mj-lt"/>
              </a:rPr>
              <a:t>Photo explaining how it should be done right</a:t>
            </a:r>
          </a:p>
        </p:txBody>
      </p:sp>
      <p:sp>
        <p:nvSpPr>
          <p:cNvPr id="26631" name="Slide Number Placeholder 12"/>
          <p:cNvSpPr>
            <a:spLocks noGrp="1"/>
          </p:cNvSpPr>
          <p:nvPr>
            <p:ph type="sldNum" sz="quarter" idx="12"/>
          </p:nvPr>
        </p:nvSpPr>
        <p:spPr>
          <a:noFill/>
        </p:spPr>
        <p:txBody>
          <a:bodyPr/>
          <a:lstStyle/>
          <a:p>
            <a:fld id="{DB4615DE-AE29-4DBE-9167-7BEF3C405107}" type="slidenum">
              <a:rPr lang="en-US" smtClean="0"/>
              <a:pPr/>
              <a:t>1</a:t>
            </a:fld>
            <a:endParaRPr lang="en-US" dirty="0" smtClean="0"/>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26634" name="Freeform 132"/>
          <p:cNvSpPr>
            <a:spLocks/>
          </p:cNvSpPr>
          <p:nvPr/>
        </p:nvSpPr>
        <p:spPr bwMode="auto">
          <a:xfrm>
            <a:off x="8382000" y="52578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dirty="0"/>
          </a:p>
        </p:txBody>
      </p:sp>
      <p:grpSp>
        <p:nvGrpSpPr>
          <p:cNvPr id="2" name="Group 4"/>
          <p:cNvGrpSpPr/>
          <p:nvPr/>
        </p:nvGrpSpPr>
        <p:grpSpPr>
          <a:xfrm>
            <a:off x="5657091" y="3695989"/>
            <a:ext cx="3563109" cy="1942811"/>
            <a:chOff x="-688279" y="0"/>
            <a:chExt cx="15397624" cy="2806878"/>
          </a:xfrm>
        </p:grpSpPr>
        <p:pic>
          <p:nvPicPr>
            <p:cNvPr id="32" name="Picture 31"/>
            <p:cNvPicPr>
              <a:picLocks noChangeAspect="1"/>
            </p:cNvPicPr>
            <p:nvPr/>
          </p:nvPicPr>
          <p:blipFill>
            <a:blip r:embed="rId3" cstate="print">
              <a:extLst>
                <a:ext uri="{BEBA8EAE-BF5A-486C-A8C5-ECC9F3942E4B}">
                  <a14:imgProps xmlns="" xmlns:a14="http://schemas.microsoft.com/office/drawing/2010/main">
                    <a14:imgLayer r:embed="rId4">
                      <a14:imgEffect>
                        <a14:backgroundRemoval t="10000" b="90000" l="10000" r="90000"/>
                      </a14:imgEffect>
                    </a14:imgLayer>
                  </a14:imgProps>
                </a:ext>
                <a:ext uri="{28A0092B-C50C-407E-A947-70E740481C1C}">
                  <a14:useLocalDpi xmlns="" xmlns:a14="http://schemas.microsoft.com/office/drawing/2010/main" val="0"/>
                </a:ext>
              </a:extLst>
            </a:blip>
            <a:stretch>
              <a:fillRect/>
            </a:stretch>
          </p:blipFill>
          <p:spPr>
            <a:xfrm>
              <a:off x="8330706" y="605078"/>
              <a:ext cx="6378639" cy="2201800"/>
            </a:xfrm>
            <a:prstGeom prst="rect">
              <a:avLst/>
            </a:prstGeom>
          </p:spPr>
        </p:pic>
        <p:pic>
          <p:nvPicPr>
            <p:cNvPr id="33" name="Picture 32"/>
            <p:cNvPicPr>
              <a:picLocks noChangeAspect="1"/>
            </p:cNvPicPr>
            <p:nvPr/>
          </p:nvPicPr>
          <p:blipFill>
            <a:blip r:embed="rId5" cstate="print">
              <a:extLst>
                <a:ext uri="{BEBA8EAE-BF5A-486C-A8C5-ECC9F3942E4B}">
                  <a14:imgProps xmlns="" xmlns:a14="http://schemas.microsoft.com/office/drawing/2010/main">
                    <a14:imgLayer r:embed="rId6">
                      <a14:imgEffect>
                        <a14:backgroundRemoval t="9900" b="89989" l="1692" r="100000"/>
                      </a14:imgEffect>
                    </a14:imgLayer>
                  </a14:imgProps>
                </a:ext>
                <a:ext uri="{28A0092B-C50C-407E-A947-70E740481C1C}">
                  <a14:useLocalDpi xmlns="" xmlns:a14="http://schemas.microsoft.com/office/drawing/2010/main" val="0"/>
                </a:ext>
              </a:extLst>
            </a:blip>
            <a:stretch>
              <a:fillRect/>
            </a:stretch>
          </p:blipFill>
          <p:spPr>
            <a:xfrm>
              <a:off x="-688279" y="0"/>
              <a:ext cx="4410023" cy="2654480"/>
            </a:xfrm>
            <a:prstGeom prst="rect">
              <a:avLst/>
            </a:prstGeom>
          </p:spPr>
        </p:pic>
      </p:grpSp>
      <p:cxnSp>
        <p:nvCxnSpPr>
          <p:cNvPr id="27" name="Straight Connector 26"/>
          <p:cNvCxnSpPr/>
          <p:nvPr/>
        </p:nvCxnSpPr>
        <p:spPr>
          <a:xfrm>
            <a:off x="5715000" y="5181600"/>
            <a:ext cx="3122813" cy="0"/>
          </a:xfrm>
          <a:prstGeom prst="line">
            <a:avLst/>
          </a:prstGeom>
        </p:spPr>
        <p:style>
          <a:lnRef idx="3">
            <a:schemeClr val="dk1"/>
          </a:lnRef>
          <a:fillRef idx="0">
            <a:schemeClr val="dk1"/>
          </a:fillRef>
          <a:effectRef idx="2">
            <a:schemeClr val="dk1"/>
          </a:effectRef>
          <a:fontRef idx="minor">
            <a:schemeClr val="tx1"/>
          </a:fontRef>
        </p:style>
      </p:cxnSp>
      <p:pic>
        <p:nvPicPr>
          <p:cNvPr id="21" name="Picture 2"/>
          <p:cNvPicPr>
            <a:picLocks noChangeAspect="1" noChangeArrowheads="1"/>
          </p:cNvPicPr>
          <p:nvPr/>
        </p:nvPicPr>
        <p:blipFill>
          <a:blip r:embed="rId7" cstate="email"/>
          <a:srcRect/>
          <a:stretch>
            <a:fillRect/>
          </a:stretch>
        </p:blipFill>
        <p:spPr bwMode="auto">
          <a:xfrm>
            <a:off x="5791200" y="1371600"/>
            <a:ext cx="3150598" cy="2057400"/>
          </a:xfrm>
          <a:prstGeom prst="rect">
            <a:avLst/>
          </a:prstGeom>
          <a:noFill/>
          <a:ln w="9525">
            <a:noFill/>
            <a:miter lim="800000"/>
            <a:headEnd/>
            <a:tailEnd/>
          </a:ln>
        </p:spPr>
      </p:pic>
      <p:grpSp>
        <p:nvGrpSpPr>
          <p:cNvPr id="5" name="Group 131"/>
          <p:cNvGrpSpPr>
            <a:grpSpLocks/>
          </p:cNvGrpSpPr>
          <p:nvPr/>
        </p:nvGrpSpPr>
        <p:grpSpPr bwMode="auto">
          <a:xfrm>
            <a:off x="8458200" y="2743200"/>
            <a:ext cx="336550" cy="544513"/>
            <a:chOff x="3504" y="544"/>
            <a:chExt cx="2287" cy="1855"/>
          </a:xfrm>
        </p:grpSpPr>
        <p:sp>
          <p:nvSpPr>
            <p:cNvPr id="2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dirty="0"/>
            </a:p>
          </p:txBody>
        </p:sp>
        <p:sp>
          <p:nvSpPr>
            <p:cNvPr id="28"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dirty="0"/>
            </a:p>
          </p:txBody>
        </p:sp>
      </p:grpSp>
      <p:cxnSp>
        <p:nvCxnSpPr>
          <p:cNvPr id="3" name="Straight Arrow Connector 2"/>
          <p:cNvCxnSpPr>
            <a:stCxn id="33" idx="3"/>
          </p:cNvCxnSpPr>
          <p:nvPr/>
        </p:nvCxnSpPr>
        <p:spPr bwMode="auto">
          <a:xfrm flipV="1">
            <a:off x="6677599" y="4614652"/>
            <a:ext cx="1171001" cy="1"/>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sp>
        <p:nvSpPr>
          <p:cNvPr id="4" name="TextBox 3"/>
          <p:cNvSpPr txBox="1"/>
          <p:nvPr/>
        </p:nvSpPr>
        <p:spPr>
          <a:xfrm>
            <a:off x="6705857" y="4343400"/>
            <a:ext cx="1066543" cy="276999"/>
          </a:xfrm>
          <a:prstGeom prst="rect">
            <a:avLst/>
          </a:prstGeom>
          <a:noFill/>
        </p:spPr>
        <p:txBody>
          <a:bodyPr wrap="square" rtlCol="0">
            <a:spAutoFit/>
          </a:bodyPr>
          <a:lstStyle/>
          <a:p>
            <a:r>
              <a:rPr lang="en-US" sz="1200" b="1" dirty="0" smtClean="0"/>
              <a:t>Safe Distance</a:t>
            </a:r>
            <a:endParaRPr lang="en-US" sz="1200" b="1" dirty="0"/>
          </a:p>
        </p:txBody>
      </p:sp>
      <p:sp>
        <p:nvSpPr>
          <p:cNvPr id="20" name="TextBox 19"/>
          <p:cNvSpPr txBox="1"/>
          <p:nvPr/>
        </p:nvSpPr>
        <p:spPr>
          <a:xfrm>
            <a:off x="6782057" y="4648200"/>
            <a:ext cx="1066543" cy="461665"/>
          </a:xfrm>
          <a:prstGeom prst="rect">
            <a:avLst/>
          </a:prstGeom>
          <a:noFill/>
        </p:spPr>
        <p:txBody>
          <a:bodyPr wrap="square" rtlCol="0">
            <a:spAutoFit/>
          </a:bodyPr>
          <a:lstStyle/>
          <a:p>
            <a:pPr algn="ctr"/>
            <a:r>
              <a:rPr lang="en-US" sz="1200" b="1" dirty="0" smtClean="0"/>
              <a:t>4 Second Minimum</a:t>
            </a:r>
            <a:endParaRPr lang="en-US" sz="12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667750" cy="3416320"/>
          </a:xfrm>
          <a:prstGeom prst="rect">
            <a:avLst/>
          </a:prstGeom>
          <a:noFill/>
          <a:ln w="19050">
            <a:noFill/>
            <a:miter lim="800000"/>
            <a:headEnd/>
            <a:tailEnd/>
          </a:ln>
        </p:spPr>
        <p:txBody>
          <a:bodyPr wrap="square">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a:t>
            </a:r>
            <a:r>
              <a:rPr lang="en-US" sz="1600" b="1" dirty="0" smtClean="0">
                <a:solidFill>
                  <a:srgbClr val="FF0000"/>
                </a:solidFill>
                <a:latin typeface="Tahoma" pitchFamily="34" charset="0"/>
              </a:rPr>
              <a:t>to ensure </a:t>
            </a:r>
            <a:r>
              <a:rPr lang="en-US" sz="1600" b="1" dirty="0">
                <a:solidFill>
                  <a:srgbClr val="FF0000"/>
                </a:solidFill>
                <a:latin typeface="Tahoma" pitchFamily="34" charset="0"/>
              </a:rPr>
              <a:t>continual </a:t>
            </a:r>
            <a:r>
              <a:rPr lang="en-US" sz="1600" b="1" dirty="0" smtClean="0">
                <a:solidFill>
                  <a:srgbClr val="FF0000"/>
                </a:solidFill>
                <a:latin typeface="Tahoma" pitchFamily="34" charset="0"/>
              </a:rPr>
              <a:t>improvement, </a:t>
            </a:r>
            <a:r>
              <a:rPr lang="en-US" sz="1600" b="1" dirty="0">
                <a:solidFill>
                  <a:srgbClr val="FF0000"/>
                </a:solidFill>
                <a:latin typeface="Tahoma" pitchFamily="34" charset="0"/>
              </a:rPr>
              <a:t>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lnSpc>
                <a:spcPct val="150000"/>
              </a:lnSpc>
              <a:buFont typeface="+mj-lt"/>
              <a:buAutoNum type="arabicPeriod"/>
              <a:defRPr/>
            </a:pPr>
            <a:r>
              <a:rPr lang="en-US" sz="1400" dirty="0" smtClean="0">
                <a:solidFill>
                  <a:srgbClr val="0033CC"/>
                </a:solidFill>
                <a:latin typeface="+mj-lt"/>
                <a:sym typeface="Wingdings" pitchFamily="2" charset="2"/>
              </a:rPr>
              <a:t>Have all drivers attended proper site HSE &amp; Road Safety induction?</a:t>
            </a:r>
          </a:p>
          <a:p>
            <a:pPr marL="342900" indent="-342900" eaLnBrk="1" hangingPunct="1">
              <a:lnSpc>
                <a:spcPct val="150000"/>
              </a:lnSpc>
              <a:buFont typeface="+mj-lt"/>
              <a:buAutoNum type="arabicPeriod"/>
              <a:defRPr/>
            </a:pPr>
            <a:r>
              <a:rPr lang="en-US" sz="1400" dirty="0" smtClean="0">
                <a:solidFill>
                  <a:srgbClr val="0033CC"/>
                </a:solidFill>
                <a:latin typeface="+mj-lt"/>
                <a:sym typeface="Wingdings" pitchFamily="2" charset="2"/>
              </a:rPr>
              <a:t>Are all drivers routinely reminded of defensive driving techniques in Driver’s Forums, TBT, etc?</a:t>
            </a:r>
          </a:p>
          <a:p>
            <a:pPr marL="342900" indent="-342900" eaLnBrk="1" hangingPunct="1">
              <a:lnSpc>
                <a:spcPct val="150000"/>
              </a:lnSpc>
              <a:buFont typeface="+mj-lt"/>
              <a:buAutoNum type="arabicPeriod"/>
              <a:defRPr/>
            </a:pPr>
            <a:r>
              <a:rPr lang="en-US" sz="1400" dirty="0" smtClean="0">
                <a:solidFill>
                  <a:srgbClr val="0033CC"/>
                </a:solidFill>
                <a:latin typeface="+mj-lt"/>
                <a:sym typeface="Wingdings" pitchFamily="2" charset="2"/>
              </a:rPr>
              <a:t>Have route hazard surveys been completed by the Journey Manager as per SP 2000 requirements?</a:t>
            </a:r>
            <a:endParaRPr lang="en-US" sz="1400" dirty="0">
              <a:solidFill>
                <a:srgbClr val="0033CC"/>
              </a:solidFill>
              <a:latin typeface="+mj-lt"/>
              <a:sym typeface="Wingdings" pitchFamily="2" charset="2"/>
            </a:endParaRPr>
          </a:p>
          <a:p>
            <a:pPr marL="342900" indent="-342900" eaLnBrk="1" hangingPunct="1">
              <a:lnSpc>
                <a:spcPct val="150000"/>
              </a:lnSpc>
              <a:buFont typeface="+mj-lt"/>
              <a:buAutoNum type="arabicPeriod"/>
              <a:defRPr/>
            </a:pPr>
            <a:r>
              <a:rPr lang="en-US" sz="1400" dirty="0" smtClean="0">
                <a:solidFill>
                  <a:srgbClr val="0033CC"/>
                </a:solidFill>
                <a:latin typeface="+mj-lt"/>
                <a:sym typeface="Wingdings" pitchFamily="2" charset="2"/>
              </a:rPr>
              <a:t>Have all drivers gone through PDO Fitness to Work medicals as per SP-1230?</a:t>
            </a:r>
            <a:endParaRPr lang="en-US" sz="1400" dirty="0">
              <a:solidFill>
                <a:srgbClr val="0033CC"/>
              </a:solidFill>
              <a:latin typeface="+mj-lt"/>
              <a:sym typeface="Wingdings" pitchFamily="2" charset="2"/>
            </a:endParaRPr>
          </a:p>
          <a:p>
            <a:pPr marL="342900" indent="-342900" eaLnBrk="1" hangingPunct="1">
              <a:lnSpc>
                <a:spcPct val="150000"/>
              </a:lnSpc>
              <a:buFont typeface="+mj-lt"/>
              <a:buAutoNum type="arabicPeriod"/>
              <a:defRPr/>
            </a:pPr>
            <a:r>
              <a:rPr lang="en-US" sz="1400" dirty="0">
                <a:solidFill>
                  <a:srgbClr val="0033CC"/>
                </a:solidFill>
                <a:latin typeface="+mj-lt"/>
                <a:sym typeface="Wingdings" pitchFamily="2" charset="2"/>
              </a:rPr>
              <a:t>Do all drivers comply with mandatory trainings as per SP-1157?</a:t>
            </a:r>
          </a:p>
          <a:p>
            <a:pPr marL="342900" indent="-342900" eaLnBrk="1" hangingPunct="1">
              <a:lnSpc>
                <a:spcPct val="150000"/>
              </a:lnSpc>
              <a:buFont typeface="+mj-lt"/>
              <a:buAutoNum type="arabicPeriod"/>
              <a:defRPr/>
            </a:pPr>
            <a:r>
              <a:rPr lang="en-US" sz="1400" dirty="0">
                <a:solidFill>
                  <a:srgbClr val="0033CC"/>
                </a:solidFill>
                <a:latin typeface="+mj-lt"/>
                <a:sym typeface="Wingdings" pitchFamily="2" charset="2"/>
              </a:rPr>
              <a:t>Is IVMS data  monitored and counseling / consequence management applied for any driving related violations?</a:t>
            </a: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dirty="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dirty="0">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dirty="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dirty="0" smtClean="0"/>
          </a:p>
        </p:txBody>
      </p:sp>
      <p:sp>
        <p:nvSpPr>
          <p:cNvPr id="27653" name="Rectangle 8"/>
          <p:cNvSpPr>
            <a:spLocks noChangeArrowheads="1"/>
          </p:cNvSpPr>
          <p:nvPr/>
        </p:nvSpPr>
        <p:spPr bwMode="auto">
          <a:xfrm>
            <a:off x="304800" y="838201"/>
            <a:ext cx="7438913" cy="307777"/>
          </a:xfrm>
          <a:prstGeom prst="rect">
            <a:avLst/>
          </a:prstGeom>
          <a:noFill/>
          <a:ln w="9525">
            <a:noFill/>
            <a:miter lim="800000"/>
            <a:headEnd/>
            <a:tailEnd/>
          </a:ln>
        </p:spPr>
        <p:txBody>
          <a:bodyPr wrap="square">
            <a:spAutoFit/>
          </a:bodyPr>
          <a:lstStyle/>
          <a:p>
            <a:pPr marL="114300" indent="-114300" algn="just"/>
            <a:r>
              <a:rPr lang="en-GB" sz="1400" b="1" dirty="0" smtClean="0">
                <a:solidFill>
                  <a:srgbClr val="333399"/>
                </a:solidFill>
                <a:latin typeface="Tahoma" pitchFamily="34" charset="0"/>
              </a:rPr>
              <a:t>Date:15.11.2016</a:t>
            </a:r>
            <a:r>
              <a:rPr lang="en-US" sz="1400" b="1" dirty="0" smtClean="0">
                <a:solidFill>
                  <a:srgbClr val="333399"/>
                </a:solidFill>
                <a:latin typeface="Tahoma" pitchFamily="34" charset="0"/>
              </a:rPr>
              <a:t>       </a:t>
            </a:r>
            <a:r>
              <a:rPr lang="en-US" sz="1400" b="1" dirty="0">
                <a:solidFill>
                  <a:srgbClr val="333399"/>
                </a:solidFill>
                <a:latin typeface="Tahoma" pitchFamily="34" charset="0"/>
              </a:rPr>
              <a:t>Incident </a:t>
            </a:r>
            <a:r>
              <a:rPr lang="en-US" sz="1400" b="1" dirty="0" smtClean="0">
                <a:solidFill>
                  <a:srgbClr val="333399"/>
                </a:solidFill>
                <a:latin typeface="Tahoma" pitchFamily="34" charset="0"/>
              </a:rPr>
              <a:t>title: MVI LTI</a:t>
            </a:r>
            <a:endParaRPr lang="en-US" sz="1400" b="1" strike="sngStrike" dirty="0">
              <a:solidFill>
                <a:srgbClr val="333399"/>
              </a:solidFill>
              <a:latin typeface="Tahom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92229</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8E034704-BE87-45AA-BC0A-6247B95C3656}"/>
</file>

<file path=customXml/itemProps2.xml><?xml version="1.0" encoding="utf-8"?>
<ds:datastoreItem xmlns:ds="http://schemas.openxmlformats.org/officeDocument/2006/customXml" ds:itemID="{787314E6-787A-46D3-8309-B8C5F2837F01}"/>
</file>

<file path=customXml/itemProps3.xml><?xml version="1.0" encoding="utf-8"?>
<ds:datastoreItem xmlns:ds="http://schemas.openxmlformats.org/officeDocument/2006/customXml" ds:itemID="{95FC6512-ECC9-4BFE-9FEF-265E62E34647}"/>
</file>

<file path=docProps/app.xml><?xml version="1.0" encoding="utf-8"?>
<Properties xmlns="http://schemas.openxmlformats.org/officeDocument/2006/extended-properties" xmlns:vt="http://schemas.openxmlformats.org/officeDocument/2006/docPropsVTypes">
  <Template/>
  <TotalTime>6</TotalTime>
  <Words>216</Words>
  <Application>Microsoft Office PowerPoint</Application>
  <PresentationFormat>On-screen Show (4:3)</PresentationFormat>
  <Paragraphs>40</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Theme1</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MU61323</cp:lastModifiedBy>
  <cp:revision>4</cp:revision>
  <dcterms:created xsi:type="dcterms:W3CDTF">2017-01-23T10:50:08Z</dcterms:created>
  <dcterms:modified xsi:type="dcterms:W3CDTF">2017-03-30T06:08:40Z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