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5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5E157-B67D-493C-A290-4BF36602D1E9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4E5F9-FCD9-4325-92DA-EA663FAA7BC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2A3D8-9EE4-41FB-959F-57DC30EAEE41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7D025-9B38-47DC-BA3C-AC2CC2B958D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581400"/>
            <a:ext cx="3276600" cy="27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5105400" cy="56784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18.12.2016      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MVI LTI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200" dirty="0">
                <a:latin typeface="+mj-lt"/>
              </a:rPr>
              <a:t>Al Hassan Pick-up was traveling from Harweel </a:t>
            </a:r>
            <a:r>
              <a:rPr lang="en-US" sz="1200" dirty="0" smtClean="0">
                <a:latin typeface="+mj-lt"/>
              </a:rPr>
              <a:t>to </a:t>
            </a:r>
            <a:r>
              <a:rPr lang="en-US" sz="1200" dirty="0">
                <a:latin typeface="+mj-lt"/>
              </a:rPr>
              <a:t>Fahud, approximately </a:t>
            </a:r>
            <a:r>
              <a:rPr lang="en-US" sz="1200" dirty="0" smtClean="0">
                <a:latin typeface="+mj-lt"/>
              </a:rPr>
              <a:t>39km </a:t>
            </a:r>
            <a:r>
              <a:rPr lang="en-US" sz="1200" dirty="0">
                <a:latin typeface="+mj-lt"/>
              </a:rPr>
              <a:t>from Nimr roundabout the pick-up crossed the carriageway into the path of an Omani Truck Owner (OTO) prime mover travelling from </a:t>
            </a:r>
            <a:r>
              <a:rPr lang="en-US" sz="1200" dirty="0" err="1">
                <a:latin typeface="+mj-lt"/>
              </a:rPr>
              <a:t>Haima</a:t>
            </a:r>
            <a:r>
              <a:rPr lang="en-US" sz="1200" dirty="0">
                <a:latin typeface="+mj-lt"/>
              </a:rPr>
              <a:t> to Nimr. The OTO driver attempted to avoid the collision by steering to the right, however the pick-up crossed into the oncoming traffic lane and collided with the prime movers front left wheel area.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endParaRPr lang="en-US" sz="1200" dirty="0" smtClean="0"/>
          </a:p>
          <a:p>
            <a:pPr marL="171450" indent="-171450" eaLnBrk="1" hangingPunct="1"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+mj-lt"/>
              </a:rPr>
              <a:t>Ensure you take adequate rest during long trips and if you feel fatigued, take a break.</a:t>
            </a:r>
          </a:p>
          <a:p>
            <a:pPr marL="171450" indent="-171450" eaLnBrk="1" hangingPunct="1"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+mj-lt"/>
              </a:rPr>
              <a:t>Always ensure you have an approved safety journey plan (SJP)</a:t>
            </a:r>
          </a:p>
          <a:p>
            <a:pPr marL="171450" indent="-171450" eaLnBrk="1" hangingPunct="1"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+mj-lt"/>
              </a:rPr>
              <a:t>Agree with passengers before the trip to assist in monitoring the drivers behaviour</a:t>
            </a:r>
          </a:p>
          <a:p>
            <a:pPr marL="171450" indent="-171450" eaLnBrk="1" hangingPunct="1"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+mj-lt"/>
              </a:rPr>
              <a:t>Understand your responsibilities in SJP </a:t>
            </a:r>
          </a:p>
          <a:p>
            <a:pPr marL="171450" indent="-171450" eaLnBrk="1" hangingPunct="1">
              <a:buFont typeface="Wingdings" pitchFamily="2" charset="2"/>
              <a:buChar char="§"/>
              <a:defRPr/>
            </a:pPr>
            <a:endParaRPr lang="en-US" sz="1200" dirty="0" smtClean="0">
              <a:solidFill>
                <a:srgbClr val="FF0000"/>
              </a:solidFill>
              <a:latin typeface="+mj-lt"/>
            </a:endParaRPr>
          </a:p>
          <a:p>
            <a:pPr eaLnBrk="1" hangingPunct="1">
              <a:defRPr/>
            </a:pPr>
            <a:endParaRPr lang="en-US" sz="1800" dirty="0" smtClean="0">
              <a:latin typeface="+mj-lt"/>
            </a:endParaRPr>
          </a:p>
          <a:p>
            <a:pPr eaLnBrk="1" hangingPunct="1">
              <a:defRPr/>
            </a:pPr>
            <a:endParaRPr lang="en-US" sz="120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endParaRPr lang="en-US" sz="1050" dirty="0" smtClean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8" name="Freeform 132"/>
          <p:cNvSpPr>
            <a:spLocks/>
          </p:cNvSpPr>
          <p:nvPr/>
        </p:nvSpPr>
        <p:spPr bwMode="auto">
          <a:xfrm>
            <a:off x="8382000" y="5334000"/>
            <a:ext cx="762000" cy="6858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228600" y="5181600"/>
            <a:ext cx="5181600" cy="707886"/>
          </a:xfrm>
          <a:prstGeom prst="rect">
            <a:avLst/>
          </a:prstGeom>
          <a:solidFill>
            <a:srgbClr val="5825E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 b="1" dirty="0" smtClean="0">
                <a:solidFill>
                  <a:srgbClr val="FFFF00"/>
                </a:solidFill>
                <a:latin typeface="Tahoma" pitchFamily="34" charset="0"/>
              </a:rPr>
              <a:t>Take regular breaks when driving long distances </a:t>
            </a:r>
            <a:endParaRPr lang="en-US" sz="20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1026" name="Picture 2" descr="G:\MSE3\1 A New Structure\2- LFI\Mr.Musleh\All Mr Musleh Images\ramadan fatigue\sleep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914400"/>
            <a:ext cx="3246127" cy="2293232"/>
          </a:xfrm>
          <a:prstGeom prst="rect">
            <a:avLst/>
          </a:prstGeom>
          <a:noFill/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82000" y="2362200"/>
            <a:ext cx="565150" cy="7731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5089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5825E9"/>
                </a:solidFill>
                <a:latin typeface="+mj-lt"/>
                <a:sym typeface="Wingdings" pitchFamily="2" charset="2"/>
              </a:rPr>
              <a:t>Have </a:t>
            </a:r>
            <a:r>
              <a:rPr lang="en-US" sz="1400" dirty="0" smtClean="0">
                <a:solidFill>
                  <a:srgbClr val="5825E9"/>
                </a:solidFill>
                <a:latin typeface="+mj-lt"/>
                <a:sym typeface="Wingdings" pitchFamily="2" charset="2"/>
              </a:rPr>
              <a:t>you conducted your 6 monthly audits for SJM? </a:t>
            </a:r>
            <a:endParaRPr lang="en-US" sz="1400" dirty="0">
              <a:solidFill>
                <a:srgbClr val="5825E9"/>
              </a:solidFill>
              <a:latin typeface="+mj-lt"/>
              <a:sym typeface="Wingdings" pitchFamily="2" charset="2"/>
            </a:endParaRP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5825E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5825E9"/>
                </a:solidFill>
                <a:latin typeface="+mj-lt"/>
                <a:sym typeface="Wingdings" pitchFamily="2" charset="2"/>
              </a:rPr>
              <a:t>you conduct periodic driver forums?</a:t>
            </a:r>
            <a:endParaRPr lang="en-US" sz="1400" dirty="0">
              <a:solidFill>
                <a:srgbClr val="5825E9"/>
              </a:solidFill>
              <a:latin typeface="+mj-lt"/>
              <a:sym typeface="Wingdings" pitchFamily="2" charset="2"/>
            </a:endParaRP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5825E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5825E9"/>
                </a:solidFill>
                <a:latin typeface="+mj-lt"/>
                <a:sym typeface="Wingdings" pitchFamily="2" charset="2"/>
              </a:rPr>
              <a:t>you conduct spot check on drivers and vehicles?</a:t>
            </a:r>
            <a:endParaRPr lang="en-US" sz="1400" dirty="0">
              <a:solidFill>
                <a:srgbClr val="5825E9"/>
              </a:solidFill>
              <a:latin typeface="+mj-lt"/>
              <a:sym typeface="Wingdings" pitchFamily="2" charset="2"/>
            </a:endParaRP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5825E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5825E9"/>
                </a:solidFill>
                <a:latin typeface="+mj-lt"/>
                <a:sym typeface="Wingdings" pitchFamily="2" charset="2"/>
              </a:rPr>
              <a:t>you ensure compliance with SP-2000 and L.S.R?</a:t>
            </a:r>
            <a:endParaRPr lang="en-US" sz="1400" dirty="0">
              <a:solidFill>
                <a:srgbClr val="5825E9"/>
              </a:solidFill>
              <a:latin typeface="+mj-lt"/>
              <a:sym typeface="Wingdings" pitchFamily="2" charset="2"/>
            </a:endParaRP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5825E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5825E9"/>
                </a:solidFill>
                <a:latin typeface="+mj-lt"/>
                <a:sym typeface="Wingdings" pitchFamily="2" charset="2"/>
              </a:rPr>
              <a:t>you ensure all SJP are authorised by the correct authority?</a:t>
            </a:r>
            <a:endParaRPr lang="en-US" sz="1400" dirty="0">
              <a:solidFill>
                <a:srgbClr val="5825E9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32979" y="826621"/>
            <a:ext cx="41104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18.12.2016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MVI LTI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92230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C9706C3-32B7-4919-AB4D-FD336996AAF4}"/>
</file>

<file path=customXml/itemProps2.xml><?xml version="1.0" encoding="utf-8"?>
<ds:datastoreItem xmlns:ds="http://schemas.openxmlformats.org/officeDocument/2006/customXml" ds:itemID="{CADC459B-E602-4E3E-9E87-620D657105CC}"/>
</file>

<file path=customXml/itemProps3.xml><?xml version="1.0" encoding="utf-8"?>
<ds:datastoreItem xmlns:ds="http://schemas.openxmlformats.org/officeDocument/2006/customXml" ds:itemID="{DA9DA789-498D-47BF-9136-D4B6DE64BAE9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298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3</cp:revision>
  <dcterms:created xsi:type="dcterms:W3CDTF">2017-03-22T09:01:41Z</dcterms:created>
  <dcterms:modified xsi:type="dcterms:W3CDTF">2017-03-30T06:13:29Z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