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25E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E5E157-B67D-493C-A290-4BF36602D1E9}" type="datetimeFigureOut">
              <a:rPr lang="en-GB" smtClean="0"/>
              <a:pPr/>
              <a:t>30/03/2017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14E5F9-FCD9-4325-92DA-EA663FAA7BC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138CA7-92E6-41FD-A1B7-5ABDE6F17714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>
                <a:solidFill>
                  <a:srgbClr val="0033CC"/>
                </a:solidFill>
                <a:latin typeface="Arial" charset="0"/>
                <a:cs typeface="Arial" charset="0"/>
                <a:sym typeface="Wingdings" pitchFamily="2" charset="2"/>
              </a:rPr>
              <a:t>Make a list of closed questions (only ‘yes’ or ‘no’ as an answer) to ask other contractors if they have the same issues based on the management or HSE-MS failings or shortfalls identified in the investigation. Pretend you have to audit other companies to see if they could have the same issues.</a:t>
            </a:r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B2BACC-5893-4478-93DA-688A131F8366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2A3D8-9EE4-41FB-959F-57DC30EAEE41}" type="datetimeFigureOut">
              <a:rPr lang="en-GB" smtClean="0"/>
              <a:pPr/>
              <a:t>30/03/2017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D025-9B38-47DC-BA3C-AC2CC2B958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17424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2A3D8-9EE4-41FB-959F-57DC30EAEE41}" type="datetimeFigureOut">
              <a:rPr lang="en-GB" smtClean="0"/>
              <a:pPr/>
              <a:t>30/03/2017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D025-9B38-47DC-BA3C-AC2CC2B958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758157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2A3D8-9EE4-41FB-959F-57DC30EAEE41}" type="datetimeFigureOut">
              <a:rPr lang="en-GB" smtClean="0"/>
              <a:pPr/>
              <a:t>30/03/2017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D025-9B38-47DC-BA3C-AC2CC2B958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9122528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D2A3D8-9EE4-41FB-959F-57DC30EAEE41}" type="datetimeFigureOut">
              <a:rPr lang="en-GB" smtClean="0"/>
              <a:pPr/>
              <a:t>30/03/2017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fld id="{5C37D025-9B38-47DC-BA3C-AC2CC2B958D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en-US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D2A3D8-9EE4-41FB-959F-57DC30EAEE41}" type="datetimeFigureOut">
              <a:rPr lang="en-GB" smtClean="0"/>
              <a:pPr/>
              <a:t>30/03/2017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fld id="{5C37D025-9B38-47DC-BA3C-AC2CC2B958D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Date Placeholder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ED2A3D8-9EE4-41FB-959F-57DC30EAEE41}" type="datetimeFigureOut">
              <a:rPr lang="en-GB" smtClean="0"/>
              <a:pPr/>
              <a:t>30/03/2017</a:t>
            </a:fld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37D025-9B38-47DC-BA3C-AC2CC2B958D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95301" y="236542"/>
            <a:ext cx="8364538" cy="6072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37D025-9B38-47DC-BA3C-AC2CC2B958D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2A3D8-9EE4-41FB-959F-57DC30EAEE41}" type="datetimeFigureOut">
              <a:rPr lang="en-GB" smtClean="0"/>
              <a:pPr/>
              <a:t>30/03/2017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D025-9B38-47DC-BA3C-AC2CC2B958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157952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2A3D8-9EE4-41FB-959F-57DC30EAEE41}" type="datetimeFigureOut">
              <a:rPr lang="en-GB" smtClean="0"/>
              <a:pPr/>
              <a:t>30/03/2017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D025-9B38-47DC-BA3C-AC2CC2B958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43149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2A3D8-9EE4-41FB-959F-57DC30EAEE41}" type="datetimeFigureOut">
              <a:rPr lang="en-GB" smtClean="0"/>
              <a:pPr/>
              <a:t>30/03/2017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D025-9B38-47DC-BA3C-AC2CC2B958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375157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2A3D8-9EE4-41FB-959F-57DC30EAEE41}" type="datetimeFigureOut">
              <a:rPr lang="en-GB" smtClean="0"/>
              <a:pPr/>
              <a:t>30/03/2017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D025-9B38-47DC-BA3C-AC2CC2B958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688418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2A3D8-9EE4-41FB-959F-57DC30EAEE41}" type="datetimeFigureOut">
              <a:rPr lang="en-GB" smtClean="0"/>
              <a:pPr/>
              <a:t>30/03/2017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D025-9B38-47DC-BA3C-AC2CC2B958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890573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2A3D8-9EE4-41FB-959F-57DC30EAEE41}" type="datetimeFigureOut">
              <a:rPr lang="en-GB" smtClean="0"/>
              <a:pPr/>
              <a:t>30/03/2017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D025-9B38-47DC-BA3C-AC2CC2B958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344302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2A3D8-9EE4-41FB-959F-57DC30EAEE41}" type="datetimeFigureOut">
              <a:rPr lang="en-GB" smtClean="0"/>
              <a:pPr/>
              <a:t>30/03/2017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D025-9B38-47DC-BA3C-AC2CC2B958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469089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2A3D8-9EE4-41FB-959F-57DC30EAEE41}" type="datetimeFigureOut">
              <a:rPr lang="en-GB" smtClean="0"/>
              <a:pPr/>
              <a:t>30/03/2017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D025-9B38-47DC-BA3C-AC2CC2B958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472647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D2A3D8-9EE4-41FB-959F-57DC30EAEE41}" type="datetimeFigureOut">
              <a:rPr lang="en-GB" smtClean="0"/>
              <a:pPr/>
              <a:t>30/03/2017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7D025-9B38-47DC-BA3C-AC2CC2B958D9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2051" name="Picture 3" descr="C:\Ruchi\Ruchi\PDO\2012\Corporate Identity\PDO ppt 2.jpg"/>
          <p:cNvPicPr>
            <a:picLocks noChangeAspect="1" noChangeArrowheads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4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166576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3581400"/>
            <a:ext cx="3276600" cy="274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228600" y="762000"/>
            <a:ext cx="5105400" cy="567847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14300" indent="-114300" algn="just">
              <a:defRPr/>
            </a:pPr>
            <a:r>
              <a:rPr lang="en-GB" sz="1200" b="1" dirty="0">
                <a:solidFill>
                  <a:srgbClr val="333399"/>
                </a:solidFill>
                <a:latin typeface="Tahoma" pitchFamily="34" charset="0"/>
              </a:rPr>
              <a:t>Date:</a:t>
            </a:r>
            <a:r>
              <a:rPr lang="en-US" sz="1200" b="1" dirty="0">
                <a:solidFill>
                  <a:srgbClr val="333399"/>
                </a:solidFill>
                <a:latin typeface="Tahoma" pitchFamily="34" charset="0"/>
              </a:rPr>
              <a:t> </a:t>
            </a:r>
            <a:r>
              <a:rPr lang="en-US" sz="1200" b="1" dirty="0" smtClean="0">
                <a:solidFill>
                  <a:srgbClr val="333399"/>
                </a:solidFill>
                <a:latin typeface="Tahoma" pitchFamily="34" charset="0"/>
              </a:rPr>
              <a:t>18.12.2016       </a:t>
            </a:r>
            <a:r>
              <a:rPr lang="en-US" sz="1200" b="1" dirty="0">
                <a:solidFill>
                  <a:srgbClr val="333399"/>
                </a:solidFill>
                <a:latin typeface="Tahoma" pitchFamily="34" charset="0"/>
              </a:rPr>
              <a:t>Incident </a:t>
            </a:r>
            <a:r>
              <a:rPr lang="en-US" sz="1200" b="1" dirty="0" smtClean="0">
                <a:solidFill>
                  <a:srgbClr val="333399"/>
                </a:solidFill>
                <a:latin typeface="Tahoma" pitchFamily="34" charset="0"/>
              </a:rPr>
              <a:t>title: </a:t>
            </a:r>
            <a:r>
              <a:rPr lang="en-US" sz="1200" b="1" dirty="0" smtClean="0">
                <a:solidFill>
                  <a:srgbClr val="333399"/>
                </a:solidFill>
                <a:latin typeface="Tahoma" pitchFamily="34" charset="0"/>
              </a:rPr>
              <a:t>MVI LTI</a:t>
            </a:r>
            <a:endParaRPr lang="en-US" sz="1200" b="1" dirty="0">
              <a:solidFill>
                <a:srgbClr val="333399"/>
              </a:solidFill>
              <a:latin typeface="Tahoma" pitchFamily="34" charset="0"/>
            </a:endParaRPr>
          </a:p>
          <a:p>
            <a:pPr marL="114300" indent="-114300" algn="just">
              <a:defRPr/>
            </a:pPr>
            <a:endParaRPr lang="en-US" sz="1300" b="1" dirty="0">
              <a:solidFill>
                <a:srgbClr val="FF0000"/>
              </a:solidFill>
              <a:latin typeface="Tahoma" pitchFamily="34" charset="0"/>
            </a:endParaRPr>
          </a:p>
          <a:p>
            <a:pPr marL="114300" indent="-114300" algn="just">
              <a:defRPr/>
            </a:pPr>
            <a:r>
              <a:rPr lang="en-US" sz="1600" b="1" dirty="0">
                <a:solidFill>
                  <a:srgbClr val="FF0000"/>
                </a:solidFill>
                <a:latin typeface="Tahoma" pitchFamily="34" charset="0"/>
              </a:rPr>
              <a:t>What happened</a:t>
            </a:r>
            <a:r>
              <a:rPr lang="en-US" sz="1600" b="1" dirty="0" smtClean="0">
                <a:solidFill>
                  <a:srgbClr val="FF0000"/>
                </a:solidFill>
                <a:latin typeface="Tahoma" pitchFamily="34" charset="0"/>
              </a:rPr>
              <a:t>?</a:t>
            </a:r>
          </a:p>
          <a:p>
            <a:pPr marL="114300" indent="-114300" algn="just">
              <a:defRPr/>
            </a:pPr>
            <a:endParaRPr lang="en-US" sz="1600" dirty="0">
              <a:solidFill>
                <a:srgbClr val="FF0000"/>
              </a:solidFill>
              <a:latin typeface="Tahoma" pitchFamily="34" charset="0"/>
            </a:endParaRPr>
          </a:p>
          <a:p>
            <a:pPr algn="just"/>
            <a:r>
              <a:rPr lang="en-US" sz="1200" dirty="0">
                <a:latin typeface="+mj-lt"/>
              </a:rPr>
              <a:t>Al Hassan Pick-up was traveling from Harweel </a:t>
            </a:r>
            <a:r>
              <a:rPr lang="en-US" sz="1200" dirty="0" smtClean="0">
                <a:latin typeface="+mj-lt"/>
              </a:rPr>
              <a:t>to </a:t>
            </a:r>
            <a:r>
              <a:rPr lang="en-US" sz="1200" dirty="0">
                <a:latin typeface="+mj-lt"/>
              </a:rPr>
              <a:t>Fahud, approximately </a:t>
            </a:r>
            <a:r>
              <a:rPr lang="en-US" sz="1200" dirty="0" smtClean="0">
                <a:latin typeface="+mj-lt"/>
              </a:rPr>
              <a:t>39km </a:t>
            </a:r>
            <a:r>
              <a:rPr lang="en-US" sz="1200" dirty="0">
                <a:latin typeface="+mj-lt"/>
              </a:rPr>
              <a:t>from Nimr roundabout the pick-up crossed the carriageway into the path of an Omani Truck Owner (OTO) prime mover travelling from </a:t>
            </a:r>
            <a:r>
              <a:rPr lang="en-US" sz="1200" dirty="0" err="1">
                <a:latin typeface="+mj-lt"/>
              </a:rPr>
              <a:t>Haima</a:t>
            </a:r>
            <a:r>
              <a:rPr lang="en-US" sz="1200" dirty="0">
                <a:latin typeface="+mj-lt"/>
              </a:rPr>
              <a:t> to Nimr. The OTO driver attempted to avoid the collision by steering to the right, however the pick-up crossed into the oncoming traffic lane and collided with the prime movers front left wheel area. </a:t>
            </a:r>
          </a:p>
          <a:p>
            <a:pPr marL="342900" indent="-342900" eaLnBrk="1" hangingPunct="1">
              <a:defRPr/>
            </a:pPr>
            <a:endParaRPr lang="en-US" sz="1050" dirty="0">
              <a:solidFill>
                <a:srgbClr val="000000"/>
              </a:solidFill>
              <a:latin typeface="Arial" pitchFamily="34" charset="0"/>
            </a:endParaRPr>
          </a:p>
          <a:p>
            <a:pPr marL="342900" indent="-342900" eaLnBrk="1" hangingPunct="1">
              <a:defRPr/>
            </a:pPr>
            <a:endParaRPr lang="en-US" sz="600" dirty="0">
              <a:solidFill>
                <a:srgbClr val="000000"/>
              </a:solidFill>
              <a:latin typeface="Arial" charset="0"/>
            </a:endParaRPr>
          </a:p>
          <a:p>
            <a:pPr marL="114300" indent="-114300" algn="just">
              <a:defRPr/>
            </a:pPr>
            <a:r>
              <a:rPr lang="en-US" sz="1600" b="1" dirty="0">
                <a:solidFill>
                  <a:srgbClr val="333399"/>
                </a:solidFill>
                <a:latin typeface="Tahoma" pitchFamily="34" charset="0"/>
              </a:rPr>
              <a:t>Your learning from this incident</a:t>
            </a:r>
            <a:r>
              <a:rPr lang="en-US" sz="1600" b="1" dirty="0" smtClean="0">
                <a:solidFill>
                  <a:srgbClr val="333399"/>
                </a:solidFill>
                <a:latin typeface="Tahoma" pitchFamily="34" charset="0"/>
              </a:rPr>
              <a:t>..</a:t>
            </a:r>
            <a:endParaRPr lang="en-US" sz="600" dirty="0">
              <a:solidFill>
                <a:srgbClr val="000000"/>
              </a:solidFill>
              <a:latin typeface="+mj-lt"/>
            </a:endParaRPr>
          </a:p>
          <a:p>
            <a:pPr eaLnBrk="1" hangingPunct="1">
              <a:defRPr/>
            </a:pPr>
            <a:endParaRPr lang="en-US" sz="1200" dirty="0" smtClean="0"/>
          </a:p>
          <a:p>
            <a:pPr marL="171450" indent="-171450" eaLnBrk="1" hangingPunct="1">
              <a:buFont typeface="Wingdings" pitchFamily="2" charset="2"/>
              <a:buChar char="§"/>
              <a:defRPr/>
            </a:pPr>
            <a:r>
              <a:rPr lang="en-US" sz="1200" dirty="0" smtClean="0">
                <a:latin typeface="+mj-lt"/>
              </a:rPr>
              <a:t>Ensure you take adequate rest during long trips and if you feel fatigued, take a break.</a:t>
            </a:r>
          </a:p>
          <a:p>
            <a:pPr marL="171450" indent="-171450" eaLnBrk="1" hangingPunct="1">
              <a:buFont typeface="Wingdings" pitchFamily="2" charset="2"/>
              <a:buChar char="§"/>
              <a:defRPr/>
            </a:pPr>
            <a:r>
              <a:rPr lang="en-US" sz="1200" dirty="0" smtClean="0">
                <a:latin typeface="+mj-lt"/>
              </a:rPr>
              <a:t>Always ensure you have an approved safety journey plan (SJP)</a:t>
            </a:r>
          </a:p>
          <a:p>
            <a:pPr marL="171450" indent="-171450" eaLnBrk="1" hangingPunct="1">
              <a:buFont typeface="Wingdings" pitchFamily="2" charset="2"/>
              <a:buChar char="§"/>
              <a:defRPr/>
            </a:pPr>
            <a:r>
              <a:rPr lang="en-US" sz="1200" dirty="0" smtClean="0">
                <a:latin typeface="+mj-lt"/>
              </a:rPr>
              <a:t>Agree with passengers before the trip to assist in monitoring the drivers behaviour</a:t>
            </a:r>
          </a:p>
          <a:p>
            <a:pPr marL="171450" indent="-171450" eaLnBrk="1" hangingPunct="1">
              <a:buFont typeface="Wingdings" pitchFamily="2" charset="2"/>
              <a:buChar char="§"/>
              <a:defRPr/>
            </a:pPr>
            <a:r>
              <a:rPr lang="en-US" sz="1200" dirty="0" smtClean="0">
                <a:latin typeface="+mj-lt"/>
              </a:rPr>
              <a:t>Understand your responsibilities in SJP </a:t>
            </a:r>
          </a:p>
          <a:p>
            <a:pPr marL="171450" indent="-171450" eaLnBrk="1" hangingPunct="1">
              <a:buFont typeface="Wingdings" pitchFamily="2" charset="2"/>
              <a:buChar char="§"/>
              <a:defRPr/>
            </a:pPr>
            <a:endParaRPr lang="en-US" sz="1200" dirty="0" smtClean="0">
              <a:solidFill>
                <a:srgbClr val="FF0000"/>
              </a:solidFill>
              <a:latin typeface="+mj-lt"/>
            </a:endParaRPr>
          </a:p>
          <a:p>
            <a:pPr eaLnBrk="1" hangingPunct="1">
              <a:defRPr/>
            </a:pPr>
            <a:endParaRPr lang="en-US" sz="1800" dirty="0" smtClean="0">
              <a:latin typeface="+mj-lt"/>
            </a:endParaRPr>
          </a:p>
          <a:p>
            <a:pPr eaLnBrk="1" hangingPunct="1">
              <a:defRPr/>
            </a:pPr>
            <a:endParaRPr lang="en-US" sz="1200" dirty="0">
              <a:solidFill>
                <a:srgbClr val="FF0000"/>
              </a:solidFill>
              <a:latin typeface="Arial" charset="0"/>
              <a:cs typeface="Tahoma" pitchFamily="34" charset="0"/>
            </a:endParaRPr>
          </a:p>
          <a:p>
            <a:pPr eaLnBrk="1" hangingPunct="1">
              <a:defRPr/>
            </a:pPr>
            <a:endParaRPr lang="en-US" sz="1800" dirty="0"/>
          </a:p>
          <a:p>
            <a:pPr eaLnBrk="1" hangingPunct="1">
              <a:defRPr/>
            </a:pPr>
            <a:endParaRPr lang="en-US" sz="1050" dirty="0" smtClean="0">
              <a:solidFill>
                <a:srgbClr val="FF0000"/>
              </a:solidFill>
              <a:latin typeface="Arial" charset="0"/>
              <a:cs typeface="Tahoma" pitchFamily="34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endParaRPr lang="en-US" sz="1050" dirty="0">
              <a:solidFill>
                <a:srgbClr val="FF0000"/>
              </a:solidFill>
              <a:latin typeface="Arial" charset="0"/>
              <a:cs typeface="Tahoma" pitchFamily="34" charset="0"/>
            </a:endParaRPr>
          </a:p>
          <a:p>
            <a:pPr eaLnBrk="1" hangingPunct="1">
              <a:defRPr/>
            </a:pPr>
            <a:endParaRPr lang="en-US" sz="1050" dirty="0">
              <a:solidFill>
                <a:srgbClr val="FF0000"/>
              </a:solidFill>
              <a:latin typeface="Arial" charset="0"/>
              <a:cs typeface="Tahoma" pitchFamily="34" charset="0"/>
            </a:endParaRPr>
          </a:p>
          <a:p>
            <a:pPr marL="119063" indent="-119063" eaLnBrk="1" hangingPunct="1">
              <a:defRPr/>
            </a:pP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6627" name="Text Box 5"/>
          <p:cNvSpPr txBox="1">
            <a:spLocks noChangeArrowheads="1"/>
          </p:cNvSpPr>
          <p:nvPr/>
        </p:nvSpPr>
        <p:spPr bwMode="auto">
          <a:xfrm>
            <a:off x="5838825" y="1219200"/>
            <a:ext cx="1676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sz="6000">
              <a:solidFill>
                <a:srgbClr val="FF0000"/>
              </a:solidFill>
              <a:sym typeface="Webdings" pitchFamily="18" charset="2"/>
            </a:endParaRPr>
          </a:p>
        </p:txBody>
      </p:sp>
      <p:sp>
        <p:nvSpPr>
          <p:cNvPr id="26631" name="Slide Number Placeholder 1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B4615DE-AE29-4DBE-9167-7BEF3C405107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16" name="Text Box 12"/>
          <p:cNvSpPr txBox="1">
            <a:spLocks noChangeArrowheads="1"/>
          </p:cNvSpPr>
          <p:nvPr/>
        </p:nvSpPr>
        <p:spPr bwMode="auto">
          <a:xfrm>
            <a:off x="1219200" y="0"/>
            <a:ext cx="70564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3600" b="1" dirty="0">
                <a:latin typeface="+mj-lt"/>
              </a:rPr>
              <a:t>PDO Second Alert</a:t>
            </a:r>
          </a:p>
        </p:txBody>
      </p:sp>
      <p:sp>
        <p:nvSpPr>
          <p:cNvPr id="18" name="Freeform 132"/>
          <p:cNvSpPr>
            <a:spLocks/>
          </p:cNvSpPr>
          <p:nvPr/>
        </p:nvSpPr>
        <p:spPr bwMode="auto">
          <a:xfrm>
            <a:off x="8382000" y="5334000"/>
            <a:ext cx="762000" cy="685800"/>
          </a:xfrm>
          <a:custGeom>
            <a:avLst/>
            <a:gdLst>
              <a:gd name="T0" fmla="*/ 0 w 1336"/>
              <a:gd name="T1" fmla="*/ 2147483647 h 888"/>
              <a:gd name="T2" fmla="*/ 2147483647 w 1336"/>
              <a:gd name="T3" fmla="*/ 2147483647 h 888"/>
              <a:gd name="T4" fmla="*/ 2147483647 w 1336"/>
              <a:gd name="T5" fmla="*/ 0 h 888"/>
              <a:gd name="T6" fmla="*/ 0 60000 65536"/>
              <a:gd name="T7" fmla="*/ 0 60000 65536"/>
              <a:gd name="T8" fmla="*/ 0 60000 65536"/>
              <a:gd name="T9" fmla="*/ 0 w 1336"/>
              <a:gd name="T10" fmla="*/ 0 h 888"/>
              <a:gd name="T11" fmla="*/ 1336 w 1336"/>
              <a:gd name="T12" fmla="*/ 888 h 8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36" h="888">
                <a:moveTo>
                  <a:pt x="0" y="600"/>
                </a:moveTo>
                <a:lnTo>
                  <a:pt x="312" y="888"/>
                </a:lnTo>
                <a:lnTo>
                  <a:pt x="1336" y="0"/>
                </a:lnTo>
              </a:path>
            </a:pathLst>
          </a:custGeom>
          <a:noFill/>
          <a:ln w="133350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Box 16"/>
          <p:cNvSpPr txBox="1">
            <a:spLocks noChangeArrowheads="1"/>
          </p:cNvSpPr>
          <p:nvPr/>
        </p:nvSpPr>
        <p:spPr bwMode="auto">
          <a:xfrm>
            <a:off x="228600" y="5181600"/>
            <a:ext cx="5181600" cy="707886"/>
          </a:xfrm>
          <a:prstGeom prst="rect">
            <a:avLst/>
          </a:prstGeom>
          <a:solidFill>
            <a:srgbClr val="5825E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000" b="1" dirty="0" smtClean="0">
                <a:solidFill>
                  <a:srgbClr val="FFFF00"/>
                </a:solidFill>
                <a:latin typeface="Tahoma" pitchFamily="34" charset="0"/>
              </a:rPr>
              <a:t>Take regular breaks when driving long distances </a:t>
            </a:r>
            <a:endParaRPr lang="en-US" sz="2000" b="1" dirty="0">
              <a:solidFill>
                <a:srgbClr val="FFFF00"/>
              </a:solidFill>
              <a:latin typeface="Tahoma" pitchFamily="34" charset="0"/>
            </a:endParaRPr>
          </a:p>
        </p:txBody>
      </p:sp>
      <p:pic>
        <p:nvPicPr>
          <p:cNvPr id="1026" name="Picture 2" descr="G:\MSE3\1 A New Structure\2- LFI\Mr.Musleh\All Mr Musleh Images\ramadan fatigue\sleepy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62600" y="914400"/>
            <a:ext cx="3246127" cy="2293232"/>
          </a:xfrm>
          <a:prstGeom prst="rect">
            <a:avLst/>
          </a:prstGeom>
          <a:noFill/>
        </p:spPr>
      </p:pic>
      <p:grpSp>
        <p:nvGrpSpPr>
          <p:cNvPr id="2" name="Group 131"/>
          <p:cNvGrpSpPr>
            <a:grpSpLocks/>
          </p:cNvGrpSpPr>
          <p:nvPr/>
        </p:nvGrpSpPr>
        <p:grpSpPr bwMode="auto">
          <a:xfrm>
            <a:off x="8382000" y="2362200"/>
            <a:ext cx="565150" cy="773113"/>
            <a:chOff x="3504" y="544"/>
            <a:chExt cx="2287" cy="1855"/>
          </a:xfrm>
        </p:grpSpPr>
        <p:sp>
          <p:nvSpPr>
            <p:cNvPr id="26635" name="Line 129"/>
            <p:cNvSpPr>
              <a:spLocks noChangeShapeType="1"/>
            </p:cNvSpPr>
            <p:nvPr/>
          </p:nvSpPr>
          <p:spPr bwMode="auto">
            <a:xfrm>
              <a:off x="3504" y="568"/>
              <a:ext cx="2287" cy="1831"/>
            </a:xfrm>
            <a:prstGeom prst="line">
              <a:avLst/>
            </a:prstGeom>
            <a:noFill/>
            <a:ln w="1333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36" name="Line 130"/>
            <p:cNvSpPr>
              <a:spLocks noChangeShapeType="1"/>
            </p:cNvSpPr>
            <p:nvPr/>
          </p:nvSpPr>
          <p:spPr bwMode="auto">
            <a:xfrm flipV="1">
              <a:off x="3528" y="544"/>
              <a:ext cx="2144" cy="1807"/>
            </a:xfrm>
            <a:prstGeom prst="line">
              <a:avLst/>
            </a:prstGeom>
            <a:noFill/>
            <a:ln w="1333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323850" y="1125538"/>
            <a:ext cx="8351838" cy="450892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  <a:defRPr/>
            </a:pPr>
            <a:endParaRPr lang="en-US" sz="600" dirty="0">
              <a:solidFill>
                <a:srgbClr val="000000"/>
              </a:solidFill>
              <a:latin typeface="Arial" charset="0"/>
            </a:endParaRPr>
          </a:p>
          <a:p>
            <a:pPr marL="173038" indent="-173038" eaLnBrk="1" hangingPunct="1">
              <a:defRPr/>
            </a:pPr>
            <a:endParaRPr lang="en-US" sz="600" dirty="0">
              <a:solidFill>
                <a:srgbClr val="000000"/>
              </a:solidFill>
              <a:latin typeface="Arial" charset="0"/>
            </a:endParaRPr>
          </a:p>
          <a:p>
            <a:pPr marL="342900" indent="-342900" eaLnBrk="1" hangingPunct="1">
              <a:defRPr/>
            </a:pPr>
            <a:r>
              <a:rPr lang="en-US" sz="1600" b="1" dirty="0">
                <a:solidFill>
                  <a:srgbClr val="FF0000"/>
                </a:solidFill>
                <a:latin typeface="Tahoma" pitchFamily="34" charset="0"/>
              </a:rPr>
              <a:t>As a learning from this incident and ensure continual improvement all contract</a:t>
            </a:r>
          </a:p>
          <a:p>
            <a:pPr marL="342900" indent="-342900" eaLnBrk="1" hangingPunct="1">
              <a:defRPr/>
            </a:pPr>
            <a:r>
              <a:rPr lang="en-US" sz="1600" b="1" dirty="0">
                <a:solidFill>
                  <a:srgbClr val="FF0000"/>
                </a:solidFill>
                <a:latin typeface="Tahoma" pitchFamily="34" charset="0"/>
              </a:rPr>
              <a:t>managers must review their HSE HEMP against the questions asked below        </a:t>
            </a:r>
          </a:p>
          <a:p>
            <a:pPr marL="342900" indent="-342900" eaLnBrk="1" hangingPunct="1">
              <a:defRPr/>
            </a:pPr>
            <a:endParaRPr lang="en-US" sz="1600" b="1" dirty="0">
              <a:solidFill>
                <a:srgbClr val="FF0000"/>
              </a:solidFill>
              <a:latin typeface="Tahoma" pitchFamily="34" charset="0"/>
            </a:endParaRPr>
          </a:p>
          <a:p>
            <a:pPr marL="342900" indent="-342900" eaLnBrk="1" hangingPunct="1">
              <a:defRPr/>
            </a:pPr>
            <a:r>
              <a:rPr lang="en-US" sz="1600" b="1" dirty="0">
                <a:solidFill>
                  <a:srgbClr val="0000FF"/>
                </a:solidFill>
                <a:latin typeface="Tahoma" pitchFamily="34" charset="0"/>
              </a:rPr>
              <a:t>Confirm the following:</a:t>
            </a:r>
            <a:endParaRPr lang="en-US" sz="1600" dirty="0">
              <a:solidFill>
                <a:srgbClr val="0000FF"/>
              </a:solidFill>
              <a:latin typeface="Tahoma" pitchFamily="34" charset="0"/>
            </a:endParaRPr>
          </a:p>
          <a:p>
            <a:pPr marL="342900" indent="-342900" eaLnBrk="1" hangingPunct="1">
              <a:defRPr/>
            </a:pPr>
            <a:endParaRPr lang="en-US" sz="1400" dirty="0">
              <a:solidFill>
                <a:srgbClr val="000000"/>
              </a:solidFill>
              <a:latin typeface="Arial" charset="0"/>
            </a:endParaRPr>
          </a:p>
          <a:p>
            <a:pPr marL="342900" indent="-342900">
              <a:lnSpc>
                <a:spcPct val="250000"/>
              </a:lnSpc>
              <a:buFont typeface="+mj-lt"/>
              <a:buAutoNum type="arabicPeriod"/>
              <a:defRPr/>
            </a:pPr>
            <a:r>
              <a:rPr lang="en-US" sz="1400" dirty="0" smtClean="0">
                <a:solidFill>
                  <a:srgbClr val="5825E9"/>
                </a:solidFill>
                <a:latin typeface="+mj-lt"/>
                <a:sym typeface="Wingdings" pitchFamily="2" charset="2"/>
              </a:rPr>
              <a:t>Have </a:t>
            </a:r>
            <a:r>
              <a:rPr lang="en-US" sz="1400" dirty="0" smtClean="0">
                <a:solidFill>
                  <a:srgbClr val="5825E9"/>
                </a:solidFill>
                <a:latin typeface="+mj-lt"/>
                <a:sym typeface="Wingdings" pitchFamily="2" charset="2"/>
              </a:rPr>
              <a:t>you conducted your 6 monthly audits for SJM? </a:t>
            </a:r>
            <a:endParaRPr lang="en-US" sz="1400" dirty="0">
              <a:solidFill>
                <a:srgbClr val="5825E9"/>
              </a:solidFill>
              <a:latin typeface="+mj-lt"/>
              <a:sym typeface="Wingdings" pitchFamily="2" charset="2"/>
            </a:endParaRPr>
          </a:p>
          <a:p>
            <a:pPr marL="342900" indent="-342900">
              <a:lnSpc>
                <a:spcPct val="250000"/>
              </a:lnSpc>
              <a:buFont typeface="+mj-lt"/>
              <a:buAutoNum type="arabicPeriod"/>
              <a:defRPr/>
            </a:pPr>
            <a:r>
              <a:rPr lang="en-US" sz="1400" dirty="0" smtClean="0">
                <a:solidFill>
                  <a:srgbClr val="5825E9"/>
                </a:solidFill>
                <a:latin typeface="+mj-lt"/>
                <a:sym typeface="Wingdings" pitchFamily="2" charset="2"/>
              </a:rPr>
              <a:t>Do </a:t>
            </a:r>
            <a:r>
              <a:rPr lang="en-US" sz="1400" dirty="0" smtClean="0">
                <a:solidFill>
                  <a:srgbClr val="5825E9"/>
                </a:solidFill>
                <a:latin typeface="+mj-lt"/>
                <a:sym typeface="Wingdings" pitchFamily="2" charset="2"/>
              </a:rPr>
              <a:t>you conduct periodic driver forums?</a:t>
            </a:r>
            <a:endParaRPr lang="en-US" sz="1400" dirty="0">
              <a:solidFill>
                <a:srgbClr val="5825E9"/>
              </a:solidFill>
              <a:latin typeface="+mj-lt"/>
              <a:sym typeface="Wingdings" pitchFamily="2" charset="2"/>
            </a:endParaRPr>
          </a:p>
          <a:p>
            <a:pPr marL="342900" indent="-342900">
              <a:lnSpc>
                <a:spcPct val="250000"/>
              </a:lnSpc>
              <a:buFont typeface="+mj-lt"/>
              <a:buAutoNum type="arabicPeriod"/>
              <a:defRPr/>
            </a:pPr>
            <a:r>
              <a:rPr lang="en-US" sz="1400" dirty="0" smtClean="0">
                <a:solidFill>
                  <a:srgbClr val="5825E9"/>
                </a:solidFill>
                <a:latin typeface="+mj-lt"/>
                <a:sym typeface="Wingdings" pitchFamily="2" charset="2"/>
              </a:rPr>
              <a:t>Do </a:t>
            </a:r>
            <a:r>
              <a:rPr lang="en-US" sz="1400" dirty="0" smtClean="0">
                <a:solidFill>
                  <a:srgbClr val="5825E9"/>
                </a:solidFill>
                <a:latin typeface="+mj-lt"/>
                <a:sym typeface="Wingdings" pitchFamily="2" charset="2"/>
              </a:rPr>
              <a:t>you conduct spot check on drivers and vehicles?</a:t>
            </a:r>
            <a:endParaRPr lang="en-US" sz="1400" dirty="0">
              <a:solidFill>
                <a:srgbClr val="5825E9"/>
              </a:solidFill>
              <a:latin typeface="+mj-lt"/>
              <a:sym typeface="Wingdings" pitchFamily="2" charset="2"/>
            </a:endParaRPr>
          </a:p>
          <a:p>
            <a:pPr marL="342900" indent="-342900">
              <a:lnSpc>
                <a:spcPct val="250000"/>
              </a:lnSpc>
              <a:buFont typeface="+mj-lt"/>
              <a:buAutoNum type="arabicPeriod"/>
              <a:defRPr/>
            </a:pPr>
            <a:r>
              <a:rPr lang="en-US" sz="1400" dirty="0" smtClean="0">
                <a:solidFill>
                  <a:srgbClr val="5825E9"/>
                </a:solidFill>
                <a:latin typeface="+mj-lt"/>
                <a:sym typeface="Wingdings" pitchFamily="2" charset="2"/>
              </a:rPr>
              <a:t>Do </a:t>
            </a:r>
            <a:r>
              <a:rPr lang="en-US" sz="1400" dirty="0" smtClean="0">
                <a:solidFill>
                  <a:srgbClr val="5825E9"/>
                </a:solidFill>
                <a:latin typeface="+mj-lt"/>
                <a:sym typeface="Wingdings" pitchFamily="2" charset="2"/>
              </a:rPr>
              <a:t>you ensure compliance with SP-2000 and L.S.R?</a:t>
            </a:r>
            <a:endParaRPr lang="en-US" sz="1400" dirty="0">
              <a:solidFill>
                <a:srgbClr val="5825E9"/>
              </a:solidFill>
              <a:latin typeface="+mj-lt"/>
              <a:sym typeface="Wingdings" pitchFamily="2" charset="2"/>
            </a:endParaRPr>
          </a:p>
          <a:p>
            <a:pPr marL="342900" indent="-342900">
              <a:lnSpc>
                <a:spcPct val="250000"/>
              </a:lnSpc>
              <a:buFont typeface="+mj-lt"/>
              <a:buAutoNum type="arabicPeriod"/>
              <a:defRPr/>
            </a:pPr>
            <a:r>
              <a:rPr lang="en-US" sz="1400" dirty="0" smtClean="0">
                <a:solidFill>
                  <a:srgbClr val="5825E9"/>
                </a:solidFill>
                <a:latin typeface="+mj-lt"/>
                <a:sym typeface="Wingdings" pitchFamily="2" charset="2"/>
              </a:rPr>
              <a:t>Do </a:t>
            </a:r>
            <a:r>
              <a:rPr lang="en-US" sz="1400" dirty="0" smtClean="0">
                <a:solidFill>
                  <a:srgbClr val="5825E9"/>
                </a:solidFill>
                <a:latin typeface="+mj-lt"/>
                <a:sym typeface="Wingdings" pitchFamily="2" charset="2"/>
              </a:rPr>
              <a:t>you ensure all SJP are authorised by the correct authority?</a:t>
            </a:r>
            <a:endParaRPr lang="en-US" sz="1400" dirty="0">
              <a:solidFill>
                <a:srgbClr val="5825E9"/>
              </a:solidFill>
              <a:latin typeface="+mj-lt"/>
              <a:sym typeface="Wingdings" pitchFamily="2" charset="2"/>
            </a:endParaRPr>
          </a:p>
          <a:p>
            <a:pPr marL="119063" indent="-119063" eaLnBrk="1" hangingPunct="1">
              <a:defRPr/>
            </a:pPr>
            <a:endParaRPr lang="en-US" sz="1400" dirty="0">
              <a:solidFill>
                <a:srgbClr val="000000"/>
              </a:solidFill>
              <a:latin typeface="Arial" charset="0"/>
            </a:endParaRPr>
          </a:p>
          <a:p>
            <a:pPr marL="173038" indent="-173038" eaLnBrk="1" hangingPunct="1">
              <a:buFont typeface="Arial" pitchFamily="34" charset="0"/>
              <a:buChar char="•"/>
              <a:defRPr/>
            </a:pPr>
            <a:endParaRPr lang="en-US" sz="800" dirty="0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2700" y="-228600"/>
            <a:ext cx="8920163" cy="990600"/>
            <a:chOff x="9" y="-144"/>
            <a:chExt cx="6087" cy="624"/>
          </a:xfrm>
        </p:grpSpPr>
        <p:sp>
          <p:nvSpPr>
            <p:cNvPr id="27654" name="Rectangle 8"/>
            <p:cNvSpPr>
              <a:spLocks noChangeArrowheads="1"/>
            </p:cNvSpPr>
            <p:nvPr/>
          </p:nvSpPr>
          <p:spPr bwMode="auto">
            <a:xfrm>
              <a:off x="288" y="144"/>
              <a:ext cx="5184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eaLnBrk="1" hangingPunct="1"/>
              <a:endParaRPr lang="en-GB" sz="20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7414" name="Text Box 12"/>
            <p:cNvSpPr txBox="1">
              <a:spLocks noChangeArrowheads="1"/>
            </p:cNvSpPr>
            <p:nvPr/>
          </p:nvSpPr>
          <p:spPr bwMode="auto">
            <a:xfrm>
              <a:off x="676" y="0"/>
              <a:ext cx="4815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GB" sz="3600" b="1" dirty="0">
                  <a:latin typeface="+mj-lt"/>
                </a:rPr>
                <a:t>Management self audit </a:t>
              </a:r>
            </a:p>
          </p:txBody>
        </p:sp>
        <p:sp>
          <p:nvSpPr>
            <p:cNvPr id="27656" name="Text Box 13"/>
            <p:cNvSpPr txBox="1">
              <a:spLocks noChangeArrowheads="1"/>
            </p:cNvSpPr>
            <p:nvPr/>
          </p:nvSpPr>
          <p:spPr bwMode="auto">
            <a:xfrm>
              <a:off x="9" y="0"/>
              <a:ext cx="1144" cy="17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10000"/>
                </a:spcBef>
              </a:pPr>
              <a:endParaRPr lang="en-GB" sz="1200" b="1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7657" name="WordArt 14"/>
            <p:cNvSpPr>
              <a:spLocks noChangeArrowheads="1" noChangeShapeType="1" noTextEdit="1"/>
            </p:cNvSpPr>
            <p:nvPr/>
          </p:nvSpPr>
          <p:spPr bwMode="auto">
            <a:xfrm>
              <a:off x="5448" y="-144"/>
              <a:ext cx="648" cy="576"/>
            </a:xfrm>
            <a:prstGeom prst="rect">
              <a:avLst/>
            </a:prstGeom>
          </p:spPr>
          <p:txBody>
            <a:bodyPr spcFirstLastPara="1" wrap="none" fromWordArt="1">
              <a:prstTxWarp prst="textArchDown">
                <a:avLst>
                  <a:gd name="adj" fmla="val 0"/>
                </a:avLst>
              </a:prstTxWarp>
            </a:bodyPr>
            <a:lstStyle/>
            <a:p>
              <a:pPr algn="ctr"/>
              <a:endPara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</p:grpSp>
      <p:sp>
        <p:nvSpPr>
          <p:cNvPr id="27652" name="Slide Number Placeholder 8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938B89D-F213-4B22-83B0-682ADC9DB09E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27653" name="Rectangle 8"/>
          <p:cNvSpPr>
            <a:spLocks noChangeArrowheads="1"/>
          </p:cNvSpPr>
          <p:nvPr/>
        </p:nvSpPr>
        <p:spPr bwMode="auto">
          <a:xfrm>
            <a:off x="232979" y="826621"/>
            <a:ext cx="411042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114300" indent="-114300" algn="just"/>
            <a:r>
              <a:rPr lang="en-GB" sz="1400" b="1" dirty="0">
                <a:solidFill>
                  <a:srgbClr val="333399"/>
                </a:solidFill>
                <a:latin typeface="Tahoma" pitchFamily="34" charset="0"/>
              </a:rPr>
              <a:t>Date:</a:t>
            </a:r>
            <a:r>
              <a:rPr lang="en-US" sz="1400" b="1" dirty="0">
                <a:solidFill>
                  <a:srgbClr val="333399"/>
                </a:solidFill>
                <a:latin typeface="Tahoma" pitchFamily="34" charset="0"/>
              </a:rPr>
              <a:t> </a:t>
            </a:r>
            <a:r>
              <a:rPr lang="en-US" sz="1400" b="1" dirty="0" smtClean="0">
                <a:solidFill>
                  <a:srgbClr val="333399"/>
                </a:solidFill>
                <a:latin typeface="Tahoma" pitchFamily="34" charset="0"/>
              </a:rPr>
              <a:t>18.12.2016      </a:t>
            </a:r>
            <a:r>
              <a:rPr lang="en-US" sz="1400" b="1" dirty="0">
                <a:solidFill>
                  <a:srgbClr val="333399"/>
                </a:solidFill>
                <a:latin typeface="Tahoma" pitchFamily="34" charset="0"/>
              </a:rPr>
              <a:t>Incident </a:t>
            </a:r>
            <a:r>
              <a:rPr lang="en-US" sz="1400" b="1" dirty="0" smtClean="0">
                <a:solidFill>
                  <a:srgbClr val="333399"/>
                </a:solidFill>
                <a:latin typeface="Tahoma" pitchFamily="34" charset="0"/>
              </a:rPr>
              <a:t>title: </a:t>
            </a:r>
            <a:r>
              <a:rPr lang="en-US" sz="1400" b="1" dirty="0" smtClean="0">
                <a:solidFill>
                  <a:srgbClr val="333399"/>
                </a:solidFill>
                <a:latin typeface="Tahoma" pitchFamily="34" charset="0"/>
              </a:rPr>
              <a:t>MVI LTI</a:t>
            </a:r>
            <a:endParaRPr lang="en-US" sz="1400" b="1" dirty="0">
              <a:solidFill>
                <a:srgbClr val="333399"/>
              </a:solidFill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9C4067D375EDA046866D1CFD34BA6725" ma:contentTypeVersion="4" ma:contentTypeDescription="Upload an image." ma:contentTypeScope="" ma:versionID="5568808217e8896a20d35b78a187a54b">
  <xsd:schema xmlns:xsd="http://www.w3.org/2001/XMLSchema" xmlns:xs="http://www.w3.org/2001/XMLSchema" xmlns:p="http://schemas.microsoft.com/office/2006/metadata/properties" xmlns:ns1="http://schemas.microsoft.com/sharepoint/v3" xmlns:ns2="4880E4F8-4B7D-4BDD-91E3-E10D47036ECA" xmlns:ns3="http://schemas.microsoft.com/sharepoint/v3/fields" xmlns:ns4="4880e4f8-4b7d-4bdd-91e3-e10d47036eca" xmlns:ns5="9d51eac6-a7d5-47f5-a119-63d146adb134" targetNamespace="http://schemas.microsoft.com/office/2006/metadata/properties" ma:root="true" ma:fieldsID="95b9b289a8e8f4d106e4c69b136198e4" ns1:_="" ns2:_="" ns3:_="" ns4:_="" ns5:_="">
    <xsd:import namespace="http://schemas.microsoft.com/sharepoint/v3"/>
    <xsd:import namespace="4880E4F8-4B7D-4BDD-91E3-E10D47036ECA"/>
    <xsd:import namespace="http://schemas.microsoft.com/sharepoint/v3/fields"/>
    <xsd:import namespace="4880e4f8-4b7d-4bdd-91e3-e10d47036eca"/>
    <xsd:import namespace="9d51eac6-a7d5-47f5-a119-63d146adb134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4:Language" minOccurs="0"/>
                <xsd:element ref="ns4:DocId" minOccurs="0"/>
                <xsd:element ref="ns5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80E4F8-4B7D-4BDD-91E3-E10D47036ECA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80e4f8-4b7d-4bdd-91e3-e10d47036eca" elementFormDefault="qualified">
    <xsd:import namespace="http://schemas.microsoft.com/office/2006/documentManagement/types"/>
    <xsd:import namespace="http://schemas.microsoft.com/office/infopath/2007/PartnerControls"/>
    <xsd:element name="Language" ma:index="27" nillable="true" ma:displayName="Language" ma:default="English 1" ma:format="Dropdown" ma:internalName="Language">
      <xsd:simpleType>
        <xsd:restriction base="dms:Choice">
          <xsd:enumeration value="English"/>
          <xsd:enumeration value="Arabic"/>
          <xsd:enumeration value="Hindi"/>
          <xsd:enumeration value="English 1"/>
          <xsd:enumeration value="English 2"/>
          <xsd:enumeration value="Arabic 1"/>
          <xsd:enumeration value="Arabic 2"/>
          <xsd:enumeration value="Hindi 1"/>
          <xsd:enumeration value="Hindi 2"/>
          <xsd:enumeration value="Malayalam 1"/>
          <xsd:enumeration value="Malayalam 2"/>
        </xsd:restriction>
      </xsd:simpleType>
    </xsd:element>
    <xsd:element name="DocId" ma:index="28" nillable="true" ma:displayName="DocId" ma:list="{9de017a3-70b4-41a0-b3a1-4f7a098545da}" ma:internalName="DocId" ma:showField="ID" ma:web="9d51eac6-a7d5-47f5-a119-63d146adb134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51eac6-a7d5-47f5-a119-63d146adb134" elementFormDefault="qualified">
    <xsd:import namespace="http://schemas.microsoft.com/office/2006/documentManagement/types"/>
    <xsd:import namespace="http://schemas.microsoft.com/office/infopath/2007/PartnerControls"/>
    <xsd:element name="SharedWithUsers" ma:index="2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anguage xmlns="4880e4f8-4b7d-4bdd-91e3-e10d47036eca">English 1</Language>
    <DocId xmlns="4880e4f8-4b7d-4bdd-91e3-e10d47036eca">92230</DocId>
    <ImageCreateDate xmlns="4880E4F8-4B7D-4BDD-91E3-E10D47036ECA" xsi:nil="true"/>
    <wic_System_Copyright xmlns="http://schemas.microsoft.com/sharepoint/v3/fields" xsi:nil="true"/>
  </documentManagement>
</p:properties>
</file>

<file path=customXml/itemProps1.xml><?xml version="1.0" encoding="utf-8"?>
<ds:datastoreItem xmlns:ds="http://schemas.openxmlformats.org/officeDocument/2006/customXml" ds:itemID="{4C9706C3-32B7-4919-AB4D-FD336996AAF4}"/>
</file>

<file path=customXml/itemProps2.xml><?xml version="1.0" encoding="utf-8"?>
<ds:datastoreItem xmlns:ds="http://schemas.openxmlformats.org/officeDocument/2006/customXml" ds:itemID="{F63EB8E0-4959-4385-854A-09EF6F875099}"/>
</file>

<file path=customXml/itemProps3.xml><?xml version="1.0" encoding="utf-8"?>
<ds:datastoreItem xmlns:ds="http://schemas.openxmlformats.org/officeDocument/2006/customXml" ds:itemID="{DA9DA789-498D-47BF-9136-D4B6DE64BAE9}"/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298</Words>
  <Application>Microsoft Office PowerPoint</Application>
  <PresentationFormat>On-screen Show (4:3)</PresentationFormat>
  <Paragraphs>40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Theme1</vt:lpstr>
      <vt:lpstr>Slide 1</vt:lpstr>
      <vt:lpstr>Slide 2</vt:lpstr>
    </vt:vector>
  </TitlesOfParts>
  <Company>PDO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MU61323</dc:creator>
  <cp:lastModifiedBy>MU61323</cp:lastModifiedBy>
  <cp:revision>3</cp:revision>
  <dcterms:created xsi:type="dcterms:W3CDTF">2017-03-22T09:01:41Z</dcterms:created>
  <dcterms:modified xsi:type="dcterms:W3CDTF">2017-03-30T06:13:29Z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0x0101009148F5A04DDD49CBA7127AADA5FB792B00AADE34325A8B49CDA8BB4DB53328F214009C4067D375EDA046866D1CFD34BA6725</vt:lpwstr>
  </property>
</Properties>
</file>