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DD5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0" autoAdjust="0"/>
    <p:restoredTop sz="88966" autoAdjust="0"/>
  </p:normalViewPr>
  <p:slideViewPr>
    <p:cSldViewPr>
      <p:cViewPr varScale="1">
        <p:scale>
          <a:sx n="103" d="100"/>
          <a:sy n="103" d="100"/>
        </p:scale>
        <p:origin x="-20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172173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528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5257800" cy="453201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FF0000"/>
                </a:solidFill>
                <a:latin typeface="+mj-lt"/>
              </a:rPr>
              <a:t>What </a:t>
            </a:r>
            <a:r>
              <a:rPr lang="en-US" sz="1600" b="1" dirty="0" smtClean="0">
                <a:solidFill>
                  <a:srgbClr val="FF0000"/>
                </a:solidFill>
                <a:latin typeface="+mj-lt"/>
              </a:rPr>
              <a:t>happened</a:t>
            </a:r>
            <a:endParaRPr lang="en-US" sz="1600" dirty="0">
              <a:solidFill>
                <a:srgbClr val="FF0000"/>
              </a:solidFill>
              <a:latin typeface="+mj-lt"/>
            </a:endParaRPr>
          </a:p>
          <a:p>
            <a:pPr algn="just" eaLnBrk="1" hangingPunct="1">
              <a:defRPr/>
            </a:pPr>
            <a:r>
              <a:rPr lang="en-US" sz="1600" dirty="0">
                <a:solidFill>
                  <a:srgbClr val="000000"/>
                </a:solidFill>
                <a:latin typeface="Calibri" pitchFamily="34" charset="0"/>
                <a:cs typeface="Calibri" pitchFamily="34" charset="0"/>
              </a:rPr>
              <a:t>After collecting 50m³ from a well site the driver of the Crude tanker lost control of his vehicle whilst on route to Amal west pumping station. The vehicle left the road for unknown reasons to the right shoulder down a gradient. When the driver attempted to bring the vehicle back onto the road the tanker has tipped over to the right side coming to rest part on the shoulder and part on the road. The driver received minor injuries and crude was spilled from the top hatches and vent. </a:t>
            </a:r>
          </a:p>
          <a:p>
            <a:pPr marL="342900" indent="-342900" eaLnBrk="1" hangingPunct="1">
              <a:defRPr/>
            </a:pPr>
            <a:endParaRPr lang="en-US" sz="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a:defRPr/>
            </a:pPr>
            <a:endParaRPr lang="en-US" sz="1050" dirty="0">
              <a:solidFill>
                <a:srgbClr val="FF0000"/>
              </a:solidFill>
              <a:latin typeface="+mj-lt"/>
              <a:cs typeface="Tahoma"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Never Driver above the designated speed </a:t>
            </a:r>
            <a:r>
              <a:rPr lang="en-US" sz="1600" dirty="0" smtClean="0">
                <a:latin typeface="Calibri" pitchFamily="34" charset="0"/>
                <a:cs typeface="Calibri" pitchFamily="34" charset="0"/>
              </a:rPr>
              <a:t>limits.</a:t>
            </a:r>
            <a:endParaRPr lang="en-US" sz="1600" dirty="0">
              <a:latin typeface="Calibri" pitchFamily="34" charset="0"/>
              <a:cs typeface="Calibri"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Always stay alert </a:t>
            </a:r>
            <a:r>
              <a:rPr lang="en-US" sz="1600" dirty="0" smtClean="0">
                <a:latin typeface="Calibri" pitchFamily="34" charset="0"/>
                <a:cs typeface="Calibri" pitchFamily="34" charset="0"/>
              </a:rPr>
              <a:t>for unplanned events.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drive to the road conditions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maintain the correct road position after negotiating a </a:t>
            </a:r>
            <a:r>
              <a:rPr lang="en-US" sz="1600" dirty="0" smtClean="0">
                <a:latin typeface="Calibri" pitchFamily="34" charset="0"/>
                <a:cs typeface="Calibri" pitchFamily="34" charset="0"/>
              </a:rPr>
              <a:t>junction</a:t>
            </a:r>
            <a:endParaRPr lang="en-US" sz="1400" dirty="0">
              <a:solidFill>
                <a:srgbClr val="000000"/>
              </a:solidFill>
              <a:latin typeface="+mj-lt"/>
            </a:endParaRPr>
          </a:p>
        </p:txBody>
      </p:sp>
      <p:sp>
        <p:nvSpPr>
          <p:cNvPr id="26628" name="TextBox 16"/>
          <p:cNvSpPr txBox="1">
            <a:spLocks noChangeArrowheads="1"/>
          </p:cNvSpPr>
          <p:nvPr/>
        </p:nvSpPr>
        <p:spPr bwMode="auto">
          <a:xfrm>
            <a:off x="457200" y="5486400"/>
            <a:ext cx="45290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mj-lt"/>
              </a:rPr>
              <a:t>Always follow Defensive Driving </a:t>
            </a:r>
            <a:r>
              <a:rPr lang="en-US" sz="1600" b="1" dirty="0" smtClean="0">
                <a:solidFill>
                  <a:srgbClr val="FFFF00"/>
                </a:solidFill>
                <a:latin typeface="+mj-lt"/>
              </a:rPr>
              <a:t>Techniques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6324600" y="6057900"/>
            <a:ext cx="1905000" cy="457200"/>
          </a:xfrm>
          <a:noFill/>
        </p:spPr>
        <p:txBody>
          <a:bodyPr/>
          <a:lstStyle/>
          <a:p>
            <a:fld id="{DB4615DE-AE29-4DBE-9167-7BEF3C405107}" type="slidenum">
              <a:rPr lang="en-US" smtClean="0">
                <a:latin typeface="+mj-lt"/>
              </a:rPr>
              <a:pPr/>
              <a:t>1</a:t>
            </a:fld>
            <a:endParaRPr lang="en-US">
              <a:latin typeface="+mj-lt"/>
            </a:endParaRPr>
          </a:p>
        </p:txBody>
      </p:sp>
      <p:sp>
        <p:nvSpPr>
          <p:cNvPr id="16" name="Text Box 12"/>
          <p:cNvSpPr txBox="1">
            <a:spLocks noChangeArrowheads="1"/>
          </p:cNvSpPr>
          <p:nvPr/>
        </p:nvSpPr>
        <p:spPr bwMode="auto">
          <a:xfrm>
            <a:off x="2057400" y="0"/>
            <a:ext cx="5029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sp>
        <p:nvSpPr>
          <p:cNvPr id="19" name="Freeform 132"/>
          <p:cNvSpPr>
            <a:spLocks/>
          </p:cNvSpPr>
          <p:nvPr/>
        </p:nvSpPr>
        <p:spPr bwMode="auto">
          <a:xfrm>
            <a:off x="8435340"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pic>
        <p:nvPicPr>
          <p:cNvPr id="2" name="Picture 1">
            <a:extLst>
              <a:ext uri="{FF2B5EF4-FFF2-40B4-BE49-F238E27FC236}">
                <a16:creationId xmlns:a16="http://schemas.microsoft.com/office/drawing/2014/main" xmlns="" id="{883800C8-C641-4255-BEE0-484F720F4097}"/>
              </a:ext>
            </a:extLst>
          </p:cNvPr>
          <p:cNvPicPr>
            <a:picLocks noChangeAspect="1"/>
          </p:cNvPicPr>
          <p:nvPr/>
        </p:nvPicPr>
        <p:blipFill>
          <a:blip r:embed="rId3" cstate="email"/>
          <a:stretch>
            <a:fillRect/>
          </a:stretch>
        </p:blipFill>
        <p:spPr>
          <a:xfrm>
            <a:off x="5562600" y="3733800"/>
            <a:ext cx="3429000" cy="2286000"/>
          </a:xfrm>
          <a:prstGeom prst="rect">
            <a:avLst/>
          </a:prstGeom>
        </p:spPr>
      </p:pic>
      <p:pic>
        <p:nvPicPr>
          <p:cNvPr id="4" name="Picture 3">
            <a:extLst>
              <a:ext uri="{FF2B5EF4-FFF2-40B4-BE49-F238E27FC236}">
                <a16:creationId xmlns:a16="http://schemas.microsoft.com/office/drawing/2014/main" xmlns="" id="{4F16C7D3-3B3E-496C-BF04-A57B2E9E6280}"/>
              </a:ext>
            </a:extLst>
          </p:cNvPr>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5562600" y="1100234"/>
            <a:ext cx="3428999" cy="2286001"/>
          </a:xfrm>
          <a:prstGeom prst="rect">
            <a:avLst/>
          </a:prstGeom>
        </p:spPr>
      </p:pic>
      <p:pic>
        <p:nvPicPr>
          <p:cNvPr id="6" name="Picture 5">
            <a:extLst>
              <a:ext uri="{FF2B5EF4-FFF2-40B4-BE49-F238E27FC236}">
                <a16:creationId xmlns:a16="http://schemas.microsoft.com/office/drawing/2014/main" xmlns="" id="{E8D1AF54-7FCA-41AC-8700-3E58D62F7394}"/>
              </a:ext>
            </a:extLst>
          </p:cNvPr>
          <p:cNvPicPr>
            <a:picLocks noChangeAspect="1"/>
          </p:cNvPicPr>
          <p:nvPr/>
        </p:nvPicPr>
        <p:blipFill>
          <a:blip r:embed="rId5" cstate="email"/>
          <a:stretch>
            <a:fillRect/>
          </a:stretch>
        </p:blipFill>
        <p:spPr>
          <a:xfrm>
            <a:off x="8382000" y="2667000"/>
            <a:ext cx="469433" cy="676715"/>
          </a:xfrm>
          <a:prstGeom prst="rect">
            <a:avLst/>
          </a:prstGeom>
        </p:spPr>
      </p:pic>
      <p:pic>
        <p:nvPicPr>
          <p:cNvPr id="7" name="Picture 6">
            <a:extLst>
              <a:ext uri="{FF2B5EF4-FFF2-40B4-BE49-F238E27FC236}">
                <a16:creationId xmlns:a16="http://schemas.microsoft.com/office/drawing/2014/main" xmlns="" id="{6A2C473D-E2B9-4150-8A04-77EB2F0AF4A9}"/>
              </a:ext>
            </a:extLst>
          </p:cNvPr>
          <p:cNvPicPr>
            <a:picLocks noChangeAspect="1"/>
          </p:cNvPicPr>
          <p:nvPr/>
        </p:nvPicPr>
        <p:blipFill>
          <a:blip r:embed="rId6" cstate="email"/>
          <a:stretch>
            <a:fillRect/>
          </a:stretch>
        </p:blipFill>
        <p:spPr>
          <a:xfrm>
            <a:off x="8382000" y="5334000"/>
            <a:ext cx="566977" cy="566977"/>
          </a:xfrm>
          <a:prstGeom prst="rect">
            <a:avLst/>
          </a:prstGeom>
        </p:spPr>
      </p:pic>
    </p:spTree>
    <p:extLst>
      <p:ext uri="{BB962C8B-B14F-4D97-AF65-F5344CB8AC3E}">
        <p14:creationId xmlns:p14="http://schemas.microsoft.com/office/powerpoint/2010/main" xmlns="" val="4255997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8532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 activities are planned?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your HEMP is communicated to your crew?</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SOPs are communicated and followed?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Do you ensure adequate process  of  </a:t>
            </a:r>
            <a:r>
              <a:rPr lang="en-US" sz="1600" dirty="0">
                <a:solidFill>
                  <a:srgbClr val="0033CC"/>
                </a:solidFill>
                <a:latin typeface="Tahoma" pitchFamily="34" charset="0"/>
                <a:ea typeface="Tahoma" pitchFamily="34" charset="0"/>
                <a:cs typeface="Tahoma" pitchFamily="34" charset="0"/>
                <a:sym typeface="Wingdings" pitchFamily="2" charset="2"/>
              </a:rPr>
              <a:t>implementation </a:t>
            </a:r>
            <a:r>
              <a:rPr lang="en-US" sz="1600" dirty="0" smtClean="0">
                <a:solidFill>
                  <a:srgbClr val="0033CC"/>
                </a:solidFill>
                <a:latin typeface="Tahoma" pitchFamily="34" charset="0"/>
                <a:ea typeface="Tahoma" pitchFamily="34" charset="0"/>
                <a:cs typeface="Tahoma" pitchFamily="34" charset="0"/>
                <a:sym typeface="Wingdings" pitchFamily="2" charset="2"/>
              </a:rPr>
              <a:t>of  </a:t>
            </a:r>
            <a:r>
              <a:rPr lang="en-US" sz="1600" dirty="0">
                <a:solidFill>
                  <a:srgbClr val="0033CC"/>
                </a:solidFill>
                <a:latin typeface="Tahoma" pitchFamily="34" charset="0"/>
                <a:ea typeface="Tahoma" pitchFamily="34" charset="0"/>
                <a:cs typeface="Tahoma" pitchFamily="34" charset="0"/>
                <a:sym typeface="Wingdings" pitchFamily="2" charset="2"/>
              </a:rPr>
              <a:t>permit to work </a:t>
            </a:r>
            <a:r>
              <a:rPr lang="en-US" sz="1600" dirty="0" smtClean="0">
                <a:solidFill>
                  <a:srgbClr val="0033CC"/>
                </a:solidFill>
                <a:latin typeface="Tahoma" pitchFamily="34" charset="0"/>
                <a:ea typeface="Tahoma" pitchFamily="34" charset="0"/>
                <a:cs typeface="Tahoma" pitchFamily="34" charset="0"/>
                <a:sym typeface="Wingdings" pitchFamily="2" charset="2"/>
              </a:rPr>
              <a:t>systems?</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183324" y="838200"/>
            <a:ext cx="401539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a:t>
            </a:r>
            <a:r>
              <a:rPr lang="en-US" sz="1600" b="1" dirty="0" smtClean="0">
                <a:solidFill>
                  <a:schemeClr val="accent6">
                    <a:lumMod val="75000"/>
                  </a:schemeClr>
                </a:solidFill>
                <a:latin typeface="Calibri" pitchFamily="34" charset="0"/>
                <a:cs typeface="Calibri" pitchFamily="34" charset="0"/>
              </a:rPr>
              <a:t>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a:solidFill>
                <a:srgbClr val="333399"/>
              </a:solidFill>
              <a:latin typeface="Calibri" pitchFamily="34" charset="0"/>
              <a:cs typeface="Calibri" pitchFamily="34" charset="0"/>
            </a:endParaRPr>
          </a:p>
        </p:txBody>
      </p:sp>
    </p:spTree>
    <p:extLst>
      <p:ext uri="{BB962C8B-B14F-4D97-AF65-F5344CB8AC3E}">
        <p14:creationId xmlns:p14="http://schemas.microsoft.com/office/powerpoint/2010/main" xmlns="" val="303766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92231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25B3A8-C806-48A6-9F81-682784982EB7}"/>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7805</TotalTime>
  <Words>156</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MU61323</cp:lastModifiedBy>
  <cp:revision>589</cp:revision>
  <cp:lastPrinted>2017-12-24T05:17:20Z</cp:lastPrinted>
  <dcterms:created xsi:type="dcterms:W3CDTF">2001-05-03T06:07:08Z</dcterms:created>
  <dcterms:modified xsi:type="dcterms:W3CDTF">2018-05-07T10:49:03Z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