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74" r:id="rId5"/>
    <p:sldId id="275" r:id="rId6"/>
  </p:sldIdLst>
  <p:sldSz cx="9144000" cy="6858000" type="screen4x3"/>
  <p:notesSz cx="6670675" cy="98758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11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5DD5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41" autoAdjust="0"/>
    <p:restoredTop sz="93750" autoAdjust="0"/>
  </p:normalViewPr>
  <p:slideViewPr>
    <p:cSldViewPr>
      <p:cViewPr>
        <p:scale>
          <a:sx n="110" d="100"/>
          <a:sy n="110" d="100"/>
        </p:scale>
        <p:origin x="-2058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11"/>
        <p:guide pos="210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36" Type="http://schemas.microsoft.com/office/2015/10/relationships/revisionInfo" Target="revisionInfo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2125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382125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55AA87-4B92-460C-977B-0D3A2F64F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8363" y="741363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91063"/>
            <a:ext cx="489267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2125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382125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F9EFC2-B0DD-4BF2-8694-068D2DFD7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66775" y="741363"/>
            <a:ext cx="4937125" cy="3702050"/>
          </a:xfrm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66775" y="741363"/>
            <a:ext cx="4937125" cy="3702050"/>
          </a:xfrm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sz="2400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240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MSIPCM80c040218b56c9f597719775" descr="{&quot;HashCode&quot;:1831732991,&quot;Placement&quot;:&quot;Footer&quot;,&quot;Top&quot;:519.343,&quot;Left&quot;:304.342682,&quot;SlideWidth&quot;:720,&quot;SlideHeight&quot;:540}">
            <a:extLst>
              <a:ext uri="{FF2B5EF4-FFF2-40B4-BE49-F238E27FC236}">
                <a16:creationId xmlns="" xmlns:a16="http://schemas.microsoft.com/office/drawing/2014/main" id="{9DB7A648-3BAC-4F82-954C-3442799F34B4}"/>
              </a:ext>
            </a:extLst>
          </p:cNvPr>
          <p:cNvSpPr txBox="1"/>
          <p:nvPr userDrawn="1"/>
        </p:nvSpPr>
        <p:spPr>
          <a:xfrm>
            <a:off x="3865152" y="6595656"/>
            <a:ext cx="1413695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</a:rPr>
              <a:t>Schlumberger-Private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400" y="838200"/>
            <a:ext cx="5257800" cy="489364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Calibri" pitchFamily="34" charset="0"/>
                <a:cs typeface="Calibri" pitchFamily="34" charset="0"/>
              </a:rPr>
              <a:t>D</a:t>
            </a:r>
            <a:r>
              <a:rPr lang="en-GB" sz="16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ate: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18.11.2017 	Incident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title: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HiPo</a:t>
            </a:r>
            <a:r>
              <a:rPr lang="en-US" altLang="en-US" sz="16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en-US" sz="16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MVI</a:t>
            </a:r>
            <a:endParaRPr lang="en-US" sz="1600" b="1" dirty="0">
              <a:solidFill>
                <a:srgbClr val="333399"/>
              </a:solidFill>
              <a:latin typeface="Calibri" pitchFamily="34" charset="0"/>
              <a:cs typeface="Calibri" pitchFamily="34" charset="0"/>
            </a:endParaRP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At about 0300hrs the driver (</a:t>
            </a:r>
            <a:r>
              <a:rPr lang="en-US" sz="1600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Floorman</a:t>
            </a:r>
            <a:r>
              <a:rPr lang="en-US" sz="16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) was instructed to drop a driller who was complaining of stomach pain to the camp . After dropping him off and while driving back; at 0400hrs the driver hit a sand pile(about 3 km to reach the rig) then rolled over. The driver managed to come out without any injury and then called the rig through his mobile. </a:t>
            </a:r>
          </a:p>
          <a:p>
            <a:pPr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114300" indent="-114300" algn="just">
              <a:defRPr/>
            </a:pP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Wearing seat belt saves life. 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Always Drive to road condition and follow the speed limits for different road types and timings.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Always officially report hazardous road conditions and missing road signs.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Never use Right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of way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“Pipe lines” Roads without authorization. </a:t>
            </a:r>
            <a:endParaRPr lang="en-US" sz="16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2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228600" y="5715000"/>
            <a:ext cx="5181600" cy="33855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1600" b="1" dirty="0">
                <a:solidFill>
                  <a:srgbClr val="FFFF00"/>
                </a:solidFill>
                <a:latin typeface="Arial" charset="0"/>
                <a:cs typeface="Tahoma" pitchFamily="34" charset="0"/>
              </a:rPr>
              <a:t>Always Drive to road </a:t>
            </a:r>
            <a:r>
              <a:rPr lang="en-US" sz="1600" b="1" dirty="0" smtClean="0">
                <a:solidFill>
                  <a:srgbClr val="FFFF00"/>
                </a:solidFill>
                <a:latin typeface="Arial" charset="0"/>
                <a:cs typeface="Tahoma" pitchFamily="34" charset="0"/>
              </a:rPr>
              <a:t>conditions</a:t>
            </a:r>
            <a:endParaRPr lang="en-US" sz="1600" b="1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4615DE-AE29-4DBE-9167-7BEF3C405107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2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468624" y="914269"/>
            <a:ext cx="3522976" cy="2359356"/>
          </a:xfrm>
          <a:prstGeom prst="rect">
            <a:avLst/>
          </a:prstGeom>
        </p:spPr>
      </p:pic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534400" y="2743202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 cstate="email"/>
          <a:srcRect/>
          <a:stretch/>
        </p:blipFill>
        <p:spPr>
          <a:xfrm>
            <a:off x="5504451" y="3744915"/>
            <a:ext cx="3487149" cy="236545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967672" y="3260401"/>
            <a:ext cx="256672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latin typeface="+mj-lt"/>
              </a:rPr>
              <a:t>Position of the car after the rollover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136824" y="6096000"/>
            <a:ext cx="233269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latin typeface="+mj-lt"/>
              </a:rPr>
              <a:t>Properly Marked Road Hazards</a:t>
            </a:r>
          </a:p>
        </p:txBody>
      </p:sp>
      <p:sp>
        <p:nvSpPr>
          <p:cNvPr id="26634" name="Freeform 132"/>
          <p:cNvSpPr>
            <a:spLocks/>
          </p:cNvSpPr>
          <p:nvPr/>
        </p:nvSpPr>
        <p:spPr bwMode="auto">
          <a:xfrm>
            <a:off x="8610600" y="54864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40"/>
            <a:ext cx="8351838" cy="495520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accent6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that Journey plan route is followed?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accent6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that drivers are adequately monitored?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accent6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there is communication regarding road conditions and missing signage?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accent6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comply with SP 2000 V4 night driving requirements.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dirty="0">
              <a:solidFill>
                <a:srgbClr val="FF0000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600" dirty="0">
              <a:solidFill>
                <a:srgbClr val="0033CC"/>
              </a:solidFill>
              <a:latin typeface="Tahoma" pitchFamily="34" charset="0"/>
              <a:ea typeface="Tahoma" pitchFamily="34" charset="0"/>
              <a:cs typeface="Tahoma" pitchFamily="34" charset="0"/>
              <a:sym typeface="Wingdings" pitchFamily="2" charset="2"/>
            </a:endParaRPr>
          </a:p>
          <a:p>
            <a:pPr marL="119063" indent="-119063" eaLnBrk="1" hangingPunct="1">
              <a:defRPr/>
            </a:pPr>
            <a:r>
              <a:rPr lang="en-US" sz="1400" dirty="0">
                <a:solidFill>
                  <a:srgbClr val="0033CC"/>
                </a:solidFill>
                <a:sym typeface="Wingdings" pitchFamily="2" charset="2"/>
              </a:rPr>
              <a:t>	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	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183324" y="838200"/>
            <a:ext cx="401539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 smtClean="0">
                <a:solidFill>
                  <a:srgbClr val="333399"/>
                </a:solidFill>
                <a:latin typeface="Calibri" pitchFamily="34" charset="0"/>
                <a:cs typeface="Calibri" pitchFamily="34" charset="0"/>
              </a:rPr>
              <a:t>D</a:t>
            </a:r>
            <a:r>
              <a:rPr lang="en-GB" sz="16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ate: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18.11.2017 	Incident title: HiPo</a:t>
            </a:r>
            <a:r>
              <a:rPr lang="en-US" altLang="en-US" sz="16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MVI</a:t>
            </a:r>
            <a:endParaRPr lang="en-US" sz="1600" b="1" dirty="0">
              <a:solidFill>
                <a:srgbClr val="333399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Language xmlns="4880e4f8-4b7d-4bdd-91e3-e10d47036eca">English 1</Language>
    <DocId xmlns="4880e4f8-4b7d-4bdd-91e3-e10d47036eca">92232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F257666-C395-4477-998D-517F3602D762}"/>
</file>

<file path=customXml/itemProps2.xml><?xml version="1.0" encoding="utf-8"?>
<ds:datastoreItem xmlns:ds="http://schemas.openxmlformats.org/officeDocument/2006/customXml" ds:itemID="{417CDCFD-C2C6-4ECC-85D9-E8AEE3BFF834}"/>
</file>

<file path=customXml/itemProps3.xml><?xml version="1.0" encoding="utf-8"?>
<ds:datastoreItem xmlns:ds="http://schemas.openxmlformats.org/officeDocument/2006/customXml" ds:itemID="{ACF46C6F-070D-40A4-B21F-D63FE5060AA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13348</TotalTime>
  <Words>162</Words>
  <Application>Microsoft Office PowerPoint</Application>
  <PresentationFormat>On-screen Show (4:3)</PresentationFormat>
  <Paragraphs>45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Investigation Template</dc:title>
  <dc:creator>MU93647</dc:creator>
  <cp:lastModifiedBy>MU61323</cp:lastModifiedBy>
  <cp:revision>558</cp:revision>
  <dcterms:created xsi:type="dcterms:W3CDTF">2001-05-03T06:07:08Z</dcterms:created>
  <dcterms:modified xsi:type="dcterms:W3CDTF">2018-05-07T10:54:02Z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  <property fmtid="{D5CDD505-2E9C-101B-9397-08002B2CF9AE}" pid="3" name="RightsWATCHMark">
    <vt:lpwstr>4|SCHLUMBERGER-Internal-PRIVATE|{00000000-0000-0000-0000-000000000000}</vt:lpwstr>
  </property>
  <property fmtid="{D5CDD505-2E9C-101B-9397-08002B2CF9AE}" pid="4" name="MSIP_Label_585f1f62-8d2b-4457-869c-0a13c6549635_Enabled">
    <vt:lpwstr>True</vt:lpwstr>
  </property>
  <property fmtid="{D5CDD505-2E9C-101B-9397-08002B2CF9AE}" pid="5" name="MSIP_Label_585f1f62-8d2b-4457-869c-0a13c6549635_SiteId">
    <vt:lpwstr>41ff26dc-250f-4b13-8981-739be8610c21</vt:lpwstr>
  </property>
  <property fmtid="{D5CDD505-2E9C-101B-9397-08002B2CF9AE}" pid="6" name="MSIP_Label_585f1f62-8d2b-4457-869c-0a13c6549635_Ref">
    <vt:lpwstr>https://api.informationprotection.azure.com/api/41ff26dc-250f-4b13-8981-739be8610c21</vt:lpwstr>
  </property>
  <property fmtid="{D5CDD505-2E9C-101B-9397-08002B2CF9AE}" pid="7" name="MSIP_Label_585f1f62-8d2b-4457-869c-0a13c6549635_Owner">
    <vt:lpwstr>MAziz15@slb.com</vt:lpwstr>
  </property>
  <property fmtid="{D5CDD505-2E9C-101B-9397-08002B2CF9AE}" pid="8" name="MSIP_Label_585f1f62-8d2b-4457-869c-0a13c6549635_SetDate">
    <vt:lpwstr>2018-01-22T16:07:03.5852755+04:00</vt:lpwstr>
  </property>
  <property fmtid="{D5CDD505-2E9C-101B-9397-08002B2CF9AE}" pid="9" name="MSIP_Label_585f1f62-8d2b-4457-869c-0a13c6549635_Name">
    <vt:lpwstr>Private</vt:lpwstr>
  </property>
  <property fmtid="{D5CDD505-2E9C-101B-9397-08002B2CF9AE}" pid="10" name="MSIP_Label_585f1f62-8d2b-4457-869c-0a13c6549635_Application">
    <vt:lpwstr>Microsoft Azure Information Protection</vt:lpwstr>
  </property>
  <property fmtid="{D5CDD505-2E9C-101B-9397-08002B2CF9AE}" pid="11" name="MSIP_Label_585f1f62-8d2b-4457-869c-0a13c6549635_Extended_MSFT_Method">
    <vt:lpwstr>Automatic</vt:lpwstr>
  </property>
  <property fmtid="{D5CDD505-2E9C-101B-9397-08002B2CF9AE}" pid="12" name="MSIP_Label_8bb759f6-5337-4dc5-b19b-e74b6da11f8f_Enabled">
    <vt:lpwstr>True</vt:lpwstr>
  </property>
  <property fmtid="{D5CDD505-2E9C-101B-9397-08002B2CF9AE}" pid="13" name="MSIP_Label_8bb759f6-5337-4dc5-b19b-e74b6da11f8f_SiteId">
    <vt:lpwstr>41ff26dc-250f-4b13-8981-739be8610c21</vt:lpwstr>
  </property>
  <property fmtid="{D5CDD505-2E9C-101B-9397-08002B2CF9AE}" pid="14" name="MSIP_Label_8bb759f6-5337-4dc5-b19b-e74b6da11f8f_Ref">
    <vt:lpwstr>https://api.informationprotection.azure.com/api/41ff26dc-250f-4b13-8981-739be8610c21</vt:lpwstr>
  </property>
  <property fmtid="{D5CDD505-2E9C-101B-9397-08002B2CF9AE}" pid="15" name="MSIP_Label_8bb759f6-5337-4dc5-b19b-e74b6da11f8f_Owner">
    <vt:lpwstr>MAziz15@slb.com</vt:lpwstr>
  </property>
  <property fmtid="{D5CDD505-2E9C-101B-9397-08002B2CF9AE}" pid="16" name="MSIP_Label_8bb759f6-5337-4dc5-b19b-e74b6da11f8f_SetDate">
    <vt:lpwstr>2018-01-22T16:07:03.5862768+04:00</vt:lpwstr>
  </property>
  <property fmtid="{D5CDD505-2E9C-101B-9397-08002B2CF9AE}" pid="17" name="MSIP_Label_8bb759f6-5337-4dc5-b19b-e74b6da11f8f_Name">
    <vt:lpwstr>Internal</vt:lpwstr>
  </property>
  <property fmtid="{D5CDD505-2E9C-101B-9397-08002B2CF9AE}" pid="18" name="MSIP_Label_8bb759f6-5337-4dc5-b19b-e74b6da11f8f_Application">
    <vt:lpwstr>Microsoft Azure Information Protection</vt:lpwstr>
  </property>
  <property fmtid="{D5CDD505-2E9C-101B-9397-08002B2CF9AE}" pid="19" name="MSIP_Label_8bb759f6-5337-4dc5-b19b-e74b6da11f8f_Parent">
    <vt:lpwstr>585f1f62-8d2b-4457-869c-0a13c6549635</vt:lpwstr>
  </property>
  <property fmtid="{D5CDD505-2E9C-101B-9397-08002B2CF9AE}" pid="20" name="MSIP_Label_8bb759f6-5337-4dc5-b19b-e74b6da11f8f_Extended_MSFT_Method">
    <vt:lpwstr>Automatic</vt:lpwstr>
  </property>
  <property fmtid="{D5CDD505-2E9C-101B-9397-08002B2CF9AE}" pid="21" name="Sensitivity">
    <vt:lpwstr>Private Internal</vt:lpwstr>
  </property>
</Properties>
</file>