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0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A9A12-29B2-4060-8D35-F8D8D28E58DE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7DC0C-D4CC-4ECE-8586-44D21B34D62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196720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ATE, Asset Damage – Fire incident, 05 Jun 2016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6A5A5-23A1-40AE-B432-7BEDF0B5B4CA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48C43-7AAF-4653-A1FD-5ECAB66E2DA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752975" cy="438581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27.10.2016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	PDO 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- LTI # 37 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/>
            <a:r>
              <a:rPr lang="en-US" sz="1400" dirty="0" smtClean="0"/>
              <a:t>A PDO Operator </a:t>
            </a:r>
            <a:r>
              <a:rPr lang="en-US" sz="1400" dirty="0"/>
              <a:t>along with his </a:t>
            </a:r>
            <a:r>
              <a:rPr lang="en-US" sz="1400" dirty="0" smtClean="0"/>
              <a:t>assistant was to operate a valve on casing which was at a depth of 1.2 meter from the ground level for re-commissioning of the well. </a:t>
            </a:r>
            <a:r>
              <a:rPr lang="en-US" sz="1400" dirty="0"/>
              <a:t>While removing a section of the grating frame, the assistant operator </a:t>
            </a:r>
            <a:r>
              <a:rPr lang="en-US" sz="1400" dirty="0" smtClean="0"/>
              <a:t>stepped on an unstable frame, lost </a:t>
            </a:r>
            <a:r>
              <a:rPr lang="en-US" sz="1400" dirty="0"/>
              <a:t>his balance and fell forward into the cellar which is 2.4 meter deep</a:t>
            </a:r>
            <a:r>
              <a:rPr lang="en-US" sz="1400" dirty="0" smtClean="0"/>
              <a:t>. </a:t>
            </a:r>
            <a:r>
              <a:rPr lang="en-US" sz="1400" dirty="0"/>
              <a:t>As a result of falling the assistant sustained head injury (Trauma). </a:t>
            </a:r>
            <a:r>
              <a:rPr lang="en-US" sz="1400" dirty="0" smtClean="0"/>
              <a:t>Operator </a:t>
            </a:r>
            <a:r>
              <a:rPr lang="en-US" sz="1400" dirty="0"/>
              <a:t>called Bahja operations for rescue support. Meanwhile he managed to get support from the nearby Well Pulling Hoist to </a:t>
            </a:r>
            <a:r>
              <a:rPr lang="en-US" sz="1400" dirty="0" smtClean="0"/>
              <a:t>rescue </a:t>
            </a:r>
            <a:r>
              <a:rPr lang="en-US" sz="1400" dirty="0"/>
              <a:t>him from the cellar. Later on he was medevac to Haima hospital by PDO ambulance for further treatment.          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/>
              <a:t> Use proper equipment to removal heavy structure (i.e. cellar grating frames)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/>
              <a:t> </a:t>
            </a:r>
            <a:r>
              <a:rPr lang="en-US" sz="1400" dirty="0" smtClean="0"/>
              <a:t>TBT for every job no matter it is routine or a simple job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/>
              <a:t> </a:t>
            </a:r>
            <a:r>
              <a:rPr lang="en-US" sz="1400" dirty="0" smtClean="0"/>
              <a:t>Don’t be complacent in routine jobs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562600"/>
            <a:ext cx="4495800" cy="338554"/>
          </a:xfrm>
          <a:prstGeom prst="rect">
            <a:avLst/>
          </a:prstGeom>
          <a:solidFill>
            <a:srgbClr val="3030DE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No Removal of cellar frames by hands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8382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what was done wrong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15000" y="3886200"/>
            <a:ext cx="32004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how it should be done right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248400" y="6172200"/>
            <a:ext cx="1905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7086600" y="3276601"/>
            <a:ext cx="336550" cy="381000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7010400" y="62484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838200"/>
            <a:ext cx="334433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810000"/>
            <a:ext cx="3352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97031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appropriate competency procedure for your workforce? e.g. work instruction to reopen a well after well Work over's.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your HEMP (TRIC) contains all Hazards &amp; Controls associated with the task?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Are all personnel involved in the assigned activity briefed with Hazards and Controls?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your operators evaluate the risks prior to the commencement of their tasks?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Are your operator s have sufficient &amp; appropriate resources to perform a given task safely?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510901" y="838200"/>
            <a:ext cx="34099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smtClean="0">
                <a:solidFill>
                  <a:srgbClr val="333399"/>
                </a:solidFill>
                <a:latin typeface="Tahoma" pitchFamily="34" charset="0"/>
              </a:rPr>
              <a:t>27.10.2016   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PDO – LTI #37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92233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C531CC7-1E8B-41F8-8864-950D76B2D296}"/>
</file>

<file path=customXml/itemProps2.xml><?xml version="1.0" encoding="utf-8"?>
<ds:datastoreItem xmlns:ds="http://schemas.openxmlformats.org/officeDocument/2006/customXml" ds:itemID="{FD54E1D4-37CA-4C7B-95E9-BB74E688FC73}"/>
</file>

<file path=customXml/itemProps3.xml><?xml version="1.0" encoding="utf-8"?>
<ds:datastoreItem xmlns:ds="http://schemas.openxmlformats.org/officeDocument/2006/customXml" ds:itemID="{634F04D9-4CF1-4140-B4FF-11F6984061A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222</Words>
  <Application>Microsoft Office PowerPoint</Application>
  <PresentationFormat>On-screen Show (4:3)</PresentationFormat>
  <Paragraphs>37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4</cp:revision>
  <dcterms:created xsi:type="dcterms:W3CDTF">2017-01-23T10:50:08Z</dcterms:created>
  <dcterms:modified xsi:type="dcterms:W3CDTF">2017-03-30T06:10:04Z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