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15" r:id="rId2"/>
    <p:sldId id="31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5E8"/>
    <a:srgbClr val="0B0D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52196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85404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30/03/2017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9" y="838200"/>
            <a:ext cx="5591175" cy="40164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03.10.16   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title: LTI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The task was to prepare nipple down BOP. After unscrewing all the BOP nuts and studs, the Floorman-1 was coming out from the cellar, holding the pad eye of the substructure lower beam. At the same time, the Floor man-2 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unintentionally operated 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off Driller’s side (ODS) BOP hoisting winch which resulted in the tilting of BOP from one end. Consequently the Floorm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an-1’s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right hand thumb finger got trapped in between the pad eye and BOP shear ram bonnet.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Ensure you follow 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the procedures/instructions of your immediate Supervisor.</a:t>
            </a: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Identify all the hazards, assess the risks and controls prior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to all tasks. </a:t>
            </a:r>
            <a:endParaRPr lang="en-US" sz="12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Intervene if the task is performed unsafely or if the instructions are not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being followed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Isolate equipment/ winch controls after use &amp; keep  the equipment winch control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in its 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designated safe place.</a:t>
            </a: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Ensure the BOP winch operation controls are carried out only by the crew after receiving adequate training and assessment, to perform the task in a safe manner.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599" y="5416103"/>
            <a:ext cx="5438774" cy="584775"/>
          </a:xfrm>
          <a:prstGeom prst="rect">
            <a:avLst/>
          </a:prstGeom>
          <a:solidFill>
            <a:srgbClr val="2025E8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IN" sz="1600" b="1" dirty="0">
                <a:solidFill>
                  <a:srgbClr val="FFFF00"/>
                </a:solidFill>
                <a:latin typeface="+mj-lt"/>
              </a:rPr>
              <a:t>Trained/Competent person should only operate </a:t>
            </a:r>
            <a:r>
              <a:rPr lang="en-IN" sz="1600" b="1" dirty="0" smtClean="0">
                <a:solidFill>
                  <a:srgbClr val="FFFF00"/>
                </a:solidFill>
                <a:latin typeface="+mj-lt"/>
              </a:rPr>
              <a:t>winch</a:t>
            </a:r>
          </a:p>
          <a:p>
            <a:pPr lvl="0" algn="ctr"/>
            <a:r>
              <a:rPr lang="en-US" sz="16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Isolate BOP winch controls after its 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use</a:t>
            </a:r>
            <a:endParaRPr lang="en-US" sz="16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762000"/>
            <a:ext cx="3029339" cy="24678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18" name="TextBox 17"/>
          <p:cNvSpPr txBox="1"/>
          <p:nvPr/>
        </p:nvSpPr>
        <p:spPr>
          <a:xfrm>
            <a:off x="5859748" y="3312166"/>
            <a:ext cx="3036991" cy="415498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FLM used the pad eye to hold while coming  out of the cellar through the ladder</a:t>
            </a:r>
          </a:p>
        </p:txBody>
      </p:sp>
      <p:sp>
        <p:nvSpPr>
          <p:cNvPr id="19" name="Oval 18"/>
          <p:cNvSpPr/>
          <p:nvPr/>
        </p:nvSpPr>
        <p:spPr>
          <a:xfrm>
            <a:off x="6477000" y="1621974"/>
            <a:ext cx="914400" cy="7620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 Placeholder 28"/>
          <p:cNvSpPr txBox="1">
            <a:spLocks/>
          </p:cNvSpPr>
          <p:nvPr/>
        </p:nvSpPr>
        <p:spPr>
          <a:xfrm>
            <a:off x="5834744" y="6248400"/>
            <a:ext cx="3124193" cy="415498"/>
          </a:xfrm>
          <a:prstGeom prst="rect">
            <a:avLst/>
          </a:prstGeom>
          <a:solidFill>
            <a:srgbClr val="007033"/>
          </a:solidFill>
          <a:ln>
            <a:solidFill>
              <a:schemeClr val="accent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050" b="1" kern="0" dirty="0" smtClean="0">
                <a:solidFill>
                  <a:schemeClr val="bg1"/>
                </a:solidFill>
                <a:latin typeface="+mj-lt"/>
              </a:rPr>
              <a:t>Ensure winch operations control is given only to  trained, competent &amp; authorized person </a:t>
            </a:r>
            <a:endParaRPr lang="en-US" sz="105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1" name="Straight Arrow Connector 20"/>
          <p:cNvCxnSpPr>
            <a:stCxn id="17" idx="2"/>
          </p:cNvCxnSpPr>
          <p:nvPr/>
        </p:nvCxnSpPr>
        <p:spPr>
          <a:xfrm flipH="1" flipV="1">
            <a:off x="6934200" y="1893532"/>
            <a:ext cx="447870" cy="1336298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6019800" y="2514600"/>
            <a:ext cx="336550" cy="544513"/>
            <a:chOff x="3504" y="544"/>
            <a:chExt cx="2287" cy="1855"/>
          </a:xfrm>
        </p:grpSpPr>
        <p:sp>
          <p:nvSpPr>
            <p:cNvPr id="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9748" y="3758041"/>
            <a:ext cx="3004456" cy="2448658"/>
          </a:xfrm>
          <a:prstGeom prst="rect">
            <a:avLst/>
          </a:prstGeom>
          <a:ln>
            <a:solidFill>
              <a:srgbClr val="007033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22" name="Freeform 132"/>
          <p:cNvSpPr>
            <a:spLocks/>
          </p:cNvSpPr>
          <p:nvPr/>
        </p:nvSpPr>
        <p:spPr bwMode="auto">
          <a:xfrm>
            <a:off x="6110238" y="558912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 system to ensure that all the learning from previous incidents are implemented?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your BOP winch operators trained / assessed and competent to operate it safely?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employees carry out interventions? 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15133" y="838200"/>
            <a:ext cx="34948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03.10.16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LTI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92236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621C229-7549-45FF-8142-01D57DD64EF1}"/>
</file>

<file path=customXml/itemProps2.xml><?xml version="1.0" encoding="utf-8"?>
<ds:datastoreItem xmlns:ds="http://schemas.openxmlformats.org/officeDocument/2006/customXml" ds:itemID="{ADFF33C6-DE19-4F34-BF8F-1E77D7763E53}"/>
</file>

<file path=customXml/itemProps3.xml><?xml version="1.0" encoding="utf-8"?>
<ds:datastoreItem xmlns:ds="http://schemas.openxmlformats.org/officeDocument/2006/customXml" ds:itemID="{D06E618D-83F6-4CEA-83E2-17D49E337118}"/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378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43</cp:revision>
  <dcterms:created xsi:type="dcterms:W3CDTF">2016-03-28T05:48:29Z</dcterms:created>
  <dcterms:modified xsi:type="dcterms:W3CDTF">2017-03-30T06:09:48Z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