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8"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15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6DCEA-8AE3-4898-9C58-8C933B155C39}" type="datetimeFigureOut">
              <a:rPr lang="en-US" smtClean="0"/>
              <a:t>15/12/2019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E516D-0DB4-4E2E-8E7A-68C470E49237}" type="slidenum">
              <a:rPr lang="en-US" smtClean="0"/>
              <a:t>‹#›</a:t>
            </a:fld>
            <a:endParaRPr lang="en-US"/>
          </a:p>
        </p:txBody>
      </p:sp>
    </p:spTree>
    <p:extLst>
      <p:ext uri="{BB962C8B-B14F-4D97-AF65-F5344CB8AC3E}">
        <p14:creationId xmlns:p14="http://schemas.microsoft.com/office/powerpoint/2010/main" val="201608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3E10A-3D13-4C28-A1C4-337B11847F5B}" type="slidenum">
              <a:rPr lang="en-US" smtClean="0"/>
              <a:pPr/>
              <a:t>1</a:t>
            </a:fld>
            <a:endParaRPr lang="en-US" dirty="0"/>
          </a:p>
        </p:txBody>
      </p:sp>
    </p:spTree>
    <p:extLst>
      <p:ext uri="{BB962C8B-B14F-4D97-AF65-F5344CB8AC3E}">
        <p14:creationId xmlns:p14="http://schemas.microsoft.com/office/powerpoint/2010/main" val="391477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5" descr="J:\Photos\2017 Photos\Photo Project\Photo Project\10_MarmulPolymer\FN9A3455.JPG"/>
          <p:cNvPicPr>
            <a:picLocks noChangeAspect="1" noChangeArrowheads="1"/>
          </p:cNvPicPr>
          <p:nvPr/>
        </p:nvPicPr>
        <p:blipFill>
          <a:blip r:embed="rId2" cstate="print">
            <a:lum bright="5000"/>
          </a:blip>
          <a:srcRect r="25661"/>
          <a:stretch>
            <a:fillRect/>
          </a:stretch>
        </p:blipFill>
        <p:spPr bwMode="auto">
          <a:xfrm>
            <a:off x="1496778" y="0"/>
            <a:ext cx="7647222" cy="6858000"/>
          </a:xfrm>
          <a:prstGeom prst="rect">
            <a:avLst/>
          </a:prstGeom>
          <a:noFill/>
        </p:spPr>
      </p:pic>
      <p:sp>
        <p:nvSpPr>
          <p:cNvPr id="11" name="Rectangle 10"/>
          <p:cNvSpPr/>
          <p:nvPr/>
        </p:nvSpPr>
        <p:spPr>
          <a:xfrm>
            <a:off x="2" y="0"/>
            <a:ext cx="55695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85486" y="1668510"/>
            <a:ext cx="403912" cy="35711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
        <p:nvSpPr>
          <p:cNvPr id="2" name="Title 1"/>
          <p:cNvSpPr>
            <a:spLocks noGrp="1"/>
          </p:cNvSpPr>
          <p:nvPr>
            <p:ph type="ctrTitle"/>
          </p:nvPr>
        </p:nvSpPr>
        <p:spPr>
          <a:xfrm>
            <a:off x="457201" y="1122363"/>
            <a:ext cx="4942703"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57201" y="3643227"/>
            <a:ext cx="49427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4425630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9417E0-E951-4B5A-9E67-25AD4B6CBA92}" type="datetimeFigureOut">
              <a:rPr lang="en-US" smtClean="0"/>
              <a:t>15/12/2019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9340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9417E0-E951-4B5A-9E67-25AD4B6CBA92}" type="datetimeFigureOut">
              <a:rPr lang="en-US" smtClean="0"/>
              <a:t>15/12/2019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3367564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125199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71132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305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21382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60396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
        <p:nvSpPr>
          <p:cNvPr id="7" name="Rectangle 6"/>
          <p:cNvSpPr/>
          <p:nvPr/>
        </p:nvSpPr>
        <p:spPr>
          <a:xfrm>
            <a:off x="2" y="0"/>
            <a:ext cx="49427"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427" y="0"/>
            <a:ext cx="203887" cy="169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8951" y="6743700"/>
            <a:ext cx="2133600"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28651" y="107953"/>
            <a:ext cx="7886700" cy="1325563"/>
          </a:xfrm>
        </p:spPr>
        <p:txBody>
          <a:bodyPr>
            <a:normAutofit/>
          </a:bodyPr>
          <a:lstStyle>
            <a:lvl1pPr>
              <a:defRPr>
                <a:solidFill>
                  <a:srgbClr val="00B050"/>
                </a:solidFill>
              </a:defRPr>
            </a:lvl1pPr>
          </a:lstStyle>
          <a:p>
            <a:r>
              <a:rPr lang="en-US" sz="3200" b="0" spc="600" smtClean="0">
                <a:latin typeface="Gill Sans MT" panose="020B0502020104020203" pitchFamily="34" charset="0"/>
              </a:rPr>
              <a:t>Click to edit Master title style</a:t>
            </a:r>
            <a:endParaRPr lang="en-US" sz="3200" b="0" spc="600" dirty="0">
              <a:latin typeface="Gill Sans MT" panose="020B0502020104020203"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94" y="6353177"/>
            <a:ext cx="2115669" cy="343313"/>
          </a:xfrm>
          <a:prstGeom prst="rect">
            <a:avLst/>
          </a:prstGeom>
        </p:spPr>
      </p:pic>
    </p:spTree>
    <p:extLst>
      <p:ext uri="{BB962C8B-B14F-4D97-AF65-F5344CB8AC3E}">
        <p14:creationId xmlns:p14="http://schemas.microsoft.com/office/powerpoint/2010/main" val="25814912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9417E0-E951-4B5A-9E67-25AD4B6CBA92}" type="datetimeFigureOut">
              <a:rPr lang="en-US" smtClean="0"/>
              <a:t>15/12/2019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5DDE0-5D23-4F3E-AB3F-A2C1593052A5}" type="slidenum">
              <a:rPr lang="en-US" smtClean="0"/>
              <a:t>‹#›</a:t>
            </a:fld>
            <a:endParaRPr lang="en-US"/>
          </a:p>
        </p:txBody>
      </p:sp>
      <p:sp>
        <p:nvSpPr>
          <p:cNvPr id="6" name="Rectangle 5"/>
          <p:cNvSpPr/>
          <p:nvPr/>
        </p:nvSpPr>
        <p:spPr>
          <a:xfrm>
            <a:off x="2" y="0"/>
            <a:ext cx="49427"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427" y="0"/>
            <a:ext cx="203887" cy="169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28651" y="107953"/>
            <a:ext cx="7886700" cy="1325563"/>
          </a:xfrm>
        </p:spPr>
        <p:txBody>
          <a:bodyPr>
            <a:normAutofit/>
          </a:bodyPr>
          <a:lstStyle>
            <a:lvl1pPr>
              <a:defRPr>
                <a:solidFill>
                  <a:srgbClr val="00B050"/>
                </a:solidFill>
              </a:defRPr>
            </a:lvl1pPr>
          </a:lstStyle>
          <a:p>
            <a:r>
              <a:rPr lang="en-US" sz="3200" b="0" spc="600" smtClean="0">
                <a:latin typeface="Gill Sans MT" panose="020B0502020104020203" pitchFamily="34" charset="0"/>
              </a:rPr>
              <a:t>Click to edit Master title style</a:t>
            </a:r>
            <a:endParaRPr lang="en-US" sz="3200" b="0" spc="600" dirty="0">
              <a:latin typeface="Gill Sans MT" panose="020B0502020104020203" pitchFamily="34" charset="0"/>
            </a:endParaRPr>
          </a:p>
        </p:txBody>
      </p:sp>
    </p:spTree>
    <p:extLst>
      <p:ext uri="{BB962C8B-B14F-4D97-AF65-F5344CB8AC3E}">
        <p14:creationId xmlns:p14="http://schemas.microsoft.com/office/powerpoint/2010/main" val="2678988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9417E0-E951-4B5A-9E67-25AD4B6CBA92}" type="datetimeFigureOut">
              <a:rPr lang="en-US" smtClean="0"/>
              <a:t>15/12/2019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5DDE0-5D23-4F3E-AB3F-A2C1593052A5}" type="slidenum">
              <a:rPr lang="en-US" smtClean="0"/>
              <a:t>‹#›</a:t>
            </a:fld>
            <a:endParaRPr lang="en-US"/>
          </a:p>
        </p:txBody>
      </p:sp>
      <p:sp>
        <p:nvSpPr>
          <p:cNvPr id="6" name="Rectangle 5"/>
          <p:cNvSpPr/>
          <p:nvPr/>
        </p:nvSpPr>
        <p:spPr>
          <a:xfrm>
            <a:off x="2" y="0"/>
            <a:ext cx="49427"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28651" y="107953"/>
            <a:ext cx="7886700" cy="1325563"/>
          </a:xfrm>
        </p:spPr>
        <p:txBody>
          <a:bodyPr>
            <a:normAutofit/>
          </a:bodyPr>
          <a:lstStyle>
            <a:lvl1pPr>
              <a:defRPr>
                <a:solidFill>
                  <a:srgbClr val="00B050"/>
                </a:solidFill>
              </a:defRPr>
            </a:lvl1pPr>
          </a:lstStyle>
          <a:p>
            <a:r>
              <a:rPr lang="en-US" sz="3200" b="0" spc="600" smtClean="0">
                <a:latin typeface="Gill Sans MT" panose="020B0502020104020203" pitchFamily="34" charset="0"/>
              </a:rPr>
              <a:t>Click to edit Master title style</a:t>
            </a:r>
            <a:endParaRPr lang="en-US" sz="3200" b="0" spc="600" dirty="0">
              <a:latin typeface="Gill Sans MT" panose="020B0502020104020203" pitchFamily="34" charset="0"/>
            </a:endParaRPr>
          </a:p>
        </p:txBody>
      </p:sp>
    </p:spTree>
    <p:extLst>
      <p:ext uri="{BB962C8B-B14F-4D97-AF65-F5344CB8AC3E}">
        <p14:creationId xmlns:p14="http://schemas.microsoft.com/office/powerpoint/2010/main" val="336171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169049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9417E0-E951-4B5A-9E67-25AD4B6CBA92}" type="datetimeFigureOut">
              <a:rPr lang="en-US" smtClean="0"/>
              <a:t>15/12/2019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76690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9417E0-E951-4B5A-9E67-25AD4B6CBA92}" type="datetimeFigureOut">
              <a:rPr lang="en-US" smtClean="0"/>
              <a:t>15/12/2019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58264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9417E0-E951-4B5A-9E67-25AD4B6CBA92}" type="datetimeFigureOut">
              <a:rPr lang="en-US" smtClean="0"/>
              <a:t>15/12/2019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346211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417E0-E951-4B5A-9E67-25AD4B6CBA92}" type="datetimeFigureOut">
              <a:rPr lang="en-US" smtClean="0"/>
              <a:t>15/12/2019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336561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417E0-E951-4B5A-9E67-25AD4B6CBA92}" type="datetimeFigureOut">
              <a:rPr lang="en-US" smtClean="0"/>
              <a:t>15/12/2019</a:t>
            </a:fld>
            <a:endParaRPr 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5DDE0-5D23-4F3E-AB3F-A2C1593052A5}" type="slidenum">
              <a:rPr lang="en-US" smtClean="0"/>
              <a:t>‹#›</a:t>
            </a:fld>
            <a:endParaRPr lang="en-US"/>
          </a:p>
        </p:txBody>
      </p:sp>
    </p:spTree>
    <p:extLst>
      <p:ext uri="{BB962C8B-B14F-4D97-AF65-F5344CB8AC3E}">
        <p14:creationId xmlns:p14="http://schemas.microsoft.com/office/powerpoint/2010/main" val="3406177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Gill Sans M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914" y="4637835"/>
            <a:ext cx="8393501" cy="1643527"/>
          </a:xfrm>
        </p:spPr>
        <p:txBody>
          <a:bodyPr wrap="square" lIns="91440" anchor="t">
            <a:spAutoFit/>
          </a:bodyPr>
          <a:lstStyle/>
          <a:p>
            <a:r>
              <a:rPr lang="en-US" sz="1200" b="1" dirty="0" smtClean="0">
                <a:latin typeface="Arial" panose="020B0604020202020204" pitchFamily="34" charset="0"/>
                <a:ea typeface="Calibri" pitchFamily="34" charset="0"/>
                <a:cs typeface="Arial" panose="020B0604020202020204" pitchFamily="34" charset="0"/>
              </a:rPr>
              <a:t>Things to check:</a:t>
            </a:r>
            <a:endParaRPr lang="en-US" sz="1200" b="1" dirty="0">
              <a:latin typeface="Arial" panose="020B0604020202020204" pitchFamily="34" charset="0"/>
              <a:ea typeface="Calibri" pitchFamily="34" charset="0"/>
              <a:cs typeface="Arial" panose="020B0604020202020204" pitchFamily="34" charset="0"/>
            </a:endParaRPr>
          </a:p>
          <a:p>
            <a:pPr marL="171450" lvl="0" indent="-171450">
              <a:spcBef>
                <a:spcPct val="20000"/>
              </a:spcBef>
              <a:buFont typeface="Arial" panose="020B0604020202020204" pitchFamily="34" charset="0"/>
              <a:buChar char="•"/>
            </a:pPr>
            <a:r>
              <a:rPr lang="en-US" sz="1200" dirty="0">
                <a:latin typeface="Arial" panose="020B0604020202020204" pitchFamily="34" charset="0"/>
                <a:ea typeface="Tahoma" panose="020B0604030504040204" pitchFamily="34" charset="0"/>
                <a:cs typeface="Arial" panose="020B0604020202020204" pitchFamily="34" charset="0"/>
              </a:rPr>
              <a:t>How do you know the structure is able to withstand multiple shock impacts?</a:t>
            </a:r>
          </a:p>
          <a:p>
            <a:pPr marL="171450" lvl="0" indent="-171450">
              <a:spcBef>
                <a:spcPct val="20000"/>
              </a:spcBef>
              <a:buFont typeface="Arial" panose="020B0604020202020204" pitchFamily="34" charset="0"/>
              <a:buChar char="•"/>
            </a:pPr>
            <a:r>
              <a:rPr lang="en-US" sz="1200" dirty="0">
                <a:latin typeface="Arial" panose="020B0604020202020204" pitchFamily="34" charset="0"/>
                <a:ea typeface="Tahoma" panose="020B0604030504040204" pitchFamily="34" charset="0"/>
                <a:cs typeface="Arial" panose="020B0604020202020204" pitchFamily="34" charset="0"/>
              </a:rPr>
              <a:t>How do you ensure the tension of the supporting guy lines are measured as per Original Equipment Manufacturer (OEM) recommendations?  </a:t>
            </a:r>
          </a:p>
          <a:p>
            <a:pPr marL="171450" lvl="0" indent="-171450">
              <a:spcBef>
                <a:spcPct val="20000"/>
              </a:spcBef>
              <a:buFont typeface="Arial" panose="020B0604020202020204" pitchFamily="34" charset="0"/>
              <a:buChar char="•"/>
            </a:pPr>
            <a:r>
              <a:rPr lang="en-US" sz="1200" dirty="0">
                <a:latin typeface="Arial" panose="020B0604020202020204" pitchFamily="34" charset="0"/>
                <a:ea typeface="Tahoma" panose="020B0604030504040204" pitchFamily="34" charset="0"/>
                <a:cs typeface="Arial" panose="020B0604020202020204" pitchFamily="34" charset="0"/>
              </a:rPr>
              <a:t>How do you know that the Blow out Preventer status is checked prior to commencing pulling out of hole?</a:t>
            </a:r>
          </a:p>
          <a:p>
            <a:pPr marL="171450" lvl="0" indent="-171450">
              <a:spcBef>
                <a:spcPct val="20000"/>
              </a:spcBef>
              <a:buFont typeface="Arial" panose="020B0604020202020204" pitchFamily="34" charset="0"/>
              <a:buChar char="•"/>
            </a:pPr>
            <a:r>
              <a:rPr lang="en-US" sz="1200" dirty="0">
                <a:latin typeface="Arial" panose="020B0604020202020204" pitchFamily="34" charset="0"/>
                <a:ea typeface="Tahoma" panose="020B0604030504040204" pitchFamily="34" charset="0"/>
                <a:cs typeface="Arial" panose="020B0604020202020204" pitchFamily="34" charset="0"/>
              </a:rPr>
              <a:t>Do you know the weakest point on the hoisting system/structure design and the operating envelope? </a:t>
            </a:r>
          </a:p>
          <a:p>
            <a:pPr marL="171450" lvl="0" indent="-171450">
              <a:spcBef>
                <a:spcPct val="20000"/>
              </a:spcBef>
              <a:buFont typeface="Arial" panose="020B0604020202020204" pitchFamily="34" charset="0"/>
              <a:buChar char="•"/>
            </a:pPr>
            <a:r>
              <a:rPr lang="en-US" sz="1200" dirty="0">
                <a:latin typeface="Arial" panose="020B0604020202020204" pitchFamily="34" charset="0"/>
                <a:ea typeface="Tahoma" panose="020B0604030504040204" pitchFamily="34" charset="0"/>
                <a:cs typeface="Arial" panose="020B0604020202020204" pitchFamily="34" charset="0"/>
              </a:rPr>
              <a:t>How do you know that procedures are clear, available, current, and workable?</a:t>
            </a:r>
          </a:p>
          <a:p>
            <a:pPr marL="171450" lvl="0" indent="-171450">
              <a:spcBef>
                <a:spcPct val="20000"/>
              </a:spcBef>
              <a:buFont typeface="Arial" panose="020B0604020202020204" pitchFamily="34" charset="0"/>
              <a:buChar char="•"/>
            </a:pPr>
            <a:r>
              <a:rPr lang="en-US" sz="1200" dirty="0">
                <a:latin typeface="Arial" panose="020B0604020202020204" pitchFamily="34" charset="0"/>
                <a:ea typeface="Tahoma" panose="020B0604030504040204" pitchFamily="34" charset="0"/>
                <a:cs typeface="Arial" panose="020B0604020202020204" pitchFamily="34" charset="0"/>
              </a:rPr>
              <a:t>How do you ensure that people are out of the line of fire during such operations?</a:t>
            </a:r>
          </a:p>
        </p:txBody>
      </p:sp>
      <p:sp>
        <p:nvSpPr>
          <p:cNvPr id="16" name="TextBox 16"/>
          <p:cNvSpPr txBox="1">
            <a:spLocks noChangeArrowheads="1"/>
          </p:cNvSpPr>
          <p:nvPr/>
        </p:nvSpPr>
        <p:spPr bwMode="auto">
          <a:xfrm>
            <a:off x="241540" y="2452384"/>
            <a:ext cx="2819400" cy="27979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indent="0" algn="ctr">
              <a:buNone/>
            </a:pPr>
            <a:r>
              <a:rPr lang="en-US" sz="1400" b="1" dirty="0" smtClean="0">
                <a:solidFill>
                  <a:schemeClr val="bg1"/>
                </a:solidFill>
                <a:latin typeface="Arial" panose="020B0604020202020204" pitchFamily="34" charset="0"/>
                <a:cs typeface="Arial" panose="020B0604020202020204" pitchFamily="34" charset="0"/>
              </a:rPr>
              <a:t>Mast Collapse</a:t>
            </a:r>
          </a:p>
        </p:txBody>
      </p:sp>
      <p:sp>
        <p:nvSpPr>
          <p:cNvPr id="18" name="Rectangle 7"/>
          <p:cNvSpPr>
            <a:spLocks noChangeArrowheads="1"/>
          </p:cNvSpPr>
          <p:nvPr/>
        </p:nvSpPr>
        <p:spPr bwMode="auto">
          <a:xfrm>
            <a:off x="69010" y="1702762"/>
            <a:ext cx="9005979" cy="253916"/>
          </a:xfrm>
          <a:prstGeom prst="rect">
            <a:avLst/>
          </a:prstGeom>
          <a:solidFill>
            <a:schemeClr val="bg1">
              <a:lumMod val="85000"/>
            </a:schemeClr>
          </a:solidFill>
          <a:ln w="9525">
            <a:solidFill>
              <a:schemeClr val="tx1"/>
            </a:solidFill>
            <a:miter lim="800000"/>
            <a:headEnd/>
            <a:tailEnd/>
          </a:ln>
        </p:spPr>
        <p:txBody>
          <a:bodyPr wrap="square">
            <a:spAutoFit/>
          </a:bodyPr>
          <a:lstStyle/>
          <a:p>
            <a:pPr algn="ctr" eaLnBrk="0" fontAlgn="auto" hangingPunct="0">
              <a:spcBef>
                <a:spcPts val="0"/>
              </a:spcBef>
              <a:spcAft>
                <a:spcPts val="0"/>
              </a:spcAft>
              <a:defRPr/>
            </a:pPr>
            <a:r>
              <a:rPr lang="en-US" sz="1050" b="1" dirty="0">
                <a:solidFill>
                  <a:schemeClr val="tx2">
                    <a:lumMod val="75000"/>
                  </a:schemeClr>
                </a:solidFill>
                <a:latin typeface="Times New Roman" pitchFamily="18" charset="0"/>
                <a:cs typeface="Times New Roman" pitchFamily="18" charset="0"/>
              </a:rPr>
              <a:t>Use this </a:t>
            </a:r>
            <a:r>
              <a:rPr lang="en-US" sz="1050" b="1" dirty="0" smtClean="0">
                <a:solidFill>
                  <a:schemeClr val="tx2">
                    <a:lumMod val="75000"/>
                  </a:schemeClr>
                </a:solidFill>
                <a:latin typeface="Times New Roman" pitchFamily="18" charset="0"/>
                <a:cs typeface="Times New Roman" pitchFamily="18" charset="0"/>
              </a:rPr>
              <a:t>Alert</a:t>
            </a:r>
            <a:r>
              <a:rPr lang="en-US" sz="1050" b="1" dirty="0">
                <a:solidFill>
                  <a:schemeClr val="tx2">
                    <a:lumMod val="75000"/>
                  </a:schemeClr>
                </a:solidFill>
                <a:latin typeface="Times New Roman" pitchFamily="18" charset="0"/>
                <a:cs typeface="Times New Roman" pitchFamily="18" charset="0"/>
              </a:rPr>
              <a:t>: Discuss in Tool Box Talks and HSE Meetings </a:t>
            </a:r>
            <a:r>
              <a:rPr lang="en-US" sz="1050" b="1" dirty="0">
                <a:solidFill>
                  <a:schemeClr val="tx2">
                    <a:lumMod val="75000"/>
                  </a:schemeClr>
                </a:solidFill>
                <a:latin typeface="Times New Roman" pitchFamily="18" charset="0"/>
                <a:cs typeface="Times New Roman" pitchFamily="18" charset="0"/>
                <a:sym typeface="Wingdings" pitchFamily="2" charset="2"/>
              </a:rPr>
              <a:t> Distribute to contractors  Post on HSE Notice Boards  Include in site HSE Induction</a:t>
            </a:r>
            <a:endParaRPr lang="en-US" sz="1050" b="1" dirty="0">
              <a:solidFill>
                <a:schemeClr val="tx2">
                  <a:lumMod val="75000"/>
                </a:schemeClr>
              </a:solidFill>
              <a:latin typeface="Times New Roman" pitchFamily="18" charset="0"/>
              <a:cs typeface="Times New Roman" pitchFamily="18" charset="0"/>
            </a:endParaRPr>
          </a:p>
        </p:txBody>
      </p:sp>
      <p:sp>
        <p:nvSpPr>
          <p:cNvPr id="4098" name="Rectangle 2"/>
          <p:cNvSpPr>
            <a:spLocks noChangeArrowheads="1"/>
          </p:cNvSpPr>
          <p:nvPr/>
        </p:nvSpPr>
        <p:spPr bwMode="auto">
          <a:xfrm>
            <a:off x="241540" y="2736163"/>
            <a:ext cx="4986068" cy="142192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latin typeface="Arial" panose="020B0604020202020204" pitchFamily="34" charset="0"/>
                <a:ea typeface="Calibri" pitchFamily="34" charset="0"/>
                <a:cs typeface="Arial" panose="020B0604020202020204" pitchFamily="34" charset="0"/>
              </a:rPr>
              <a:t>What happened?</a:t>
            </a:r>
          </a:p>
          <a:p>
            <a:pPr>
              <a:spcBef>
                <a:spcPct val="20000"/>
              </a:spcBef>
            </a:pPr>
            <a:r>
              <a:rPr lang="en-US" sz="1200" dirty="0">
                <a:latin typeface="Arial" panose="020B0604020202020204" pitchFamily="34" charset="0"/>
                <a:ea typeface="Tahoma" panose="020B0604030504040204" pitchFamily="34" charset="0"/>
                <a:cs typeface="Arial" panose="020B0604020202020204" pitchFamily="34" charset="0"/>
              </a:rPr>
              <a:t>On the 5th December 2019 at @16:30hrs while pulling out of hole after reverse circulation excess cement, the Driller commenced pulling out of hole with variable pipe rams of the Blow out Preventer in the closed position. When the tool joint hit the pipe ram the entire mast, including pipe stands collapsed towards the catwalk area. The Derrickman was killed and 3 other crewmen were injured.</a:t>
            </a:r>
          </a:p>
        </p:txBody>
      </p:sp>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7993" y="2117337"/>
            <a:ext cx="3763992" cy="2050645"/>
          </a:xfrm>
          <a:prstGeom prst="rect">
            <a:avLst/>
          </a:prstGeom>
          <a:noFill/>
          <a:ln>
            <a:noFill/>
          </a:ln>
        </p:spPr>
      </p:pic>
      <p:sp>
        <p:nvSpPr>
          <p:cNvPr id="12" name="Title 2"/>
          <p:cNvSpPr>
            <a:spLocks noGrp="1"/>
          </p:cNvSpPr>
          <p:nvPr>
            <p:ph type="title"/>
          </p:nvPr>
        </p:nvSpPr>
        <p:spPr>
          <a:xfrm>
            <a:off x="628651" y="107953"/>
            <a:ext cx="7886700" cy="1325563"/>
          </a:xfrm>
        </p:spPr>
        <p:txBody>
          <a:bodyPr/>
          <a:lstStyle/>
          <a:p>
            <a:r>
              <a:rPr lang="en-US" dirty="0" smtClean="0"/>
              <a:t>Safety Alert</a:t>
            </a:r>
            <a:endParaRPr lang="en-US" dirty="0"/>
          </a:p>
        </p:txBody>
      </p:sp>
      <p:sp>
        <p:nvSpPr>
          <p:cNvPr id="13" name="TextBox 16"/>
          <p:cNvSpPr txBox="1">
            <a:spLocks noChangeArrowheads="1"/>
          </p:cNvSpPr>
          <p:nvPr/>
        </p:nvSpPr>
        <p:spPr bwMode="auto">
          <a:xfrm>
            <a:off x="264549" y="2012834"/>
            <a:ext cx="2819400" cy="24622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indent="0">
              <a:buNone/>
            </a:pPr>
            <a:r>
              <a:rPr lang="en-US" sz="1000" dirty="0" smtClean="0">
                <a:solidFill>
                  <a:schemeClr val="bg1"/>
                </a:solidFill>
                <a:latin typeface="Arial" panose="020B0604020202020204" pitchFamily="34" charset="0"/>
                <a:cs typeface="Arial" panose="020B0604020202020204" pitchFamily="34" charset="0"/>
              </a:rPr>
              <a:t>Targeted audience</a:t>
            </a:r>
            <a:r>
              <a:rPr lang="en-US" sz="1000" smtClean="0">
                <a:solidFill>
                  <a:schemeClr val="bg1"/>
                </a:solidFill>
                <a:latin typeface="Arial" panose="020B0604020202020204" pitchFamily="34" charset="0"/>
                <a:cs typeface="Arial" panose="020B0604020202020204" pitchFamily="34" charset="0"/>
              </a:rPr>
              <a:t>: Wells</a:t>
            </a:r>
            <a:endParaRPr lang="en-US" sz="1000" dirty="0" smtClean="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267420" y="6519446"/>
            <a:ext cx="3907766" cy="338554"/>
          </a:xfrm>
          <a:prstGeom prst="rect">
            <a:avLst/>
          </a:prstGeom>
        </p:spPr>
        <p:txBody>
          <a:bodyPr wrap="square">
            <a:spAutoFit/>
          </a:bodyPr>
          <a:lstStyle/>
          <a:p>
            <a:r>
              <a:rPr lang="en-US" sz="800" dirty="0">
                <a:solidFill>
                  <a:srgbClr val="370993"/>
                </a:solidFill>
                <a:latin typeface="Calibri" panose="020F0502020204030204" pitchFamily="34" charset="0"/>
                <a:ea typeface="Calibri" panose="020F0502020204030204" pitchFamily="34" charset="0"/>
                <a:cs typeface="Times New Roman" panose="02020603050405020304" pitchFamily="18" charset="0"/>
              </a:rPr>
              <a:t>“This document is restricted and it is distributed for information purposes only and it shall not be shared with other than PDO employees and </a:t>
            </a:r>
            <a:r>
              <a:rPr lang="en-US" sz="800" dirty="0" smtClean="0">
                <a:solidFill>
                  <a:srgbClr val="370993"/>
                </a:solidFill>
                <a:latin typeface="Calibri" panose="020F0502020204030204" pitchFamily="34" charset="0"/>
                <a:ea typeface="Calibri" panose="020F0502020204030204" pitchFamily="34" charset="0"/>
                <a:cs typeface="Times New Roman" panose="02020603050405020304" pitchFamily="18" charset="0"/>
              </a:rPr>
              <a:t>contracts without PDO permission”. </a:t>
            </a:r>
            <a:endParaRPr lang="en-US" sz="800" dirty="0"/>
          </a:p>
        </p:txBody>
      </p:sp>
    </p:spTree>
    <p:extLst>
      <p:ext uri="{BB962C8B-B14F-4D97-AF65-F5344CB8AC3E}">
        <p14:creationId xmlns:p14="http://schemas.microsoft.com/office/powerpoint/2010/main" val="3031662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92247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36A99F58-8354-4FD1-B1DE-B506E3145478}"/>
</file>

<file path=customXml/itemProps2.xml><?xml version="1.0" encoding="utf-8"?>
<ds:datastoreItem xmlns:ds="http://schemas.openxmlformats.org/officeDocument/2006/customXml" ds:itemID="{C1F9B2CC-7EF2-473B-B172-A8DE41B6A41F}">
  <ds:schemaRefs>
    <ds:schemaRef ds:uri="http://schemas.microsoft.com/sharepoint/v3/contenttype/forms"/>
  </ds:schemaRefs>
</ds:datastoreItem>
</file>

<file path=customXml/itemProps3.xml><?xml version="1.0" encoding="utf-8"?>
<ds:datastoreItem xmlns:ds="http://schemas.openxmlformats.org/officeDocument/2006/customXml" ds:itemID="{A51306FD-5CF8-4837-BA31-F5BAFB168E78}">
  <ds:schemaRefs>
    <ds:schemaRef ds:uri="http://schemas.microsoft.com/sharepoint/v3"/>
    <ds:schemaRef ds:uri="http://purl.org/dc/terms/"/>
    <ds:schemaRef ds:uri="http://schemas.microsoft.com/sharepoint/v3/fields"/>
    <ds:schemaRef ds:uri="http://schemas.microsoft.com/office/2006/metadata/properties"/>
    <ds:schemaRef ds:uri="http://schemas.microsoft.com/office/2006/documentManagement/types"/>
    <ds:schemaRef ds:uri="4880E4F8-4B7D-4BDD-91E3-E10D47036ECA"/>
    <ds:schemaRef ds:uri="http://purl.org/dc/dcmitype/"/>
    <ds:schemaRef ds:uri="http://schemas.openxmlformats.org/package/2006/metadata/core-properties"/>
    <ds:schemaRef ds:uri="http://schemas.microsoft.com/office/infopath/2007/PartnerControls"/>
    <ds:schemaRef ds:uri="4880e4f8-4b7d-4bdd-91e3-e10d47036ec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Theme2</Template>
  <TotalTime>21</TotalTime>
  <Words>183</Words>
  <Application>Microsoft Office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Gill Sans MT</vt:lpstr>
      <vt:lpstr>Tahoma</vt:lpstr>
      <vt:lpstr>Times New Roman</vt:lpstr>
      <vt:lpstr>Wingdings</vt:lpstr>
      <vt:lpstr>Theme2</vt:lpstr>
      <vt:lpstr>Safety Alert</vt:lpstr>
    </vt:vector>
  </TitlesOfParts>
  <Company>Petroleum Development Oman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Alert</dc:title>
  <dc:creator>Hinai, Younis MSE5</dc:creator>
  <cp:lastModifiedBy>Hinai, Younis MSE5</cp:lastModifiedBy>
  <cp:revision>5</cp:revision>
  <dcterms:created xsi:type="dcterms:W3CDTF">2019-12-12T06:11:58Z</dcterms:created>
  <dcterms:modified xsi:type="dcterms:W3CDTF">2019-12-15T02:09:22Z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