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53" r:id="rId2"/>
    <p:sldId id="35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785274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17182">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186119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5630178" y="867093"/>
            <a:ext cx="3271837" cy="2454969"/>
            <a:chOff x="152400" y="1371600"/>
            <a:chExt cx="6337300" cy="4332288"/>
          </a:xfrm>
        </p:grpSpPr>
        <p:pic>
          <p:nvPicPr>
            <p:cNvPr id="40" name="Picture 3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00" y="1371600"/>
              <a:ext cx="6337300" cy="4332288"/>
            </a:xfrm>
            <a:prstGeom prst="rect">
              <a:avLst/>
            </a:prstGeom>
          </p:spPr>
        </p:pic>
        <p:sp>
          <p:nvSpPr>
            <p:cNvPr id="41" name="Curved Right Arrow 40"/>
            <p:cNvSpPr/>
            <p:nvPr/>
          </p:nvSpPr>
          <p:spPr>
            <a:xfrm>
              <a:off x="3174314" y="1660667"/>
              <a:ext cx="620948" cy="3205021"/>
            </a:xfrm>
            <a:prstGeom prst="curvedRightArrow">
              <a:avLst>
                <a:gd name="adj1" fmla="val 25000"/>
                <a:gd name="adj2" fmla="val 51008"/>
                <a:gd name="adj3" fmla="val 25000"/>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2" name="Oval 41"/>
            <p:cNvSpPr/>
            <p:nvPr/>
          </p:nvSpPr>
          <p:spPr>
            <a:xfrm>
              <a:off x="2957701" y="2710216"/>
              <a:ext cx="985962" cy="4138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224806" y="1461060"/>
              <a:ext cx="1789044" cy="795740"/>
            </a:xfrm>
            <a:prstGeom prst="rect">
              <a:avLst/>
            </a:prstGeom>
          </p:spPr>
        </p:pic>
        <p:pic>
          <p:nvPicPr>
            <p:cNvPr id="44" name="Picture 4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094070" y="2545867"/>
              <a:ext cx="662752" cy="1207564"/>
            </a:xfrm>
            <a:prstGeom prst="rect">
              <a:avLst/>
            </a:prstGeom>
          </p:spPr>
        </p:pic>
      </p:gr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7" name="Text Box 2"/>
          <p:cNvSpPr txBox="1">
            <a:spLocks noChangeArrowheads="1"/>
          </p:cNvSpPr>
          <p:nvPr/>
        </p:nvSpPr>
        <p:spPr bwMode="auto">
          <a:xfrm>
            <a:off x="25237" y="756591"/>
            <a:ext cx="5576838" cy="5116785"/>
          </a:xfrm>
          <a:prstGeom prst="rect">
            <a:avLst/>
          </a:prstGeom>
          <a:noFill/>
          <a:ln w="19050">
            <a:noFill/>
            <a:miter lim="800000"/>
            <a:headEnd/>
            <a:tailEnd/>
          </a:ln>
        </p:spPr>
        <p:txBody>
          <a:bodyPr wrap="square">
            <a:spAutoFit/>
          </a:bodyPr>
          <a:lstStyle/>
          <a:p>
            <a:pPr marL="114300" indent="-114300">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4</a:t>
            </a:r>
            <a:r>
              <a:rPr lang="en-US" sz="1600" b="1" baseline="30000" dirty="0" smtClean="0">
                <a:solidFill>
                  <a:srgbClr val="333399"/>
                </a:solidFill>
                <a:latin typeface="Tahoma" panose="020B0604030504040204" pitchFamily="34" charset="0"/>
                <a:ea typeface="Tahoma" panose="020B0604030504040204" pitchFamily="34" charset="0"/>
                <a:cs typeface="Tahoma" panose="020B0604030504040204" pitchFamily="34" charset="0"/>
              </a:rPr>
              <a:t>th</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 April 2019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Incident</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HiPo#21</a:t>
            </a:r>
            <a:endParaRPr lang="en-US" sz="1300" b="1" dirty="0">
              <a:solidFill>
                <a:srgbClr val="FF0000"/>
              </a:solidFill>
              <a:latin typeface="+mn-lt"/>
            </a:endParaRPr>
          </a:p>
          <a:p>
            <a:pPr marL="114300" indent="-114300" algn="just">
              <a:defRPr/>
            </a:pPr>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What happened?</a:t>
            </a:r>
            <a:endParaRPr lang="en-US" sz="1600"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a:spcBef>
                <a:spcPct val="50000"/>
              </a:spcBef>
              <a:defRPr/>
            </a:pPr>
            <a:r>
              <a:rPr lang="en-US" sz="1050" dirty="0">
                <a:latin typeface="+mn-lt"/>
              </a:rPr>
              <a:t> </a:t>
            </a:r>
            <a:r>
              <a:rPr lang="en-US" sz="1600" dirty="0">
                <a:latin typeface="Calibri" panose="020F0502020204030204" pitchFamily="34" charset="0"/>
              </a:rPr>
              <a:t>A subcontractor employee climbed on the platform for demolition of platform used for desludging of the tank using a centrifuge telescopic skid. The platform had an opening where the skid was placed, which was exposed once the skid was removed. The technician step back while removing the handrail and fell down from a height of ~ 3.5 m through the hole to the platform floor.. </a:t>
            </a:r>
          </a:p>
          <a:p>
            <a:endParaRPr lang="en-US" sz="1400" dirty="0">
              <a:solidFill>
                <a:schemeClr val="accent2"/>
              </a:solidFill>
              <a:latin typeface="+mn-lt"/>
            </a:endParaRPr>
          </a:p>
          <a:p>
            <a:pPr marL="114300" indent="-114300" algn="just">
              <a:defRPr/>
            </a:pPr>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Your learning from this incident</a:t>
            </a:r>
            <a:r>
              <a:rPr lang="en-US" sz="16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a:t>
            </a:r>
            <a:endPar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114300" indent="-114300" algn="just">
              <a:defRPr/>
            </a:pPr>
            <a:endParaRPr lang="en-US" sz="600" dirty="0">
              <a:latin typeface="+mn-lt"/>
            </a:endParaRPr>
          </a:p>
          <a:p>
            <a:pPr>
              <a:spcBef>
                <a:spcPct val="50000"/>
              </a:spcBef>
              <a:buFont typeface="Arial" pitchFamily="34" charset="0"/>
              <a:buChar char="•"/>
              <a:defRPr/>
            </a:pPr>
            <a:r>
              <a:rPr lang="en-US" sz="1400" dirty="0">
                <a:latin typeface="+mn-lt"/>
                <a:cs typeface="Tahoma" pitchFamily="34" charset="0"/>
              </a:rPr>
              <a:t> </a:t>
            </a:r>
            <a:r>
              <a:rPr lang="en-US" sz="1600" dirty="0">
                <a:latin typeface="Calibri" panose="020F0502020204030204" pitchFamily="34" charset="0"/>
              </a:rPr>
              <a:t>Do you thoroughly review risk assessment and control of subcontractor </a:t>
            </a:r>
            <a:r>
              <a:rPr lang="en-US" sz="1600" dirty="0" smtClean="0">
                <a:latin typeface="Calibri" panose="020F0502020204030204" pitchFamily="34" charset="0"/>
              </a:rPr>
              <a:t>activities</a:t>
            </a:r>
            <a:r>
              <a:rPr lang="en-US" sz="1600" dirty="0">
                <a:latin typeface="Calibri" panose="020F0502020204030204" pitchFamily="34" charset="0"/>
              </a:rPr>
              <a:t>?</a:t>
            </a:r>
          </a:p>
          <a:p>
            <a:pPr>
              <a:spcBef>
                <a:spcPct val="50000"/>
              </a:spcBef>
              <a:buFont typeface="Arial" pitchFamily="34" charset="0"/>
              <a:buChar char="•"/>
              <a:defRPr/>
            </a:pPr>
            <a:r>
              <a:rPr lang="en-US" sz="1600" dirty="0">
                <a:latin typeface="Calibri" panose="020F0502020204030204" pitchFamily="34" charset="0"/>
              </a:rPr>
              <a:t> Do you confirm primary/secondary fall protections are in place for </a:t>
            </a:r>
            <a:r>
              <a:rPr lang="en-US" sz="1600" dirty="0" smtClean="0">
                <a:latin typeface="Calibri" panose="020F0502020204030204" pitchFamily="34" charset="0"/>
              </a:rPr>
              <a:t>working </a:t>
            </a:r>
            <a:r>
              <a:rPr lang="en-US" sz="1600" dirty="0">
                <a:latin typeface="Calibri" panose="020F0502020204030204" pitchFamily="34" charset="0"/>
              </a:rPr>
              <a:t>at height?</a:t>
            </a:r>
          </a:p>
          <a:p>
            <a:pPr>
              <a:spcBef>
                <a:spcPct val="50000"/>
              </a:spcBef>
              <a:buFont typeface="Arial" pitchFamily="34" charset="0"/>
              <a:buChar char="•"/>
              <a:defRPr/>
            </a:pPr>
            <a:r>
              <a:rPr lang="en-US" sz="1600" dirty="0">
                <a:latin typeface="Calibri" panose="020F0502020204030204" pitchFamily="34" charset="0"/>
              </a:rPr>
              <a:t> Do you ensure 100% tie off while working at height?</a:t>
            </a:r>
          </a:p>
          <a:p>
            <a:pPr>
              <a:spcBef>
                <a:spcPct val="50000"/>
              </a:spcBef>
              <a:buFont typeface="Arial" pitchFamily="34" charset="0"/>
              <a:buChar char="•"/>
              <a:defRPr/>
            </a:pPr>
            <a:r>
              <a:rPr lang="en-US" sz="1600" dirty="0">
                <a:latin typeface="Calibri" panose="020F0502020204030204" pitchFamily="34" charset="0"/>
              </a:rPr>
              <a:t> Do you identify the potential hazard of drops in your activities?</a:t>
            </a:r>
          </a:p>
          <a:p>
            <a:pPr eaLnBrk="1" hangingPunct="1">
              <a:buFont typeface="Arial" pitchFamily="34" charset="0"/>
              <a:buChar char="•"/>
              <a:defRPr/>
            </a:pPr>
            <a:endParaRPr lang="en-US" sz="1050" dirty="0">
              <a:latin typeface="+mn-lt"/>
              <a:cs typeface="Tahoma" pitchFamily="34" charset="0"/>
            </a:endParaRPr>
          </a:p>
        </p:txBody>
      </p:sp>
      <p:grpSp>
        <p:nvGrpSpPr>
          <p:cNvPr id="32" name="Group 131"/>
          <p:cNvGrpSpPr>
            <a:grpSpLocks/>
          </p:cNvGrpSpPr>
          <p:nvPr/>
        </p:nvGrpSpPr>
        <p:grpSpPr bwMode="auto">
          <a:xfrm>
            <a:off x="8140059" y="2574824"/>
            <a:ext cx="336550" cy="544513"/>
            <a:chOff x="3504" y="544"/>
            <a:chExt cx="2287" cy="1855"/>
          </a:xfrm>
        </p:grpSpPr>
        <p:sp>
          <p:nvSpPr>
            <p:cNvPr id="33"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sp>
          <p:nvSpPr>
            <p:cNvPr id="34"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grpSp>
      <p:pic>
        <p:nvPicPr>
          <p:cNvPr id="35" name="Picture 34">
            <a:extLst>
              <a:ext uri="{FF2B5EF4-FFF2-40B4-BE49-F238E27FC236}">
                <a16:creationId xmlns:a16="http://schemas.microsoft.com/office/drawing/2014/main" id="{2233D188-5595-41C3-B3AF-51531517137E}"/>
              </a:ext>
            </a:extLst>
          </p:cNvPr>
          <p:cNvPicPr/>
          <p:nvPr/>
        </p:nvPicPr>
        <p:blipFill>
          <a:blip r:embed="rId6" cstate="email">
            <a:extLst>
              <a:ext uri="{28A0092B-C50C-407E-A947-70E740481C1C}">
                <a14:useLocalDpi xmlns:a14="http://schemas.microsoft.com/office/drawing/2010/main"/>
              </a:ext>
            </a:extLst>
          </a:blip>
          <a:srcRect/>
          <a:stretch>
            <a:fillRect/>
          </a:stretch>
        </p:blipFill>
        <p:spPr bwMode="auto">
          <a:xfrm>
            <a:off x="5580304" y="3518916"/>
            <a:ext cx="1635645" cy="2272284"/>
          </a:xfrm>
          <a:prstGeom prst="rect">
            <a:avLst/>
          </a:prstGeom>
          <a:noFill/>
          <a:ln>
            <a:noFill/>
          </a:ln>
        </p:spPr>
      </p:pic>
      <p:pic>
        <p:nvPicPr>
          <p:cNvPr id="36" name="Picture 35">
            <a:extLst>
              <a:ext uri="{FF2B5EF4-FFF2-40B4-BE49-F238E27FC236}">
                <a16:creationId xmlns:a16="http://schemas.microsoft.com/office/drawing/2014/main" id="{4E6AE881-DA42-4A34-8D70-43C9F24B8686}"/>
              </a:ext>
            </a:extLst>
          </p:cNvPr>
          <p:cNvPicPr/>
          <p:nvPr/>
        </p:nvPicPr>
        <p:blipFill>
          <a:blip r:embed="rId7" cstate="email">
            <a:extLst>
              <a:ext uri="{28A0092B-C50C-407E-A947-70E740481C1C}">
                <a14:useLocalDpi xmlns:a14="http://schemas.microsoft.com/office/drawing/2010/main"/>
              </a:ext>
            </a:extLst>
          </a:blip>
          <a:stretch>
            <a:fillRect/>
          </a:stretch>
        </p:blipFill>
        <p:spPr>
          <a:xfrm>
            <a:off x="7198556" y="3525444"/>
            <a:ext cx="1532433" cy="2265756"/>
          </a:xfrm>
          <a:prstGeom prst="rect">
            <a:avLst/>
          </a:prstGeom>
        </p:spPr>
      </p:pic>
      <p:sp>
        <p:nvSpPr>
          <p:cNvPr id="37" name="Freeform 132"/>
          <p:cNvSpPr>
            <a:spLocks/>
          </p:cNvSpPr>
          <p:nvPr/>
        </p:nvSpPr>
        <p:spPr bwMode="auto">
          <a:xfrm>
            <a:off x="7674901" y="4950047"/>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8" name="TextBox 16"/>
          <p:cNvSpPr txBox="1">
            <a:spLocks noChangeArrowheads="1"/>
          </p:cNvSpPr>
          <p:nvPr/>
        </p:nvSpPr>
        <p:spPr bwMode="auto">
          <a:xfrm>
            <a:off x="381000" y="5887088"/>
            <a:ext cx="5382110" cy="307777"/>
          </a:xfrm>
          <a:prstGeom prst="rect">
            <a:avLst/>
          </a:prstGeom>
          <a:solidFill>
            <a:schemeClr val="accent2"/>
          </a:solidFill>
          <a:ln w="9525">
            <a:noFill/>
            <a:miter lim="800000"/>
            <a:headEnd/>
            <a:tailEnd/>
          </a:ln>
        </p:spPr>
        <p:txBody>
          <a:bodyPr wrap="square">
            <a:spAutoFit/>
          </a:bodyPr>
          <a:lstStyle/>
          <a:p>
            <a:pPr algn="ctr" eaLnBrk="1" hangingPunct="1"/>
            <a:r>
              <a:rPr lang="en-US" sz="1400" b="1" dirty="0">
                <a:solidFill>
                  <a:srgbClr val="FFFF00"/>
                </a:solidFill>
                <a:latin typeface="Tahoma" panose="020B0604030504040204" pitchFamily="34" charset="0"/>
                <a:ea typeface="Tahoma" panose="020B0604030504040204" pitchFamily="34" charset="0"/>
                <a:cs typeface="Tahoma" panose="020B0604030504040204" pitchFamily="34" charset="0"/>
              </a:rPr>
              <a:t>Practice safety at a height, to prevent a drastic fright.</a:t>
            </a:r>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spTree>
    <p:extLst>
      <p:ext uri="{BB962C8B-B14F-4D97-AF65-F5344CB8AC3E}">
        <p14:creationId xmlns:p14="http://schemas.microsoft.com/office/powerpoint/2010/main" val="2606159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47534" y="835739"/>
            <a:ext cx="4195379" cy="338554"/>
          </a:xfrm>
          <a:prstGeom prst="rect">
            <a:avLst/>
          </a:prstGeom>
          <a:noFill/>
          <a:ln w="9525">
            <a:noFill/>
            <a:miter lim="800000"/>
            <a:headEnd/>
            <a:tailEnd/>
          </a:ln>
        </p:spPr>
        <p:txBody>
          <a:bodyPr wrap="none">
            <a:spAutoFit/>
          </a:bodyPr>
          <a:lstStyle/>
          <a:p>
            <a:pPr marL="114300" indent="-114300">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 </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4</a:t>
            </a:r>
            <a:r>
              <a:rPr lang="en-US" sz="1600" b="1" baseline="30000" dirty="0">
                <a:solidFill>
                  <a:srgbClr val="333399"/>
                </a:solidFill>
                <a:latin typeface="Tahoma" panose="020B0604030504040204" pitchFamily="34" charset="0"/>
                <a:ea typeface="Tahoma" panose="020B0604030504040204" pitchFamily="34" charset="0"/>
                <a:cs typeface="Tahoma" panose="020B0604030504040204" pitchFamily="34" charset="0"/>
              </a:rPr>
              <a:t>th</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April 2019 Incident: HiPo#21</a:t>
            </a:r>
            <a:endParaRPr lang="en-US" sz="1400" b="1" dirty="0">
              <a:solidFill>
                <a:srgbClr val="FF0000"/>
              </a:solidFill>
            </a:endParaRPr>
          </a:p>
        </p:txBody>
      </p:sp>
      <p:sp>
        <p:nvSpPr>
          <p:cNvPr id="11" name="Text Box 2"/>
          <p:cNvSpPr txBox="1">
            <a:spLocks noChangeArrowheads="1"/>
          </p:cNvSpPr>
          <p:nvPr/>
        </p:nvSpPr>
        <p:spPr bwMode="auto">
          <a:xfrm>
            <a:off x="323850" y="1125538"/>
            <a:ext cx="8351838" cy="3939540"/>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mn-lt"/>
            </a:endParaRPr>
          </a:p>
          <a:p>
            <a:pPr marL="173038" indent="-173038" eaLnBrk="1" hangingPunct="1">
              <a:defRPr/>
            </a:pPr>
            <a:endParaRPr lang="en-US" sz="600" dirty="0">
              <a:solidFill>
                <a:srgbClr val="000000"/>
              </a:solidFill>
              <a:latin typeface="+mn-lt"/>
            </a:endParaRPr>
          </a:p>
          <a:p>
            <a:pPr marL="342900" indent="-342900" eaLnBrk="1" hangingPunct="1">
              <a:defRPr/>
            </a:pPr>
            <a:r>
              <a:rPr lang="en-US" sz="1600" b="1" dirty="0">
                <a:solidFill>
                  <a:srgbClr val="FF0000"/>
                </a:solidFill>
                <a:latin typeface="+mn-lt"/>
              </a:rPr>
              <a:t>As a learning from this incident and ensure continual improvement all contract</a:t>
            </a:r>
          </a:p>
          <a:p>
            <a:pPr marL="342900" indent="-342900" eaLnBrk="1" hangingPunct="1">
              <a:defRPr/>
            </a:pPr>
            <a:r>
              <a:rPr lang="en-US" sz="1600" b="1" dirty="0">
                <a:solidFill>
                  <a:srgbClr val="FF0000"/>
                </a:solidFill>
                <a:latin typeface="+mn-lt"/>
              </a:rPr>
              <a:t>managers must review their HSE HEMP against the questions asked below        </a:t>
            </a:r>
          </a:p>
          <a:p>
            <a:pPr marL="342900" indent="-342900" eaLnBrk="1" hangingPunct="1">
              <a:defRPr/>
            </a:pPr>
            <a:endParaRPr lang="en-US" sz="1600" b="1" dirty="0">
              <a:solidFill>
                <a:srgbClr val="FF0000"/>
              </a:solidFill>
              <a:latin typeface="+mn-lt"/>
            </a:endParaRPr>
          </a:p>
          <a:p>
            <a:pPr marL="342900" indent="-342900" eaLnBrk="1" hangingPunct="1">
              <a:defRPr/>
            </a:pPr>
            <a:r>
              <a:rPr lang="en-US" sz="1600" b="1" dirty="0">
                <a:solidFill>
                  <a:srgbClr val="0000FF"/>
                </a:solidFill>
                <a:latin typeface="+mn-lt"/>
              </a:rPr>
              <a:t>Confirm the following:</a:t>
            </a:r>
            <a:endParaRPr lang="en-US" sz="1600" dirty="0">
              <a:solidFill>
                <a:srgbClr val="0000FF"/>
              </a:solidFill>
              <a:latin typeface="+mn-lt"/>
            </a:endParaRPr>
          </a:p>
          <a:p>
            <a:pPr marL="342900" indent="-342900" eaLnBrk="1" hangingPunct="1">
              <a:defRPr/>
            </a:pPr>
            <a:endParaRPr lang="en-US" sz="1400" dirty="0">
              <a:solidFill>
                <a:srgbClr val="000000"/>
              </a:solidFill>
              <a:latin typeface="+mn-lt"/>
            </a:endParaRPr>
          </a:p>
          <a:p>
            <a:pPr marL="342900" indent="-342900">
              <a:buFont typeface="+mj-lt"/>
              <a:buAutoNum type="arabicPeriod"/>
              <a:defRPr/>
            </a:pPr>
            <a:r>
              <a:rPr lang="en-US" sz="1600" b="1" dirty="0">
                <a:solidFill>
                  <a:schemeClr val="accent2"/>
                </a:solidFill>
                <a:latin typeface="Calibri" panose="020F0502020204030204" pitchFamily="34" charset="0"/>
                <a:cs typeface="Arial"/>
                <a:sym typeface="Wingdings" pitchFamily="2" charset="2"/>
              </a:rPr>
              <a:t>Do you ensure risk assessment cover all the activates happening at your site? </a:t>
            </a:r>
          </a:p>
          <a:p>
            <a:pPr marL="342900" indent="-342900">
              <a:buFont typeface="+mj-lt"/>
              <a:buAutoNum type="arabicPeriod"/>
              <a:defRPr/>
            </a:pPr>
            <a:r>
              <a:rPr lang="en-US" sz="1600" b="1" dirty="0">
                <a:solidFill>
                  <a:schemeClr val="accent2"/>
                </a:solidFill>
                <a:latin typeface="Calibri" panose="020F0502020204030204" pitchFamily="34" charset="0"/>
                <a:cs typeface="Arial"/>
                <a:sym typeface="Wingdings" pitchFamily="2" charset="2"/>
              </a:rPr>
              <a:t>Do you identify the potential risk of fall in your activities?</a:t>
            </a:r>
          </a:p>
          <a:p>
            <a:pPr marL="342900" indent="-342900">
              <a:buFont typeface="+mj-lt"/>
              <a:buAutoNum type="arabicPeriod"/>
              <a:defRPr/>
            </a:pPr>
            <a:r>
              <a:rPr lang="en-US" sz="1600" b="1" dirty="0">
                <a:solidFill>
                  <a:schemeClr val="accent2"/>
                </a:solidFill>
                <a:latin typeface="Calibri" panose="020F0502020204030204" pitchFamily="34" charset="0"/>
                <a:cs typeface="Arial"/>
                <a:sym typeface="Wingdings" pitchFamily="2" charset="2"/>
              </a:rPr>
              <a:t>Do you ensure sufficient number of employees are assigned for manual handling job?</a:t>
            </a:r>
          </a:p>
          <a:p>
            <a:pPr marL="342900" indent="-342900">
              <a:buFont typeface="+mj-lt"/>
              <a:buAutoNum type="arabicPeriod"/>
              <a:defRPr/>
            </a:pPr>
            <a:r>
              <a:rPr lang="en-US" sz="1600" b="1" dirty="0">
                <a:solidFill>
                  <a:schemeClr val="accent2"/>
                </a:solidFill>
                <a:latin typeface="Calibri" panose="020F0502020204030204" pitchFamily="34" charset="0"/>
                <a:cs typeface="Arial"/>
              </a:rPr>
              <a:t>Do you check competence of the manpower deployed by the subcontractors?</a:t>
            </a:r>
            <a:endParaRPr lang="en-US" sz="1600" b="1" dirty="0">
              <a:solidFill>
                <a:schemeClr val="accent2"/>
              </a:solidFill>
              <a:latin typeface="Calibri" panose="020F0502020204030204" pitchFamily="34" charset="0"/>
              <a:cs typeface="Arial"/>
              <a:sym typeface="Wingdings" pitchFamily="2" charset="2"/>
            </a:endParaRPr>
          </a:p>
          <a:p>
            <a:pPr marL="342900" indent="-342900">
              <a:buFont typeface="+mj-lt"/>
              <a:buAutoNum type="arabicPeriod"/>
              <a:defRPr/>
            </a:pPr>
            <a:r>
              <a:rPr lang="en-US" sz="1600" b="1" dirty="0">
                <a:solidFill>
                  <a:schemeClr val="accent2"/>
                </a:solidFill>
                <a:latin typeface="Calibri" panose="020F0502020204030204" pitchFamily="34" charset="0"/>
                <a:cs typeface="Arial"/>
                <a:sym typeface="Wingdings" pitchFamily="2" charset="2"/>
              </a:rPr>
              <a:t>Do you activate emergency procedure as and when any emergency happened at your work?</a:t>
            </a:r>
          </a:p>
          <a:p>
            <a:pPr marL="342900" indent="-342900">
              <a:buFont typeface="+mj-lt"/>
              <a:buAutoNum type="arabicPeriod"/>
              <a:defRPr/>
            </a:pPr>
            <a:r>
              <a:rPr lang="en-US" sz="1600" b="1" dirty="0">
                <a:solidFill>
                  <a:schemeClr val="accent2"/>
                </a:solidFill>
                <a:latin typeface="Calibri" panose="020F0502020204030204" pitchFamily="34" charset="0"/>
                <a:cs typeface="Arial"/>
                <a:sym typeface="Wingdings" pitchFamily="2" charset="2"/>
              </a:rPr>
              <a:t>Do you ensure effective supervision for critical activities.</a:t>
            </a:r>
          </a:p>
          <a:p>
            <a:pPr eaLnBrk="1" hangingPunct="1">
              <a:defRPr/>
            </a:pPr>
            <a:endParaRPr lang="en-US" sz="1400" dirty="0">
              <a:solidFill>
                <a:srgbClr val="0033CC"/>
              </a:solidFill>
              <a:latin typeface="+mn-lt"/>
              <a:sym typeface="Wingdings" pitchFamily="2" charset="2"/>
            </a:endParaRPr>
          </a:p>
          <a:p>
            <a:pPr marL="119063" indent="-119063" eaLnBrk="1" hangingPunct="1">
              <a:defRPr/>
            </a:pPr>
            <a:r>
              <a:rPr lang="en-US" sz="1400" dirty="0">
                <a:solidFill>
                  <a:srgbClr val="0033CC"/>
                </a:solidFill>
                <a:latin typeface="+mn-lt"/>
                <a:sym typeface="Wingdings" pitchFamily="2" charset="2"/>
              </a:rPr>
              <a:t>	</a:t>
            </a:r>
          </a:p>
          <a:p>
            <a:pPr marL="119063" indent="-119063" eaLnBrk="1" hangingPunct="1">
              <a:buFontTx/>
              <a:buChar char="•"/>
              <a:defRPr/>
            </a:pPr>
            <a:endParaRPr lang="en-US" sz="1400" dirty="0">
              <a:solidFill>
                <a:srgbClr val="000000"/>
              </a:solidFill>
              <a:latin typeface="+mn-lt"/>
            </a:endParaRPr>
          </a:p>
          <a:p>
            <a:pPr marL="119063" indent="-119063" eaLnBrk="1" hangingPunct="1">
              <a:defRPr/>
            </a:pPr>
            <a:endParaRPr lang="en-US" sz="1400" dirty="0">
              <a:solidFill>
                <a:srgbClr val="000000"/>
              </a:solidFill>
              <a:latin typeface="+mn-lt"/>
            </a:endParaRPr>
          </a:p>
          <a:p>
            <a:pPr marL="173038" indent="-173038" eaLnBrk="1" hangingPunct="1">
              <a:buFont typeface="Arial" pitchFamily="34" charset="0"/>
              <a:buChar char="•"/>
              <a:defRPr/>
            </a:pPr>
            <a:endParaRPr lang="en-US" sz="800" dirty="0">
              <a:solidFill>
                <a:srgbClr val="000000"/>
              </a:solidFill>
              <a:latin typeface="+mn-lt"/>
            </a:endParaRPr>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Tree>
    <p:extLst>
      <p:ext uri="{BB962C8B-B14F-4D97-AF65-F5344CB8AC3E}">
        <p14:creationId xmlns:p14="http://schemas.microsoft.com/office/powerpoint/2010/main" val="1445735834"/>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92248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D2DC3D3-A249-43F8-9F7C-8E6F22C1801E}"/>
</file>

<file path=customXml/itemProps2.xml><?xml version="1.0" encoding="utf-8"?>
<ds:datastoreItem xmlns:ds="http://schemas.openxmlformats.org/officeDocument/2006/customXml" ds:itemID="{CB60B307-E260-4CFC-91BC-566E4DBA8977}"/>
</file>

<file path=customXml/itemProps3.xml><?xml version="1.0" encoding="utf-8"?>
<ds:datastoreItem xmlns:ds="http://schemas.openxmlformats.org/officeDocument/2006/customXml" ds:itemID="{503C16AA-F180-474C-9302-6ACCD4125115}"/>
</file>

<file path=docProps/app.xml><?xml version="1.0" encoding="utf-8"?>
<Properties xmlns="http://schemas.openxmlformats.org/officeDocument/2006/extended-properties" xmlns:vt="http://schemas.openxmlformats.org/officeDocument/2006/docPropsVTypes">
  <TotalTime>357</TotalTime>
  <Words>480</Words>
  <Application>Microsoft Office PowerPoint</Application>
  <PresentationFormat>On-screen Show (4:3)</PresentationFormat>
  <Paragraphs>50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75</cp:revision>
  <dcterms:created xsi:type="dcterms:W3CDTF">2016-03-28T05:48:29Z</dcterms:created>
  <dcterms:modified xsi:type="dcterms:W3CDTF">2019-11-21T04:56:47Z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