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2.xml" ContentType="application/vnd.openxmlformats-officedocument.presentationml.slide+xml"/>
  <Override PartName="/ppt/slides/slide1.xml" ContentType="application/vnd.openxmlformats-officedocument.presentationml.slide+xml"/>
  <Override PartName="/ppt/notesSlides/notesSlide2.xml" ContentType="application/vnd.openxmlformats-officedocument.presentationml.notesSlide+xml"/>
  <Override PartName="/ppt/slideLayouts/slideLayout3.xml" ContentType="application/vnd.openxmlformats-officedocument.presentationml.slideLayout+xml"/>
  <Override PartName="/ppt/notesSlides/notesSlide1.xml" ContentType="application/vnd.openxmlformats-officedocument.presentationml.notesSlide+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Layouts/slideLayout2.xml" ContentType="application/vnd.openxmlformats-officedocument.presentationml.slideLayout+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2" r:id="rId1"/>
  </p:sldMasterIdLst>
  <p:notesMasterIdLst>
    <p:notesMasterId r:id="rId4"/>
  </p:notesMasterIdLst>
  <p:sldIdLst>
    <p:sldId id="357" r:id="rId2"/>
    <p:sldId id="358" r:id="rId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5439" autoAdjust="0"/>
  </p:normalViewPr>
  <p:slideViewPr>
    <p:cSldViewPr>
      <p:cViewPr varScale="1">
        <p:scale>
          <a:sx n="110" d="100"/>
          <a:sy n="110" d="100"/>
        </p:scale>
        <p:origin x="1644" y="11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11" Type="http://schemas.openxmlformats.org/officeDocument/2006/relationships/customXml" Target="../customXml/item3.xml"/><Relationship Id="rId5" Type="http://schemas.openxmlformats.org/officeDocument/2006/relationships/presProps" Target="presProps.xml"/><Relationship Id="rId10" Type="http://schemas.openxmlformats.org/officeDocument/2006/relationships/customXml" Target="../customXml/item2.xml"/><Relationship Id="rId4" Type="http://schemas.openxmlformats.org/officeDocument/2006/relationships/notesMaster" Target="notesMasters/notesMaster1.xml"/><Relationship Id="rId9" Type="http://schemas.openxmlformats.org/officeDocument/2006/relationships/customXml" Target="../customXml/item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8A1B4E3-1F76-4E61-B254-1A7031AA599B}" type="datetimeFigureOut">
              <a:rPr lang="en-US" smtClean="0"/>
              <a:pPr/>
              <a:t>11/24/2019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2D55988-80E2-4333-8473-6782ED1C0131}"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p:spPr>
        <p:txBody>
          <a:bodyPr/>
          <a:lstStyle/>
          <a:p>
            <a:r>
              <a:rPr lang="en-US" dirty="0" smtClean="0"/>
              <a:t>Ensure all dates and titles are input </a:t>
            </a:r>
          </a:p>
          <a:p>
            <a:endParaRPr lang="en-US" dirty="0" smtClean="0"/>
          </a:p>
          <a:p>
            <a:r>
              <a:rPr lang="en-US" dirty="0" smtClean="0"/>
              <a:t>A short description should be provided without mentioning names of contractors or</a:t>
            </a:r>
            <a:r>
              <a:rPr lang="en-US" baseline="0" dirty="0" smtClean="0"/>
              <a:t> individuals.  You should include, what happened, to who (by job title) and what injuries this resulted in.  Nothing more!</a:t>
            </a:r>
          </a:p>
          <a:p>
            <a:endParaRPr lang="en-US" baseline="0" dirty="0" smtClean="0"/>
          </a:p>
          <a:p>
            <a:r>
              <a:rPr lang="en-US" baseline="0" dirty="0" smtClean="0"/>
              <a:t>Four to five bullet points highlighting the main findings from the investigation.  Remember the target audience is the front line staff so this should be written in simple terms in a way that everyone can understand.</a:t>
            </a:r>
          </a:p>
          <a:p>
            <a:endParaRPr lang="en-US" baseline="0" dirty="0" smtClean="0"/>
          </a:p>
          <a:p>
            <a:r>
              <a:rPr lang="en-US" baseline="0" dirty="0" smtClean="0"/>
              <a:t>The strap line should be the main point you want to get across</a:t>
            </a:r>
          </a:p>
          <a:p>
            <a:endParaRPr lang="en-US" baseline="0" dirty="0" smtClean="0"/>
          </a:p>
          <a:p>
            <a:r>
              <a:rPr lang="en-US" baseline="0" dirty="0" smtClean="0"/>
              <a:t>The images should be self explanatory, what went wrong (if you create a reconstruction please ensure you do not put people at risk) and below how it should be done.   </a:t>
            </a:r>
            <a:endParaRPr lang="en-US" dirty="0" smtClean="0"/>
          </a:p>
        </p:txBody>
      </p:sp>
      <p:sp>
        <p:nvSpPr>
          <p:cNvPr id="51204" name="Slide Number Placeholder 3"/>
          <p:cNvSpPr>
            <a:spLocks noGrp="1"/>
          </p:cNvSpPr>
          <p:nvPr>
            <p:ph type="sldNum" sz="quarter" idx="5"/>
          </p:nvPr>
        </p:nvSpPr>
        <p:spPr>
          <a:noFill/>
        </p:spPr>
        <p:txBody>
          <a:bodyPr/>
          <a:lstStyle/>
          <a:p>
            <a:fld id="{D5138CA7-92E6-41FD-A1B7-5ABDE6F17714}" type="slidenum">
              <a:rPr lang="en-US" smtClean="0"/>
              <a:pPr/>
              <a:t>1</a:t>
            </a:fld>
            <a:endParaRPr lang="en-US" smtClean="0"/>
          </a:p>
        </p:txBody>
      </p:sp>
    </p:spTree>
    <p:extLst>
      <p:ext uri="{BB962C8B-B14F-4D97-AF65-F5344CB8AC3E}">
        <p14:creationId xmlns:p14="http://schemas.microsoft.com/office/powerpoint/2010/main" val="34660141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ln/>
        </p:spPr>
      </p:sp>
      <p:sp>
        <p:nvSpPr>
          <p:cNvPr id="52227" name="Notes Placeholder 2"/>
          <p:cNvSpPr>
            <a:spLocks noGrp="1"/>
          </p:cNvSpPr>
          <p:nvPr>
            <p:ph type="body" idx="1"/>
          </p:nvPr>
        </p:nvSpPr>
        <p:spPr>
          <a:noFill/>
          <a:ln/>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Ensure all dates and titles are input </a:t>
            </a:r>
          </a:p>
          <a:p>
            <a:endParaRPr lang="en-US" dirty="0" smtClean="0">
              <a:solidFill>
                <a:srgbClr val="0033CC"/>
              </a:solidFill>
              <a:latin typeface="Arial" charset="0"/>
              <a:cs typeface="Arial" charset="0"/>
              <a:sym typeface="Wingdings" pitchFamily="2" charset="2"/>
            </a:endParaRPr>
          </a:p>
          <a:p>
            <a:r>
              <a:rPr lang="en-US" dirty="0" smtClean="0">
                <a:solidFill>
                  <a:srgbClr val="0033CC"/>
                </a:solidFill>
                <a:latin typeface="Arial" charset="0"/>
                <a:cs typeface="Arial" charset="0"/>
                <a:sym typeface="Wingdings" pitchFamily="2" charset="2"/>
              </a:rPr>
              <a:t>Make a list of closed questions (only ‘yes’ or ‘no’ as an answer) to ask others if they have the same issues based on the management or HSE-MS failings or shortfalls identified in the investigation. </a:t>
            </a:r>
          </a:p>
          <a:p>
            <a:endParaRPr lang="en-US" dirty="0" smtClean="0">
              <a:solidFill>
                <a:srgbClr val="0033CC"/>
              </a:solidFill>
              <a:latin typeface="Arial" charset="0"/>
              <a:cs typeface="Arial" charset="0"/>
              <a:sym typeface="Wingdings" pitchFamily="2" charset="2"/>
            </a:endParaRPr>
          </a:p>
          <a:p>
            <a:r>
              <a:rPr lang="en-US" dirty="0" smtClean="0">
                <a:solidFill>
                  <a:srgbClr val="0033CC"/>
                </a:solidFill>
                <a:latin typeface="Arial" charset="0"/>
                <a:cs typeface="Arial" charset="0"/>
                <a:sym typeface="Wingdings" pitchFamily="2" charset="2"/>
              </a:rPr>
              <a:t>Imagine you have to audit other companies to see if they could have the same issues.</a:t>
            </a:r>
          </a:p>
          <a:p>
            <a:endParaRPr lang="en-US" dirty="0" smtClean="0">
              <a:solidFill>
                <a:srgbClr val="0033CC"/>
              </a:solidFill>
              <a:latin typeface="Arial" charset="0"/>
              <a:cs typeface="Arial" charset="0"/>
              <a:sym typeface="Wingdings" pitchFamily="2" charset="2"/>
            </a:endParaRPr>
          </a:p>
          <a:p>
            <a:r>
              <a:rPr lang="en-US" dirty="0" smtClean="0">
                <a:solidFill>
                  <a:srgbClr val="0033CC"/>
                </a:solidFill>
                <a:latin typeface="Arial" charset="0"/>
                <a:cs typeface="Arial" charset="0"/>
                <a:sym typeface="Wingdings" pitchFamily="2" charset="2"/>
              </a:rPr>
              <a:t>These questions should start</a:t>
            </a:r>
            <a:r>
              <a:rPr lang="en-US" baseline="0" dirty="0" smtClean="0">
                <a:solidFill>
                  <a:srgbClr val="0033CC"/>
                </a:solidFill>
                <a:latin typeface="Arial" charset="0"/>
                <a:cs typeface="Arial" charset="0"/>
                <a:sym typeface="Wingdings" pitchFamily="2" charset="2"/>
              </a:rPr>
              <a:t> with: Do you ensure…………………?</a:t>
            </a:r>
            <a:endParaRPr lang="en-US" dirty="0" smtClean="0">
              <a:latin typeface="Arial" charset="0"/>
              <a:cs typeface="Arial" charset="0"/>
            </a:endParaRPr>
          </a:p>
        </p:txBody>
      </p:sp>
      <p:sp>
        <p:nvSpPr>
          <p:cNvPr id="52228" name="Slide Number Placeholder 3"/>
          <p:cNvSpPr>
            <a:spLocks noGrp="1"/>
          </p:cNvSpPr>
          <p:nvPr>
            <p:ph type="sldNum" sz="quarter" idx="5"/>
          </p:nvPr>
        </p:nvSpPr>
        <p:spPr>
          <a:noFill/>
        </p:spPr>
        <p:txBody>
          <a:bodyPr/>
          <a:lstStyle/>
          <a:p>
            <a:fld id="{E6B2BACC-5893-4478-93DA-688A131F8366}" type="slidenum">
              <a:rPr lang="en-US" smtClean="0"/>
              <a:pPr/>
              <a:t>2</a:t>
            </a:fld>
            <a:endParaRPr lang="en-US" smtClean="0"/>
          </a:p>
        </p:txBody>
      </p:sp>
    </p:spTree>
    <p:extLst>
      <p:ext uri="{BB962C8B-B14F-4D97-AF65-F5344CB8AC3E}">
        <p14:creationId xmlns:p14="http://schemas.microsoft.com/office/powerpoint/2010/main" val="4674996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Rectangle 3"/>
          <p:cNvSpPr/>
          <p:nvPr userDrawn="1"/>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4"/>
          <p:cNvSpPr>
            <a:spLocks noGrp="1" noChangeArrowheads="1"/>
          </p:cNvSpPr>
          <p:nvPr>
            <p:ph type="dt" sz="half" idx="10"/>
          </p:nvPr>
        </p:nvSpPr>
        <p:spPr/>
        <p:txBody>
          <a:bodyPr/>
          <a:lstStyle>
            <a:lvl1pPr>
              <a:defRPr/>
            </a:lvl1pPr>
          </a:lstStyle>
          <a:p>
            <a:pPr>
              <a:defRPr/>
            </a:pP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a:t>Confidential - Not to be shared outside of PDO/PDO contractors </a:t>
            </a:r>
          </a:p>
        </p:txBody>
      </p:sp>
      <p:sp>
        <p:nvSpPr>
          <p:cNvPr id="7" name="Rectangle 6"/>
          <p:cNvSpPr>
            <a:spLocks noGrp="1" noChangeArrowheads="1"/>
          </p:cNvSpPr>
          <p:nvPr>
            <p:ph type="sldNum" sz="quarter" idx="12"/>
          </p:nvPr>
        </p:nvSpPr>
        <p:spPr/>
        <p:txBody>
          <a:bodyPr/>
          <a:lstStyle>
            <a:lvl1pPr algn="ctr">
              <a:defRPr/>
            </a:lvl1pPr>
          </a:lstStyle>
          <a:p>
            <a:pPr>
              <a:defRPr/>
            </a:pPr>
            <a:fld id="{15B704AD-0DEC-4276-A217-14915B9EB7EF}" type="slidenum">
              <a:rPr lang="en-US"/>
              <a:pPr>
                <a:defRPr/>
              </a:pPr>
              <a:t>‹#›</a:t>
            </a:fld>
            <a:endParaRPr lang="en-US"/>
          </a:p>
        </p:txBody>
      </p:sp>
    </p:spTree>
    <p:extLst>
      <p:ext uri="{BB962C8B-B14F-4D97-AF65-F5344CB8AC3E}">
        <p14:creationId xmlns:p14="http://schemas.microsoft.com/office/powerpoint/2010/main" val="26595071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8077200" cy="685800"/>
          </a:xfrm>
          <a:prstGeom prst="rect">
            <a:avLst/>
          </a:prstGeom>
        </p:spPr>
        <p:txBody>
          <a:bodyPr/>
          <a:lstStyle>
            <a:lvl1pPr>
              <a:defRPr sz="2000"/>
            </a:lvl1pPr>
          </a:lstStyle>
          <a:p>
            <a:r>
              <a:rPr lang="en-US"/>
              <a:t>Click to edit Master title style</a:t>
            </a:r>
            <a:endParaRPr lang="en-US" dirty="0"/>
          </a:p>
        </p:txBody>
      </p:sp>
      <p:sp>
        <p:nvSpPr>
          <p:cNvPr id="3" name="Rectangle 4"/>
          <p:cNvSpPr>
            <a:spLocks noGrp="1" noChangeArrowheads="1"/>
          </p:cNvSpPr>
          <p:nvPr>
            <p:ph type="dt" sz="half" idx="10"/>
          </p:nvPr>
        </p:nvSpPr>
        <p:spPr/>
        <p:txBody>
          <a:bodyPr/>
          <a:lstStyle>
            <a:lvl1pPr>
              <a:defRPr/>
            </a:lvl1pPr>
          </a:lstStyle>
          <a:p>
            <a:pPr>
              <a:defRPr/>
            </a:pP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a:t>Confidential - Not to be shared outside of PDO/PDO contractors </a:t>
            </a:r>
          </a:p>
        </p:txBody>
      </p:sp>
      <p:sp>
        <p:nvSpPr>
          <p:cNvPr id="5" name="Rectangle 6"/>
          <p:cNvSpPr>
            <a:spLocks noGrp="1" noChangeArrowheads="1"/>
          </p:cNvSpPr>
          <p:nvPr>
            <p:ph type="sldNum" sz="quarter" idx="12"/>
          </p:nvPr>
        </p:nvSpPr>
        <p:spPr/>
        <p:txBody>
          <a:bodyPr/>
          <a:lstStyle>
            <a:lvl1pPr algn="ctr">
              <a:defRPr/>
            </a:lvl1pPr>
          </a:lstStyle>
          <a:p>
            <a:pPr>
              <a:defRPr/>
            </a:pPr>
            <a:fld id="{1A920DC4-FE34-4663-8FB7-16362F8E3E28}" type="slidenum">
              <a:rPr lang="en-US"/>
              <a:pPr>
                <a:defRPr/>
              </a:pPr>
              <a:t>‹#›</a:t>
            </a:fld>
            <a:endParaRPr lang="en-US"/>
          </a:p>
        </p:txBody>
      </p:sp>
    </p:spTree>
    <p:extLst>
      <p:ext uri="{BB962C8B-B14F-4D97-AF65-F5344CB8AC3E}">
        <p14:creationId xmlns:p14="http://schemas.microsoft.com/office/powerpoint/2010/main" val="28922755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a:t>Confidential - Not to be shared outside of PDO/PDO contractors </a:t>
            </a:r>
          </a:p>
        </p:txBody>
      </p:sp>
      <p:sp>
        <p:nvSpPr>
          <p:cNvPr id="4" name="Rectangle 6"/>
          <p:cNvSpPr>
            <a:spLocks noGrp="1" noChangeArrowheads="1"/>
          </p:cNvSpPr>
          <p:nvPr>
            <p:ph type="sldNum" sz="quarter" idx="12"/>
          </p:nvPr>
        </p:nvSpPr>
        <p:spPr/>
        <p:txBody>
          <a:bodyPr/>
          <a:lstStyle>
            <a:lvl1pPr algn="ctr">
              <a:defRPr/>
            </a:lvl1pPr>
          </a:lstStyle>
          <a:p>
            <a:pPr>
              <a:defRPr/>
            </a:pPr>
            <a:fld id="{C085B925-3865-4333-AFCB-ABF9FE11EB42}" type="slidenum">
              <a:rPr lang="en-US"/>
              <a:pPr>
                <a:defRPr/>
              </a:pPr>
              <a:t>‹#›</a:t>
            </a:fld>
            <a:endParaRPr lang="en-US"/>
          </a:p>
        </p:txBody>
      </p:sp>
    </p:spTree>
    <p:extLst>
      <p:ext uri="{BB962C8B-B14F-4D97-AF65-F5344CB8AC3E}">
        <p14:creationId xmlns:p14="http://schemas.microsoft.com/office/powerpoint/2010/main" val="22775041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Table">
    <p:spTree>
      <p:nvGrpSpPr>
        <p:cNvPr id="1" name=""/>
        <p:cNvGrpSpPr/>
        <p:nvPr/>
      </p:nvGrpSpPr>
      <p:grpSpPr>
        <a:xfrm>
          <a:off x="0" y="0"/>
          <a:ext cx="0" cy="0"/>
          <a:chOff x="0" y="0"/>
          <a:chExt cx="0" cy="0"/>
        </a:xfrm>
      </p:grpSpPr>
      <p:sp>
        <p:nvSpPr>
          <p:cNvPr id="3" name="Table Placeholder 2"/>
          <p:cNvSpPr>
            <a:spLocks noGrp="1"/>
          </p:cNvSpPr>
          <p:nvPr>
            <p:ph type="tbl" idx="1"/>
          </p:nvPr>
        </p:nvSpPr>
        <p:spPr>
          <a:xfrm>
            <a:off x="685800" y="1981200"/>
            <a:ext cx="7772400" cy="4114800"/>
          </a:xfrm>
        </p:spPr>
        <p:txBody>
          <a:bodyPr/>
          <a:lstStyle/>
          <a:p>
            <a:pPr lvl="0"/>
            <a:endParaRPr lang="en-US" noProof="0" dirty="0"/>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a:t>Confidential - Not to be shared outside of PDO/PDO contractors </a:t>
            </a:r>
          </a:p>
        </p:txBody>
      </p:sp>
      <p:sp>
        <p:nvSpPr>
          <p:cNvPr id="6" name="Rectangle 6"/>
          <p:cNvSpPr>
            <a:spLocks noGrp="1" noChangeArrowheads="1"/>
          </p:cNvSpPr>
          <p:nvPr>
            <p:ph type="sldNum" sz="quarter" idx="12"/>
          </p:nvPr>
        </p:nvSpPr>
        <p:spPr/>
        <p:txBody>
          <a:bodyPr/>
          <a:lstStyle>
            <a:lvl1pPr algn="ctr">
              <a:defRPr/>
            </a:lvl1pPr>
          </a:lstStyle>
          <a:p>
            <a:pPr>
              <a:defRPr/>
            </a:pPr>
            <a:fld id="{CF1380D9-E0BB-484F-BE96-17EE0360769A}" type="slidenum">
              <a:rPr lang="en-US"/>
              <a:pPr>
                <a:defRPr/>
              </a:pPr>
              <a:t>‹#›</a:t>
            </a:fld>
            <a:endParaRPr lang="en-US"/>
          </a:p>
        </p:txBody>
      </p:sp>
    </p:spTree>
    <p:extLst>
      <p:ext uri="{BB962C8B-B14F-4D97-AF65-F5344CB8AC3E}">
        <p14:creationId xmlns:p14="http://schemas.microsoft.com/office/powerpoint/2010/main" val="4443049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endParaRPr lang="en-IN"/>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IN"/>
          </a:p>
        </p:txBody>
      </p:sp>
      <p:sp>
        <p:nvSpPr>
          <p:cNvPr id="4" name="Date Placeholder 3"/>
          <p:cNvSpPr>
            <a:spLocks noGrp="1"/>
          </p:cNvSpPr>
          <p:nvPr>
            <p:ph type="dt" sz="half" idx="10"/>
          </p:nvPr>
        </p:nvSpPr>
        <p:spPr/>
        <p:txBody>
          <a:bodyPr/>
          <a:lstStyle/>
          <a:p>
            <a:endParaRPr lang="en-IN"/>
          </a:p>
        </p:txBody>
      </p:sp>
      <p:sp>
        <p:nvSpPr>
          <p:cNvPr id="5" name="Footer Placeholder 4"/>
          <p:cNvSpPr>
            <a:spLocks noGrp="1"/>
          </p:cNvSpPr>
          <p:nvPr>
            <p:ph type="ftr" sz="quarter" idx="11"/>
          </p:nvPr>
        </p:nvSpPr>
        <p:spPr/>
        <p:txBody>
          <a:bodyPr/>
          <a:lstStyle/>
          <a:p>
            <a:r>
              <a:rPr lang="en-GB"/>
              <a:t>Confidential - Not to be shared outside of PDO/PDO contractors </a:t>
            </a:r>
            <a:endParaRPr lang="en-IN"/>
          </a:p>
        </p:txBody>
      </p:sp>
      <p:sp>
        <p:nvSpPr>
          <p:cNvPr id="6" name="Slide Number Placeholder 5"/>
          <p:cNvSpPr>
            <a:spLocks noGrp="1"/>
          </p:cNvSpPr>
          <p:nvPr>
            <p:ph type="sldNum" sz="quarter" idx="12"/>
          </p:nvPr>
        </p:nvSpPr>
        <p:spPr/>
        <p:txBody>
          <a:bodyPr/>
          <a:lstStyle/>
          <a:p>
            <a:fld id="{EDC7C482-6A57-4477-ABB6-025DC609A7C0}" type="slidenum">
              <a:rPr lang="en-IN" smtClean="0"/>
              <a:pPr/>
              <a:t>‹#›</a:t>
            </a:fld>
            <a:endParaRPr lang="en-IN"/>
          </a:p>
        </p:txBody>
      </p:sp>
    </p:spTree>
    <p:extLst>
      <p:ext uri="{BB962C8B-B14F-4D97-AF65-F5344CB8AC3E}">
        <p14:creationId xmlns:p14="http://schemas.microsoft.com/office/powerpoint/2010/main" val="103143808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r>
              <a:rPr lang="en-US"/>
              <a:t>Confidential - Not to be shared outside of PDO/PDO contractors </a:t>
            </a:r>
          </a:p>
        </p:txBody>
      </p:sp>
      <p:sp>
        <p:nvSpPr>
          <p:cNvPr id="1030" name="Rectangle 6"/>
          <p:cNvSpPr>
            <a:spLocks noGrp="1" noChangeArrowheads="1"/>
          </p:cNvSpPr>
          <p:nvPr>
            <p:ph type="sldNum" sz="quarter" idx="4"/>
          </p:nvPr>
        </p:nvSpPr>
        <p:spPr bwMode="auto">
          <a:xfrm>
            <a:off x="70104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10281B74-92C0-4899-8AEC-B63DF05B8251}" type="slidenum">
              <a:rPr lang="en-US"/>
              <a:pPr>
                <a:defRPr/>
              </a:pPr>
              <a:t>‹#›</a:t>
            </a:fld>
            <a:endParaRPr lang="en-US"/>
          </a:p>
        </p:txBody>
      </p:sp>
      <p:sp>
        <p:nvSpPr>
          <p:cNvPr id="7" name="TextBox 6"/>
          <p:cNvSpPr txBox="1"/>
          <p:nvPr userDrawn="1"/>
        </p:nvSpPr>
        <p:spPr>
          <a:xfrm>
            <a:off x="762000" y="228600"/>
            <a:ext cx="7467600" cy="400050"/>
          </a:xfrm>
          <a:prstGeom prst="rect">
            <a:avLst/>
          </a:prstGeom>
          <a:noFill/>
        </p:spPr>
        <p:txBody>
          <a:bodyPr>
            <a:spAutoFit/>
          </a:bodyPr>
          <a:lstStyle/>
          <a:p>
            <a:pPr>
              <a:defRPr/>
            </a:pPr>
            <a:r>
              <a:rPr lang="en-US" sz="2000" b="1" i="1" kern="0" dirty="0">
                <a:solidFill>
                  <a:srgbClr val="CCCCFF"/>
                </a:solidFill>
                <a:latin typeface="Arial"/>
                <a:ea typeface="+mj-ea"/>
                <a:cs typeface="Arial"/>
              </a:rPr>
              <a:t>Main contractor name – LTI# - Date of incident</a:t>
            </a:r>
            <a:endParaRPr lang="en-US" dirty="0"/>
          </a:p>
        </p:txBody>
      </p:sp>
      <p:sp>
        <p:nvSpPr>
          <p:cNvPr id="8" name="Rectangle 7"/>
          <p:cNvSpPr/>
          <p:nvPr userDrawn="1"/>
        </p:nvSpPr>
        <p:spPr bwMode="auto">
          <a:xfrm>
            <a:off x="0" y="0"/>
            <a:ext cx="9144000" cy="68580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a:lstStyle/>
          <a:p>
            <a:pPr>
              <a:defRPr/>
            </a:pPr>
            <a:endParaRPr lang="en-US"/>
          </a:p>
        </p:txBody>
      </p:sp>
      <p:pic>
        <p:nvPicPr>
          <p:cNvPr id="1032" name="Content Placeholder 3" descr="PPT option1.jpg"/>
          <p:cNvPicPr>
            <a:picLocks noChangeAspect="1"/>
          </p:cNvPicPr>
          <p:nvPr userDrawn="1"/>
        </p:nvPicPr>
        <p:blipFill>
          <a:blip r:embed="rId7" cstate="email">
            <a:extLst>
              <a:ext uri="{28A0092B-C50C-407E-A947-70E740481C1C}">
                <a14:useLocalDpi xmlns:a14="http://schemas.microsoft.com/office/drawing/2010/main" val="0"/>
              </a:ext>
            </a:extLst>
          </a:blip>
          <a:srcRect/>
          <a:stretch>
            <a:fillRect/>
          </a:stretch>
        </p:blipFill>
        <p:spPr bwMode="auto">
          <a:xfrm>
            <a:off x="-11113" y="0"/>
            <a:ext cx="9155113" cy="6858000"/>
          </a:xfrm>
          <a:prstGeom prst="rect">
            <a:avLst/>
          </a:prstGeom>
          <a:noFill/>
          <a:ln w="9525">
            <a:noFill/>
            <a:miter lim="800000"/>
            <a:headEnd/>
            <a:tailEnd/>
          </a:ln>
        </p:spPr>
      </p:pic>
    </p:spTree>
    <p:extLst>
      <p:ext uri="{BB962C8B-B14F-4D97-AF65-F5344CB8AC3E}">
        <p14:creationId xmlns:p14="http://schemas.microsoft.com/office/powerpoint/2010/main" val="2045531347"/>
      </p:ext>
    </p:extLst>
  </p:cSld>
  <p:clrMap bg1="lt1" tx1="dk1" bg2="lt2" tx2="dk2" accent1="accent1" accent2="accent2" accent3="accent3" accent4="accent4" accent5="accent5" accent6="accent6" hlink="hlink" folHlink="folHlink"/>
  <p:sldLayoutIdLst>
    <p:sldLayoutId id="2147483713" r:id="rId1"/>
    <p:sldLayoutId id="2147483714" r:id="rId2"/>
    <p:sldLayoutId id="2147483715" r:id="rId3"/>
    <p:sldLayoutId id="2147483716" r:id="rId4"/>
    <p:sldLayoutId id="2147483717" r:id="rId5"/>
  </p:sldLayoutIdLst>
  <p:hf sldNum="0" hdr="0" dt="0"/>
  <p:txStyles>
    <p:titleStyle>
      <a:lvl1pPr algn="ctr" rtl="0" eaLnBrk="0" fontAlgn="base" hangingPunct="0">
        <a:spcBef>
          <a:spcPct val="0"/>
        </a:spcBef>
        <a:spcAft>
          <a:spcPct val="0"/>
        </a:spcAft>
        <a:defRPr sz="2000" i="1">
          <a:solidFill>
            <a:schemeClr val="hlink"/>
          </a:solidFill>
          <a:latin typeface="+mj-lt"/>
          <a:ea typeface="+mj-ea"/>
          <a:cs typeface="+mj-cs"/>
        </a:defRPr>
      </a:lvl1pPr>
      <a:lvl2pPr algn="ctr" rtl="0" eaLnBrk="0" fontAlgn="base" hangingPunct="0">
        <a:spcBef>
          <a:spcPct val="0"/>
        </a:spcBef>
        <a:spcAft>
          <a:spcPct val="0"/>
        </a:spcAft>
        <a:defRPr sz="2000" i="1">
          <a:solidFill>
            <a:schemeClr val="hlink"/>
          </a:solidFill>
          <a:latin typeface="Arial" charset="0"/>
          <a:cs typeface="Arial" charset="0"/>
        </a:defRPr>
      </a:lvl2pPr>
      <a:lvl3pPr algn="ctr" rtl="0" eaLnBrk="0" fontAlgn="base" hangingPunct="0">
        <a:spcBef>
          <a:spcPct val="0"/>
        </a:spcBef>
        <a:spcAft>
          <a:spcPct val="0"/>
        </a:spcAft>
        <a:defRPr sz="2000" i="1">
          <a:solidFill>
            <a:schemeClr val="hlink"/>
          </a:solidFill>
          <a:latin typeface="Arial" charset="0"/>
          <a:cs typeface="Arial" charset="0"/>
        </a:defRPr>
      </a:lvl3pPr>
      <a:lvl4pPr algn="ctr" rtl="0" eaLnBrk="0" fontAlgn="base" hangingPunct="0">
        <a:spcBef>
          <a:spcPct val="0"/>
        </a:spcBef>
        <a:spcAft>
          <a:spcPct val="0"/>
        </a:spcAft>
        <a:defRPr sz="2000" i="1">
          <a:solidFill>
            <a:schemeClr val="hlink"/>
          </a:solidFill>
          <a:latin typeface="Arial" charset="0"/>
          <a:cs typeface="Arial" charset="0"/>
        </a:defRPr>
      </a:lvl4pPr>
      <a:lvl5pPr algn="ctr" rtl="0" eaLnBrk="0" fontAlgn="base" hangingPunct="0">
        <a:spcBef>
          <a:spcPct val="0"/>
        </a:spcBef>
        <a:spcAft>
          <a:spcPct val="0"/>
        </a:spcAft>
        <a:defRPr sz="2000" i="1">
          <a:solidFill>
            <a:schemeClr val="hlink"/>
          </a:solidFill>
          <a:latin typeface="Arial" charset="0"/>
          <a:cs typeface="Arial" charset="0"/>
        </a:defRPr>
      </a:lvl5pPr>
      <a:lvl6pPr marL="457200" algn="ctr" rtl="0" eaLnBrk="0" fontAlgn="base" hangingPunct="0">
        <a:spcBef>
          <a:spcPct val="0"/>
        </a:spcBef>
        <a:spcAft>
          <a:spcPct val="0"/>
        </a:spcAft>
        <a:defRPr sz="2800">
          <a:solidFill>
            <a:schemeClr val="hlink"/>
          </a:solidFill>
          <a:latin typeface="Arial" charset="0"/>
          <a:cs typeface="Arial" charset="0"/>
        </a:defRPr>
      </a:lvl6pPr>
      <a:lvl7pPr marL="914400" algn="ctr" rtl="0" eaLnBrk="0" fontAlgn="base" hangingPunct="0">
        <a:spcBef>
          <a:spcPct val="0"/>
        </a:spcBef>
        <a:spcAft>
          <a:spcPct val="0"/>
        </a:spcAft>
        <a:defRPr sz="2800">
          <a:solidFill>
            <a:schemeClr val="hlink"/>
          </a:solidFill>
          <a:latin typeface="Arial" charset="0"/>
          <a:cs typeface="Arial" charset="0"/>
        </a:defRPr>
      </a:lvl7pPr>
      <a:lvl8pPr marL="1371600" algn="ctr" rtl="0" eaLnBrk="0" fontAlgn="base" hangingPunct="0">
        <a:spcBef>
          <a:spcPct val="0"/>
        </a:spcBef>
        <a:spcAft>
          <a:spcPct val="0"/>
        </a:spcAft>
        <a:defRPr sz="2800">
          <a:solidFill>
            <a:schemeClr val="hlink"/>
          </a:solidFill>
          <a:latin typeface="Arial" charset="0"/>
          <a:cs typeface="Arial" charset="0"/>
        </a:defRPr>
      </a:lvl8pPr>
      <a:lvl9pPr marL="1828800" algn="ctr" rtl="0" eaLnBrk="0" fontAlgn="base" hangingPunct="0">
        <a:spcBef>
          <a:spcPct val="0"/>
        </a:spcBef>
        <a:spcAft>
          <a:spcPct val="0"/>
        </a:spcAft>
        <a:defRPr sz="2800">
          <a:solidFill>
            <a:schemeClr val="hlink"/>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14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3.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ext Box 2"/>
          <p:cNvSpPr txBox="1">
            <a:spLocks noChangeArrowheads="1"/>
          </p:cNvSpPr>
          <p:nvPr/>
        </p:nvSpPr>
        <p:spPr bwMode="auto">
          <a:xfrm>
            <a:off x="66693" y="783340"/>
            <a:ext cx="5547344" cy="4936736"/>
          </a:xfrm>
          <a:prstGeom prst="rect">
            <a:avLst/>
          </a:prstGeom>
          <a:noFill/>
          <a:ln w="19050">
            <a:noFill/>
            <a:miter lim="800000"/>
            <a:headEnd/>
            <a:tailEnd/>
          </a:ln>
        </p:spPr>
        <p:txBody>
          <a:bodyPr wrap="square">
            <a:spAutoFit/>
          </a:bodyPr>
          <a:lstStyle/>
          <a:p>
            <a:pPr marL="114300" indent="-114300" algn="just">
              <a:defRPr/>
            </a:pPr>
            <a:r>
              <a:rPr lang="en-GB" sz="1600" b="1" dirty="0" smtClean="0">
                <a:solidFill>
                  <a:srgbClr val="333399"/>
                </a:solidFill>
                <a:latin typeface="Tahoma" pitchFamily="34" charset="0"/>
              </a:rPr>
              <a:t>Date:</a:t>
            </a:r>
            <a:r>
              <a:rPr lang="en-US" sz="1600" b="1" dirty="0" smtClean="0">
                <a:solidFill>
                  <a:srgbClr val="333399"/>
                </a:solidFill>
                <a:latin typeface="Tahoma" pitchFamily="34" charset="0"/>
              </a:rPr>
              <a:t> </a:t>
            </a:r>
            <a:r>
              <a:rPr lang="en-US" sz="1600" b="1" dirty="0" smtClean="0">
                <a:solidFill>
                  <a:srgbClr val="333399"/>
                </a:solidFill>
                <a:latin typeface="Tahoma" pitchFamily="34" charset="0"/>
              </a:rPr>
              <a:t>3</a:t>
            </a:r>
            <a:r>
              <a:rPr lang="en-US" sz="1600" b="1" baseline="30000" dirty="0" smtClean="0">
                <a:solidFill>
                  <a:srgbClr val="333399"/>
                </a:solidFill>
                <a:latin typeface="Tahoma" pitchFamily="34" charset="0"/>
              </a:rPr>
              <a:t>rd</a:t>
            </a:r>
            <a:r>
              <a:rPr lang="en-US" sz="1600" b="1" dirty="0" smtClean="0">
                <a:solidFill>
                  <a:srgbClr val="333399"/>
                </a:solidFill>
                <a:latin typeface="Tahoma" pitchFamily="34" charset="0"/>
              </a:rPr>
              <a:t> April 2019 Incident </a:t>
            </a:r>
            <a:r>
              <a:rPr lang="en-US" sz="1600" b="1" dirty="0" smtClean="0">
                <a:solidFill>
                  <a:srgbClr val="333399"/>
                </a:solidFill>
                <a:latin typeface="Tahoma" pitchFamily="34" charset="0"/>
              </a:rPr>
              <a:t>title: </a:t>
            </a:r>
            <a:r>
              <a:rPr lang="en-US" sz="1600" b="1" dirty="0" smtClean="0">
                <a:solidFill>
                  <a:srgbClr val="333399"/>
                </a:solidFill>
                <a:latin typeface="Tahoma" pitchFamily="34" charset="0"/>
              </a:rPr>
              <a:t>HiPo#23</a:t>
            </a:r>
            <a:endParaRPr lang="en-US" sz="1600" b="1" dirty="0" smtClean="0">
              <a:solidFill>
                <a:srgbClr val="333399"/>
              </a:solidFill>
              <a:latin typeface="Tahoma" pitchFamily="34" charset="0"/>
            </a:endParaRPr>
          </a:p>
          <a:p>
            <a:pPr marL="114300" indent="-114300" algn="just">
              <a:defRPr/>
            </a:pPr>
            <a:endParaRPr lang="en-US" sz="1300" b="1" dirty="0" smtClean="0">
              <a:solidFill>
                <a:srgbClr val="FF0000"/>
              </a:solidFill>
              <a:latin typeface="Tahoma" pitchFamily="34" charset="0"/>
            </a:endParaRPr>
          </a:p>
          <a:p>
            <a:pPr marL="114300" indent="-114300" algn="just">
              <a:defRPr/>
            </a:pPr>
            <a:r>
              <a:rPr lang="en-US" sz="1600" b="1" dirty="0" smtClean="0">
                <a:solidFill>
                  <a:srgbClr val="FF0000"/>
                </a:solidFill>
                <a:latin typeface="Tahoma" pitchFamily="34" charset="0"/>
              </a:rPr>
              <a:t>What happened?</a:t>
            </a:r>
          </a:p>
          <a:p>
            <a:pPr marL="0" indent="0"/>
            <a:r>
              <a:rPr lang="en-US" sz="1600" dirty="0" smtClean="0">
                <a:latin typeface="Calibri" panose="020F0502020204030204" pitchFamily="34" charset="0"/>
                <a:cs typeface="Calibri" panose="020F0502020204030204" pitchFamily="34" charset="0"/>
              </a:rPr>
              <a:t>At </a:t>
            </a:r>
            <a:r>
              <a:rPr lang="en-US" sz="1600" dirty="0">
                <a:latin typeface="Calibri" panose="020F0502020204030204" pitchFamily="34" charset="0"/>
                <a:cs typeface="Calibri" panose="020F0502020204030204" pitchFamily="34" charset="0"/>
              </a:rPr>
              <a:t>10:15am on 3rd April, the operation was to rig down in preparation for rig move. The forklift </a:t>
            </a:r>
            <a:r>
              <a:rPr lang="en-US" sz="1600" dirty="0" smtClean="0">
                <a:latin typeface="Calibri" panose="020F0502020204030204" pitchFamily="34" charset="0"/>
                <a:cs typeface="Calibri" panose="020F0502020204030204" pitchFamily="34" charset="0"/>
              </a:rPr>
              <a:t>was </a:t>
            </a:r>
            <a:r>
              <a:rPr lang="en-US" sz="1600" dirty="0">
                <a:latin typeface="Calibri" panose="020F0502020204030204" pitchFamily="34" charset="0"/>
                <a:cs typeface="Calibri" panose="020F0502020204030204" pitchFamily="34" charset="0"/>
              </a:rPr>
              <a:t>used to push the support bracket of the rig floor ladder in order to fold it. As soon as the forklift’s boom touched the bracket, the boom fell to the ground from a height of approximately 1m. No injury or asset damage were sustained.</a:t>
            </a:r>
          </a:p>
          <a:p>
            <a:pPr marL="0" indent="0"/>
            <a:endParaRPr lang="en-US" sz="1400" dirty="0">
              <a:latin typeface="Calibri" panose="020F0502020204030204" pitchFamily="34" charset="0"/>
              <a:cs typeface="Calibri" panose="020F0502020204030204" pitchFamily="34" charset="0"/>
            </a:endParaRPr>
          </a:p>
          <a:p>
            <a:pPr marL="342900" indent="-342900" eaLnBrk="1" hangingPunct="1">
              <a:defRPr/>
            </a:pPr>
            <a:endParaRPr lang="en-US" sz="600" dirty="0" smtClean="0">
              <a:solidFill>
                <a:srgbClr val="000000"/>
              </a:solidFill>
              <a:latin typeface="Arial" charset="0"/>
            </a:endParaRPr>
          </a:p>
          <a:p>
            <a:pPr marL="114300" indent="-114300" algn="just">
              <a:defRPr/>
            </a:pPr>
            <a:r>
              <a:rPr lang="en-US" sz="1600" b="1" dirty="0" smtClean="0">
                <a:solidFill>
                  <a:srgbClr val="333399"/>
                </a:solidFill>
                <a:latin typeface="Tahoma" pitchFamily="34" charset="0"/>
              </a:rPr>
              <a:t>Your learning from this incident.</a:t>
            </a:r>
          </a:p>
          <a:p>
            <a:pPr marL="171450" indent="-171450">
              <a:lnSpc>
                <a:spcPct val="130000"/>
              </a:lnSpc>
              <a:buFont typeface="Wingdings" panose="05000000000000000000" pitchFamily="2" charset="2"/>
              <a:buChar char="Ø"/>
              <a:defRPr/>
            </a:pPr>
            <a:r>
              <a:rPr lang="en-US" sz="1600" dirty="0" smtClean="0">
                <a:latin typeface="Calibri" panose="020F0502020204030204" pitchFamily="34" charset="0"/>
                <a:cs typeface="Calibri" panose="020F0502020204030204" pitchFamily="34" charset="0"/>
              </a:rPr>
              <a:t>Ensure forklift boom/fork is locked </a:t>
            </a:r>
            <a:r>
              <a:rPr lang="en-US" sz="1600" dirty="0">
                <a:latin typeface="Calibri" panose="020F0502020204030204" pitchFamily="34" charset="0"/>
                <a:cs typeface="Calibri" panose="020F0502020204030204" pitchFamily="34" charset="0"/>
              </a:rPr>
              <a:t>after </a:t>
            </a:r>
            <a:r>
              <a:rPr lang="en-US" sz="1600" dirty="0" smtClean="0">
                <a:latin typeface="Calibri" panose="020F0502020204030204" pitchFamily="34" charset="0"/>
                <a:cs typeface="Calibri" panose="020F0502020204030204" pitchFamily="34" charset="0"/>
              </a:rPr>
              <a:t>installation through </a:t>
            </a:r>
            <a:r>
              <a:rPr lang="en-US" sz="1600" dirty="0">
                <a:latin typeface="Calibri" panose="020F0502020204030204" pitchFamily="34" charset="0"/>
                <a:cs typeface="Calibri" panose="020F0502020204030204" pitchFamily="34" charset="0"/>
              </a:rPr>
              <a:t>the </a:t>
            </a:r>
            <a:r>
              <a:rPr lang="en-US" altLang="zh-CN" sz="1600" dirty="0">
                <a:latin typeface="Calibri" panose="020F0502020204030204" pitchFamily="34" charset="0"/>
                <a:cs typeface="Calibri" panose="020F0502020204030204" pitchFamily="34" charset="0"/>
              </a:rPr>
              <a:t>hydraulic </a:t>
            </a:r>
            <a:r>
              <a:rPr lang="en-US" altLang="zh-CN" sz="1600" dirty="0" smtClean="0">
                <a:latin typeface="Calibri" panose="020F0502020204030204" pitchFamily="34" charset="0"/>
                <a:cs typeface="Calibri" panose="020F0502020204030204" pitchFamily="34" charset="0"/>
              </a:rPr>
              <a:t>lock</a:t>
            </a:r>
            <a:r>
              <a:rPr lang="en-US" sz="1600" dirty="0" smtClean="0">
                <a:latin typeface="Calibri" panose="020F0502020204030204" pitchFamily="34" charset="0"/>
                <a:cs typeface="Calibri" panose="020F0502020204030204" pitchFamily="34" charset="0"/>
              </a:rPr>
              <a:t> </a:t>
            </a:r>
            <a:r>
              <a:rPr lang="en-US" sz="1600" dirty="0">
                <a:latin typeface="Calibri" panose="020F0502020204030204" pitchFamily="34" charset="0"/>
                <a:cs typeface="Calibri" panose="020F0502020204030204" pitchFamily="34" charset="0"/>
              </a:rPr>
              <a:t>handle in </a:t>
            </a:r>
            <a:r>
              <a:rPr lang="en-US" sz="1600" dirty="0" smtClean="0">
                <a:latin typeface="Calibri" panose="020F0502020204030204" pitchFamily="34" charset="0"/>
                <a:cs typeface="Calibri" panose="020F0502020204030204" pitchFamily="34" charset="0"/>
              </a:rPr>
              <a:t>the operator’s </a:t>
            </a:r>
            <a:r>
              <a:rPr lang="en-US" sz="1600" dirty="0">
                <a:latin typeface="Calibri" panose="020F0502020204030204" pitchFamily="34" charset="0"/>
                <a:cs typeface="Calibri" panose="020F0502020204030204" pitchFamily="34" charset="0"/>
              </a:rPr>
              <a:t>cabin.</a:t>
            </a:r>
          </a:p>
          <a:p>
            <a:pPr marL="171450" indent="-171450">
              <a:lnSpc>
                <a:spcPct val="130000"/>
              </a:lnSpc>
              <a:buFont typeface="Wingdings" panose="05000000000000000000" pitchFamily="2" charset="2"/>
              <a:buChar char="Ø"/>
              <a:defRPr/>
            </a:pPr>
            <a:r>
              <a:rPr lang="en-US" sz="1600" dirty="0" smtClean="0">
                <a:latin typeface="Calibri" panose="020F0502020204030204" pitchFamily="34" charset="0"/>
                <a:cs typeface="Calibri" panose="020F0502020204030204" pitchFamily="34" charset="0"/>
              </a:rPr>
              <a:t>Ensure Before lifting operations, </a:t>
            </a:r>
            <a:r>
              <a:rPr lang="en-US" sz="1600" dirty="0">
                <a:latin typeface="Calibri" panose="020F0502020204030204" pitchFamily="34" charset="0"/>
                <a:cs typeface="Calibri" panose="020F0502020204030204" pitchFamily="34" charset="0"/>
              </a:rPr>
              <a:t>operator </a:t>
            </a:r>
            <a:r>
              <a:rPr lang="en-US" sz="1600" dirty="0" smtClean="0">
                <a:latin typeface="Calibri" panose="020F0502020204030204" pitchFamily="34" charset="0"/>
                <a:cs typeface="Calibri" panose="020F0502020204030204" pitchFamily="34" charset="0"/>
              </a:rPr>
              <a:t>is checking </a:t>
            </a:r>
            <a:r>
              <a:rPr lang="en-US" sz="1600" dirty="0">
                <a:latin typeface="Calibri" panose="020F0502020204030204" pitchFamily="34" charset="0"/>
                <a:cs typeface="Calibri" panose="020F0502020204030204" pitchFamily="34" charset="0"/>
              </a:rPr>
              <a:t>the </a:t>
            </a:r>
            <a:r>
              <a:rPr lang="en-US" sz="1600" dirty="0">
                <a:solidFill>
                  <a:srgbClr val="000000"/>
                </a:solidFill>
                <a:latin typeface="Calibri" panose="020F0502020204030204" pitchFamily="34" charset="0"/>
                <a:cs typeface="Calibri" panose="020F0502020204030204" pitchFamily="34" charset="0"/>
              </a:rPr>
              <a:t>lock status of the lock pin by observing the </a:t>
            </a:r>
            <a:r>
              <a:rPr lang="en-US" sz="1600" dirty="0" smtClean="0">
                <a:solidFill>
                  <a:srgbClr val="000000"/>
                </a:solidFill>
                <a:latin typeface="Calibri" panose="020F0502020204030204" pitchFamily="34" charset="0"/>
                <a:cs typeface="Calibri" panose="020F0502020204030204" pitchFamily="34" charset="0"/>
              </a:rPr>
              <a:t>position of the two lock </a:t>
            </a:r>
            <a:r>
              <a:rPr lang="en-US" sz="1600" dirty="0">
                <a:solidFill>
                  <a:srgbClr val="000000"/>
                </a:solidFill>
                <a:latin typeface="Calibri" panose="020F0502020204030204" pitchFamily="34" charset="0"/>
                <a:cs typeface="Calibri" panose="020F0502020204030204" pitchFamily="34" charset="0"/>
              </a:rPr>
              <a:t>indication </a:t>
            </a:r>
            <a:r>
              <a:rPr lang="en-US" sz="1600" dirty="0" smtClean="0">
                <a:solidFill>
                  <a:srgbClr val="000000"/>
                </a:solidFill>
                <a:latin typeface="Calibri" panose="020F0502020204030204" pitchFamily="34" charset="0"/>
                <a:cs typeface="Calibri" panose="020F0502020204030204" pitchFamily="34" charset="0"/>
              </a:rPr>
              <a:t>bars.</a:t>
            </a:r>
          </a:p>
          <a:p>
            <a:pPr marL="171450" indent="-171450">
              <a:lnSpc>
                <a:spcPct val="130000"/>
              </a:lnSpc>
              <a:buFont typeface="Wingdings" panose="05000000000000000000" pitchFamily="2" charset="2"/>
              <a:buChar char="Ø"/>
              <a:defRPr/>
            </a:pPr>
            <a:r>
              <a:rPr lang="en-US" sz="1600" dirty="0" smtClean="0">
                <a:solidFill>
                  <a:srgbClr val="000000"/>
                </a:solidFill>
                <a:latin typeface="Calibri" panose="020F0502020204030204" pitchFamily="34" charset="0"/>
                <a:cs typeface="Calibri" panose="020F0502020204030204" pitchFamily="34" charset="0"/>
              </a:rPr>
              <a:t>D</a:t>
            </a:r>
            <a:r>
              <a:rPr lang="en-US" altLang="zh-CN" sz="1600" dirty="0" smtClean="0">
                <a:solidFill>
                  <a:srgbClr val="000000"/>
                </a:solidFill>
                <a:latin typeface="Calibri" panose="020F0502020204030204" pitchFamily="34" charset="0"/>
                <a:cs typeface="Calibri" panose="020F0502020204030204" pitchFamily="34" charset="0"/>
              </a:rPr>
              <a:t>o not use forklift boom to side-push load.</a:t>
            </a:r>
            <a:endParaRPr lang="en-US" sz="1600" dirty="0" smtClean="0">
              <a:solidFill>
                <a:srgbClr val="000000"/>
              </a:solidFill>
              <a:latin typeface="Calibri" panose="020F0502020204030204" pitchFamily="34" charset="0"/>
              <a:cs typeface="Calibri" panose="020F0502020204030204" pitchFamily="34" charset="0"/>
            </a:endParaRPr>
          </a:p>
          <a:p>
            <a:pPr>
              <a:defRPr/>
            </a:pPr>
            <a:endParaRPr lang="en-US" sz="1300" dirty="0" smtClean="0">
              <a:solidFill>
                <a:srgbClr val="000000"/>
              </a:solidFill>
              <a:latin typeface="Calibri" panose="020F0502020204030204" pitchFamily="34" charset="0"/>
              <a:cs typeface="Calibri" panose="020F0502020204030204" pitchFamily="34" charset="0"/>
            </a:endParaRPr>
          </a:p>
        </p:txBody>
      </p:sp>
      <p:pic>
        <p:nvPicPr>
          <p:cNvPr id="33" name="Picture 6"/>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162626" y="3669885"/>
            <a:ext cx="2690812" cy="23426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5" name="Picture 4"/>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6172200" y="914400"/>
            <a:ext cx="2690812" cy="2438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a:off x="182489" y="5720076"/>
            <a:ext cx="5715000" cy="430887"/>
          </a:xfrm>
          <a:prstGeom prst="rect">
            <a:avLst/>
          </a:prstGeom>
          <a:solidFill>
            <a:schemeClr val="accent2"/>
          </a:solidFill>
        </p:spPr>
        <p:txBody>
          <a:bodyPr wrap="square" rtlCol="0">
            <a:spAutoFit/>
          </a:bodyPr>
          <a:lstStyle/>
          <a:p>
            <a:pPr algn="ctr"/>
            <a:r>
              <a:rPr lang="en-US" sz="2200" b="1" dirty="0" smtClean="0">
                <a:solidFill>
                  <a:srgbClr val="FFFF00"/>
                </a:solidFill>
                <a:latin typeface="+mj-lt"/>
              </a:rPr>
              <a:t>N</a:t>
            </a:r>
            <a:r>
              <a:rPr lang="en-US" altLang="zh-CN" sz="2200" b="1" dirty="0" smtClean="0">
                <a:solidFill>
                  <a:srgbClr val="FFFF00"/>
                </a:solidFill>
                <a:latin typeface="+mj-lt"/>
              </a:rPr>
              <a:t>o body shall stay in No-Go Zone!</a:t>
            </a:r>
            <a:endParaRPr lang="en-US" sz="2200" b="1" dirty="0">
              <a:solidFill>
                <a:srgbClr val="FFFF00"/>
              </a:solidFill>
              <a:latin typeface="+mj-lt"/>
            </a:endParaRPr>
          </a:p>
        </p:txBody>
      </p:sp>
      <p:sp>
        <p:nvSpPr>
          <p:cNvPr id="3" name="Oval 2"/>
          <p:cNvSpPr/>
          <p:nvPr/>
        </p:nvSpPr>
        <p:spPr bwMode="auto">
          <a:xfrm>
            <a:off x="7010400" y="1828800"/>
            <a:ext cx="1371600" cy="609600"/>
          </a:xfrm>
          <a:prstGeom prst="ellipse">
            <a:avLst/>
          </a:prstGeom>
          <a:no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pitchFamily="18" charset="0"/>
            </a:endParaRPr>
          </a:p>
        </p:txBody>
      </p:sp>
      <p:sp>
        <p:nvSpPr>
          <p:cNvPr id="4" name="Rectangle 3"/>
          <p:cNvSpPr/>
          <p:nvPr/>
        </p:nvSpPr>
        <p:spPr bwMode="auto">
          <a:xfrm>
            <a:off x="6692900" y="5372099"/>
            <a:ext cx="1689100" cy="354688"/>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mj-lt"/>
              </a:rPr>
              <a:t>L</a:t>
            </a:r>
            <a:r>
              <a:rPr kumimoji="0" lang="en-US" altLang="zh-CN" sz="1800" b="0" i="0" u="none" strike="noStrike" cap="none" normalizeH="0" baseline="0" dirty="0" smtClean="0">
                <a:ln>
                  <a:noFill/>
                </a:ln>
                <a:solidFill>
                  <a:schemeClr val="tx1"/>
                </a:solidFill>
                <a:effectLst/>
                <a:latin typeface="+mj-lt"/>
              </a:rPr>
              <a:t>ock engaged</a:t>
            </a:r>
            <a:endParaRPr kumimoji="0" lang="en-US" sz="1800" b="0" i="0" u="none" strike="noStrike" cap="none" normalizeH="0" baseline="0" dirty="0" smtClean="0">
              <a:ln>
                <a:noFill/>
              </a:ln>
              <a:solidFill>
                <a:schemeClr val="tx1"/>
              </a:solidFill>
              <a:effectLst/>
              <a:latin typeface="+mj-lt"/>
            </a:endParaRPr>
          </a:p>
        </p:txBody>
      </p:sp>
      <p:sp>
        <p:nvSpPr>
          <p:cNvPr id="9" name="Text Box 12"/>
          <p:cNvSpPr txBox="1">
            <a:spLocks noChangeArrowheads="1"/>
          </p:cNvSpPr>
          <p:nvPr/>
        </p:nvSpPr>
        <p:spPr bwMode="auto">
          <a:xfrm>
            <a:off x="1219200" y="0"/>
            <a:ext cx="7056438" cy="646113"/>
          </a:xfrm>
          <a:prstGeom prst="rect">
            <a:avLst/>
          </a:prstGeom>
          <a:noFill/>
          <a:ln w="9525">
            <a:noFill/>
            <a:miter lim="800000"/>
            <a:headEnd/>
            <a:tailEnd/>
          </a:ln>
        </p:spPr>
        <p:txBody>
          <a:bodyPr>
            <a:spAutoFit/>
          </a:bodyPr>
          <a:lstStyle/>
          <a:p>
            <a:pPr algn="ctr">
              <a:defRPr/>
            </a:pPr>
            <a:r>
              <a:rPr lang="en-GB" sz="3600" b="1" dirty="0">
                <a:latin typeface="+mj-lt"/>
              </a:rPr>
              <a:t>PDO Second Alert</a:t>
            </a:r>
          </a:p>
        </p:txBody>
      </p:sp>
      <p:grpSp>
        <p:nvGrpSpPr>
          <p:cNvPr id="10" name="Group 131"/>
          <p:cNvGrpSpPr>
            <a:grpSpLocks/>
          </p:cNvGrpSpPr>
          <p:nvPr/>
        </p:nvGrpSpPr>
        <p:grpSpPr bwMode="auto">
          <a:xfrm>
            <a:off x="8437699" y="1066800"/>
            <a:ext cx="336550" cy="544513"/>
            <a:chOff x="3504" y="544"/>
            <a:chExt cx="2287" cy="1855"/>
          </a:xfrm>
        </p:grpSpPr>
        <p:sp>
          <p:nvSpPr>
            <p:cNvPr id="11" name="Line 129"/>
            <p:cNvSpPr>
              <a:spLocks noChangeShapeType="1"/>
            </p:cNvSpPr>
            <p:nvPr/>
          </p:nvSpPr>
          <p:spPr bwMode="auto">
            <a:xfrm>
              <a:off x="3504" y="568"/>
              <a:ext cx="2287" cy="1831"/>
            </a:xfrm>
            <a:prstGeom prst="line">
              <a:avLst/>
            </a:prstGeom>
            <a:noFill/>
            <a:ln w="133350">
              <a:solidFill>
                <a:srgbClr val="FF0000"/>
              </a:solidFill>
              <a:round/>
              <a:headEnd/>
              <a:tailEnd/>
            </a:ln>
          </p:spPr>
          <p:txBody>
            <a:bodyPr/>
            <a:lstStyle/>
            <a:p>
              <a:endParaRPr lang="en-US"/>
            </a:p>
          </p:txBody>
        </p:sp>
        <p:sp>
          <p:nvSpPr>
            <p:cNvPr id="12" name="Line 130"/>
            <p:cNvSpPr>
              <a:spLocks noChangeShapeType="1"/>
            </p:cNvSpPr>
            <p:nvPr/>
          </p:nvSpPr>
          <p:spPr bwMode="auto">
            <a:xfrm flipV="1">
              <a:off x="3528" y="544"/>
              <a:ext cx="2144" cy="1807"/>
            </a:xfrm>
            <a:prstGeom prst="line">
              <a:avLst/>
            </a:prstGeom>
            <a:noFill/>
            <a:ln w="133350">
              <a:solidFill>
                <a:srgbClr val="FF0000"/>
              </a:solidFill>
              <a:round/>
              <a:headEnd/>
              <a:tailEnd/>
            </a:ln>
          </p:spPr>
          <p:txBody>
            <a:bodyPr/>
            <a:lstStyle/>
            <a:p>
              <a:endParaRPr lang="en-US"/>
            </a:p>
          </p:txBody>
        </p:sp>
      </p:grpSp>
      <p:sp>
        <p:nvSpPr>
          <p:cNvPr id="13" name="Freeform 132"/>
          <p:cNvSpPr>
            <a:spLocks/>
          </p:cNvSpPr>
          <p:nvPr/>
        </p:nvSpPr>
        <p:spPr bwMode="auto">
          <a:xfrm>
            <a:off x="8260715" y="3784294"/>
            <a:ext cx="457200" cy="457200"/>
          </a:xfrm>
          <a:custGeom>
            <a:avLst/>
            <a:gdLst>
              <a:gd name="T0" fmla="*/ 0 w 1336"/>
              <a:gd name="T1" fmla="*/ 2147483647 h 888"/>
              <a:gd name="T2" fmla="*/ 2147483647 w 1336"/>
              <a:gd name="T3" fmla="*/ 2147483647 h 888"/>
              <a:gd name="T4" fmla="*/ 2147483647 w 1336"/>
              <a:gd name="T5" fmla="*/ 0 h 888"/>
              <a:gd name="T6" fmla="*/ 0 60000 65536"/>
              <a:gd name="T7" fmla="*/ 0 60000 65536"/>
              <a:gd name="T8" fmla="*/ 0 60000 65536"/>
              <a:gd name="T9" fmla="*/ 0 w 1336"/>
              <a:gd name="T10" fmla="*/ 0 h 888"/>
              <a:gd name="T11" fmla="*/ 1336 w 1336"/>
              <a:gd name="T12" fmla="*/ 888 h 888"/>
            </a:gdLst>
            <a:ahLst/>
            <a:cxnLst>
              <a:cxn ang="T6">
                <a:pos x="T0" y="T1"/>
              </a:cxn>
              <a:cxn ang="T7">
                <a:pos x="T2" y="T3"/>
              </a:cxn>
              <a:cxn ang="T8">
                <a:pos x="T4" y="T5"/>
              </a:cxn>
            </a:cxnLst>
            <a:rect l="T9" t="T10" r="T11" b="T12"/>
            <a:pathLst>
              <a:path w="1336" h="888">
                <a:moveTo>
                  <a:pt x="0" y="600"/>
                </a:moveTo>
                <a:lnTo>
                  <a:pt x="312" y="888"/>
                </a:lnTo>
                <a:lnTo>
                  <a:pt x="1336" y="0"/>
                </a:lnTo>
              </a:path>
            </a:pathLst>
          </a:custGeom>
          <a:noFill/>
          <a:ln w="133350">
            <a:solidFill>
              <a:srgbClr val="00FF00"/>
            </a:solidFill>
            <a:round/>
            <a:headEnd/>
            <a:tailEnd/>
          </a:ln>
        </p:spPr>
        <p:txBody>
          <a:bodyPr/>
          <a:lstStyle/>
          <a:p>
            <a:endParaRPr lang="en-US"/>
          </a:p>
        </p:txBody>
      </p:sp>
    </p:spTree>
    <p:extLst>
      <p:ext uri="{BB962C8B-B14F-4D97-AF65-F5344CB8AC3E}">
        <p14:creationId xmlns:p14="http://schemas.microsoft.com/office/powerpoint/2010/main" val="349977904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ext Box 2"/>
          <p:cNvSpPr txBox="1">
            <a:spLocks noChangeArrowheads="1"/>
          </p:cNvSpPr>
          <p:nvPr/>
        </p:nvSpPr>
        <p:spPr bwMode="auto">
          <a:xfrm>
            <a:off x="323850" y="1125538"/>
            <a:ext cx="8351838" cy="2985433"/>
          </a:xfrm>
          <a:prstGeom prst="rect">
            <a:avLst/>
          </a:prstGeom>
          <a:noFill/>
          <a:ln w="19050">
            <a:noFill/>
            <a:miter lim="800000"/>
            <a:headEnd/>
            <a:tailEnd/>
          </a:ln>
        </p:spPr>
        <p:txBody>
          <a:bodyPr>
            <a:spAutoFit/>
          </a:bodyPr>
          <a:lstStyle/>
          <a:p>
            <a:pPr algn="just" eaLnBrk="1" hangingPunct="1">
              <a:spcBef>
                <a:spcPct val="50000"/>
              </a:spcBef>
              <a:defRPr/>
            </a:pPr>
            <a:endParaRPr lang="en-US" sz="600" dirty="0">
              <a:solidFill>
                <a:srgbClr val="000000"/>
              </a:solidFill>
              <a:latin typeface="Arial" charset="0"/>
            </a:endParaRPr>
          </a:p>
          <a:p>
            <a:pPr marL="173038" indent="-173038" eaLnBrk="1" hangingPunct="1">
              <a:defRPr/>
            </a:pPr>
            <a:endParaRPr lang="en-US" sz="600" dirty="0">
              <a:solidFill>
                <a:srgbClr val="000000"/>
              </a:solidFill>
              <a:latin typeface="Arial" charset="0"/>
            </a:endParaRPr>
          </a:p>
          <a:p>
            <a:pPr marL="342900" indent="-342900" eaLnBrk="1" hangingPunct="1">
              <a:defRPr/>
            </a:pPr>
            <a:r>
              <a:rPr lang="en-US" sz="1600" b="1" dirty="0">
                <a:solidFill>
                  <a:srgbClr val="FF0000"/>
                </a:solidFill>
                <a:latin typeface="Tahoma" pitchFamily="34" charset="0"/>
              </a:rPr>
              <a:t>As a learning from this incident and ensure continual improvement all contract</a:t>
            </a:r>
          </a:p>
          <a:p>
            <a:pPr marL="342900" indent="-342900" eaLnBrk="1" hangingPunct="1">
              <a:defRPr/>
            </a:pPr>
            <a:r>
              <a:rPr lang="en-US" sz="1600" b="1" dirty="0">
                <a:solidFill>
                  <a:srgbClr val="FF0000"/>
                </a:solidFill>
                <a:latin typeface="Tahoma" pitchFamily="34" charset="0"/>
              </a:rPr>
              <a:t>managers must review their HSE HEMP against the questions asked below        </a:t>
            </a:r>
          </a:p>
          <a:p>
            <a:pPr marL="342900" indent="-342900" eaLnBrk="1" hangingPunct="1">
              <a:defRPr/>
            </a:pPr>
            <a:endParaRPr lang="en-US" sz="1600" b="1" dirty="0">
              <a:solidFill>
                <a:srgbClr val="FF0000"/>
              </a:solidFill>
              <a:latin typeface="Tahoma" pitchFamily="34" charset="0"/>
            </a:endParaRPr>
          </a:p>
          <a:p>
            <a:pPr marL="342900" indent="-342900" eaLnBrk="1" hangingPunct="1">
              <a:defRPr/>
            </a:pPr>
            <a:r>
              <a:rPr lang="en-US" sz="1600" b="1" dirty="0">
                <a:solidFill>
                  <a:srgbClr val="0000FF"/>
                </a:solidFill>
                <a:latin typeface="Tahoma" pitchFamily="34" charset="0"/>
              </a:rPr>
              <a:t>Confirm the following:</a:t>
            </a:r>
            <a:endParaRPr lang="en-US" sz="1600" dirty="0">
              <a:solidFill>
                <a:srgbClr val="0000FF"/>
              </a:solidFill>
              <a:latin typeface="Tahoma" pitchFamily="34" charset="0"/>
            </a:endParaRPr>
          </a:p>
          <a:p>
            <a:pPr marL="342900" indent="-342900" eaLnBrk="1" hangingPunct="1">
              <a:defRPr/>
            </a:pPr>
            <a:endParaRPr lang="en-US" sz="1400" dirty="0">
              <a:solidFill>
                <a:srgbClr val="000000"/>
              </a:solidFill>
              <a:latin typeface="Arial" charset="0"/>
            </a:endParaRPr>
          </a:p>
          <a:p>
            <a:pPr marL="342900" indent="-342900" eaLnBrk="1" hangingPunct="1">
              <a:buFont typeface="+mj-lt"/>
              <a:buAutoNum type="arabicPeriod"/>
              <a:defRPr/>
            </a:pPr>
            <a:r>
              <a:rPr lang="en-US" altLang="zh-CN" sz="1600" dirty="0" smtClean="0">
                <a:solidFill>
                  <a:srgbClr val="0033CC"/>
                </a:solidFill>
                <a:latin typeface="Calibri" panose="020F0502020204030204" pitchFamily="34" charset="0"/>
                <a:sym typeface="Wingdings" pitchFamily="2" charset="2"/>
              </a:rPr>
              <a:t>Do you ensure that your HEMP covers all risks of lifting operation</a:t>
            </a:r>
            <a:r>
              <a:rPr lang="en-US" sz="1600" dirty="0" smtClean="0">
                <a:solidFill>
                  <a:srgbClr val="0033CC"/>
                </a:solidFill>
                <a:latin typeface="Calibri" panose="020F0502020204030204" pitchFamily="34" charset="0"/>
                <a:sym typeface="Wingdings" pitchFamily="2" charset="2"/>
              </a:rPr>
              <a:t>?</a:t>
            </a:r>
          </a:p>
          <a:p>
            <a:pPr marL="342900" indent="-342900" eaLnBrk="1" hangingPunct="1">
              <a:buFont typeface="+mj-lt"/>
              <a:buAutoNum type="arabicPeriod"/>
              <a:defRPr/>
            </a:pPr>
            <a:r>
              <a:rPr lang="en-US" altLang="zh-CN" sz="1600" dirty="0" smtClean="0">
                <a:solidFill>
                  <a:srgbClr val="0033CC"/>
                </a:solidFill>
                <a:latin typeface="Calibri" panose="020F0502020204030204" pitchFamily="34" charset="0"/>
                <a:sym typeface="Wingdings" pitchFamily="2" charset="2"/>
              </a:rPr>
              <a:t>Do </a:t>
            </a:r>
            <a:r>
              <a:rPr lang="en-US" altLang="zh-CN" sz="1600" dirty="0">
                <a:solidFill>
                  <a:srgbClr val="0033CC"/>
                </a:solidFill>
                <a:latin typeface="Calibri" panose="020F0502020204030204" pitchFamily="34" charset="0"/>
                <a:sym typeface="Wingdings" pitchFamily="2" charset="2"/>
              </a:rPr>
              <a:t>you </a:t>
            </a:r>
            <a:r>
              <a:rPr lang="en-US" altLang="zh-CN" sz="1600" dirty="0" smtClean="0">
                <a:solidFill>
                  <a:srgbClr val="0033CC"/>
                </a:solidFill>
                <a:latin typeface="Calibri" panose="020F0502020204030204" pitchFamily="34" charset="0"/>
                <a:sym typeface="Wingdings" pitchFamily="2" charset="2"/>
              </a:rPr>
              <a:t>ensure that your supervisor is competent enough for the operation?</a:t>
            </a:r>
            <a:endParaRPr lang="en-US" altLang="zh-CN" sz="1600" dirty="0">
              <a:solidFill>
                <a:srgbClr val="0033CC"/>
              </a:solidFill>
              <a:latin typeface="Calibri" panose="020F0502020204030204" pitchFamily="34" charset="0"/>
              <a:sym typeface="Wingdings" pitchFamily="2" charset="2"/>
            </a:endParaRPr>
          </a:p>
          <a:p>
            <a:pPr marL="342900" indent="-342900" eaLnBrk="1" hangingPunct="1">
              <a:buFont typeface="+mj-lt"/>
              <a:buAutoNum type="arabicPeriod"/>
              <a:defRPr/>
            </a:pPr>
            <a:r>
              <a:rPr lang="en-US" altLang="zh-CN" sz="1600" dirty="0">
                <a:solidFill>
                  <a:srgbClr val="0033CC"/>
                </a:solidFill>
                <a:latin typeface="Calibri" panose="020F0502020204030204" pitchFamily="34" charset="0"/>
                <a:sym typeface="Wingdings" pitchFamily="2" charset="2"/>
              </a:rPr>
              <a:t>Do you ensure your subcontractor’s equipment are </a:t>
            </a:r>
            <a:r>
              <a:rPr lang="en-US" altLang="zh-CN" sz="1600" dirty="0" smtClean="0">
                <a:solidFill>
                  <a:srgbClr val="0033CC"/>
                </a:solidFill>
                <a:latin typeface="Calibri" panose="020F0502020204030204" pitchFamily="34" charset="0"/>
                <a:sym typeface="Wingdings" pitchFamily="2" charset="2"/>
              </a:rPr>
              <a:t>safe and proper to operate?</a:t>
            </a:r>
          </a:p>
          <a:p>
            <a:pPr marL="342900" indent="-342900" eaLnBrk="1" hangingPunct="1">
              <a:buFont typeface="+mj-lt"/>
              <a:buAutoNum type="arabicPeriod"/>
              <a:defRPr/>
            </a:pPr>
            <a:r>
              <a:rPr lang="en-US" altLang="zh-CN" sz="1600" dirty="0" smtClean="0">
                <a:solidFill>
                  <a:srgbClr val="0033CC"/>
                </a:solidFill>
                <a:latin typeface="Calibri" panose="020F0502020204030204" pitchFamily="34" charset="0"/>
                <a:sym typeface="Wingdings" pitchFamily="2" charset="2"/>
              </a:rPr>
              <a:t>Do you ensure that you are using the right tool for the job</a:t>
            </a:r>
            <a:r>
              <a:rPr lang="en-US" altLang="zh-CN" sz="1600" dirty="0" smtClean="0">
                <a:solidFill>
                  <a:srgbClr val="0033CC"/>
                </a:solidFill>
                <a:latin typeface="Calibri" panose="020F0502020204030204" pitchFamily="34" charset="0"/>
                <a:sym typeface="Wingdings" pitchFamily="2" charset="2"/>
              </a:rPr>
              <a:t>?</a:t>
            </a:r>
          </a:p>
          <a:p>
            <a:pPr eaLnBrk="1" hangingPunct="1">
              <a:defRPr/>
            </a:pPr>
            <a:endParaRPr lang="en-US" altLang="zh-CN" sz="1600" dirty="0">
              <a:solidFill>
                <a:srgbClr val="0033CC"/>
              </a:solidFill>
              <a:latin typeface="Calibri" panose="020F0502020204030204" pitchFamily="34" charset="0"/>
              <a:sym typeface="Wingdings" pitchFamily="2" charset="2"/>
            </a:endParaRPr>
          </a:p>
          <a:p>
            <a:pPr marL="342900" indent="-342900" eaLnBrk="1" hangingPunct="1">
              <a:defRPr/>
            </a:pPr>
            <a:r>
              <a:rPr lang="en-US" sz="1000" i="1" dirty="0" smtClean="0">
                <a:solidFill>
                  <a:srgbClr val="0033CC"/>
                </a:solidFill>
                <a:latin typeface="+mj-lt"/>
                <a:sym typeface="Wingdings" pitchFamily="2" charset="2"/>
              </a:rPr>
              <a:t>* </a:t>
            </a:r>
            <a:r>
              <a:rPr lang="en-US" sz="1000" i="1" dirty="0" smtClean="0">
                <a:solidFill>
                  <a:srgbClr val="0033CC"/>
                </a:solidFill>
                <a:latin typeface="+mj-lt"/>
                <a:sym typeface="Wingdings" pitchFamily="2" charset="2"/>
              </a:rPr>
              <a:t>If the answer is NO to any of the above questions please ensure you take action to correct this finding. </a:t>
            </a:r>
            <a:endParaRPr lang="en-US" sz="1000" i="1" dirty="0">
              <a:solidFill>
                <a:srgbClr val="0033CC"/>
              </a:solidFill>
              <a:latin typeface="+mj-lt"/>
              <a:sym typeface="Wingdings" pitchFamily="2" charset="2"/>
            </a:endParaRPr>
          </a:p>
          <a:p>
            <a:pPr eaLnBrk="1" hangingPunct="1">
              <a:defRPr/>
            </a:pPr>
            <a:endParaRPr lang="en-US" sz="800" dirty="0">
              <a:solidFill>
                <a:srgbClr val="000000"/>
              </a:solidFill>
              <a:latin typeface="Arial" charset="0"/>
            </a:endParaRPr>
          </a:p>
        </p:txBody>
      </p:sp>
      <p:grpSp>
        <p:nvGrpSpPr>
          <p:cNvPr id="27651" name="Group 9"/>
          <p:cNvGrpSpPr>
            <a:grpSpLocks/>
          </p:cNvGrpSpPr>
          <p:nvPr/>
        </p:nvGrpSpPr>
        <p:grpSpPr bwMode="auto">
          <a:xfrm>
            <a:off x="12700" y="-228600"/>
            <a:ext cx="8920163" cy="990600"/>
            <a:chOff x="9" y="-144"/>
            <a:chExt cx="6087" cy="624"/>
          </a:xfrm>
        </p:grpSpPr>
        <p:sp>
          <p:nvSpPr>
            <p:cNvPr id="27654" name="Rectangle 8"/>
            <p:cNvSpPr>
              <a:spLocks noChangeArrowheads="1"/>
            </p:cNvSpPr>
            <p:nvPr/>
          </p:nvSpPr>
          <p:spPr bwMode="auto">
            <a:xfrm>
              <a:off x="288" y="144"/>
              <a:ext cx="5184" cy="336"/>
            </a:xfrm>
            <a:prstGeom prst="rect">
              <a:avLst/>
            </a:prstGeom>
            <a:noFill/>
            <a:ln w="9525">
              <a:noFill/>
              <a:miter lim="800000"/>
              <a:headEnd/>
              <a:tailEnd/>
            </a:ln>
          </p:spPr>
          <p:txBody>
            <a:bodyPr anchor="ctr"/>
            <a:lstStyle/>
            <a:p>
              <a:pPr algn="ctr" eaLnBrk="1" hangingPunct="1"/>
              <a:endParaRPr lang="en-GB" sz="2000">
                <a:solidFill>
                  <a:srgbClr val="000000"/>
                </a:solidFill>
                <a:latin typeface="Arial" charset="0"/>
              </a:endParaRPr>
            </a:p>
          </p:txBody>
        </p:sp>
        <p:sp>
          <p:nvSpPr>
            <p:cNvPr id="27656" name="Text Box 13"/>
            <p:cNvSpPr txBox="1">
              <a:spLocks noChangeArrowheads="1"/>
            </p:cNvSpPr>
            <p:nvPr/>
          </p:nvSpPr>
          <p:spPr bwMode="auto">
            <a:xfrm>
              <a:off x="9" y="0"/>
              <a:ext cx="1144" cy="174"/>
            </a:xfrm>
            <a:prstGeom prst="rect">
              <a:avLst/>
            </a:prstGeom>
            <a:noFill/>
            <a:ln w="19050">
              <a:noFill/>
              <a:miter lim="800000"/>
              <a:headEnd/>
              <a:tailEnd/>
            </a:ln>
          </p:spPr>
          <p:txBody>
            <a:bodyPr>
              <a:spAutoFit/>
            </a:bodyPr>
            <a:lstStyle/>
            <a:p>
              <a:pPr algn="ctr">
                <a:spcBef>
                  <a:spcPct val="10000"/>
                </a:spcBef>
              </a:pPr>
              <a:endParaRPr lang="en-GB" sz="1200" b="1">
                <a:solidFill>
                  <a:srgbClr val="000000"/>
                </a:solidFill>
                <a:latin typeface="Arial" charset="0"/>
              </a:endParaRPr>
            </a:p>
          </p:txBody>
        </p:sp>
        <p:sp>
          <p:nvSpPr>
            <p:cNvPr id="27657" name="WordArt 14"/>
            <p:cNvSpPr>
              <a:spLocks noChangeArrowheads="1" noChangeShapeType="1" noTextEdit="1"/>
            </p:cNvSpPr>
            <p:nvPr/>
          </p:nvSpPr>
          <p:spPr bwMode="auto">
            <a:xfrm>
              <a:off x="5448" y="-144"/>
              <a:ext cx="648" cy="576"/>
            </a:xfrm>
            <a:prstGeom prst="rect">
              <a:avLst/>
            </a:prstGeom>
          </p:spPr>
          <p:txBody>
            <a:bodyPr spcFirstLastPara="1" wrap="none" fromWordArt="1">
              <a:prstTxWarp prst="textArchDown">
                <a:avLst>
                  <a:gd name="adj" fmla="val 0"/>
                </a:avLst>
              </a:prstTxWarp>
            </a:bodyPr>
            <a:lstStyle/>
            <a:p>
              <a:pPr algn="ctr"/>
              <a:endParaRPr lang="en-US" sz="3600" kern="10">
                <a:ln w="9525">
                  <a:solidFill>
                    <a:srgbClr val="000000"/>
                  </a:solidFill>
                  <a:round/>
                  <a:headEnd/>
                  <a:tailEnd/>
                </a:ln>
                <a:solidFill>
                  <a:srgbClr val="000000"/>
                </a:solidFill>
                <a:latin typeface="Arial"/>
                <a:cs typeface="Arial"/>
              </a:endParaRPr>
            </a:p>
          </p:txBody>
        </p:sp>
      </p:grpSp>
      <p:sp>
        <p:nvSpPr>
          <p:cNvPr id="27653" name="Rectangle 8"/>
          <p:cNvSpPr>
            <a:spLocks noChangeArrowheads="1"/>
          </p:cNvSpPr>
          <p:nvPr/>
        </p:nvSpPr>
        <p:spPr bwMode="auto">
          <a:xfrm>
            <a:off x="421559" y="838200"/>
            <a:ext cx="5903041" cy="338554"/>
          </a:xfrm>
          <a:prstGeom prst="rect">
            <a:avLst/>
          </a:prstGeom>
          <a:noFill/>
          <a:ln w="9525">
            <a:noFill/>
            <a:miter lim="800000"/>
            <a:headEnd/>
            <a:tailEnd/>
          </a:ln>
        </p:spPr>
        <p:txBody>
          <a:bodyPr wrap="square">
            <a:spAutoFit/>
          </a:bodyPr>
          <a:lstStyle/>
          <a:p>
            <a:pPr marL="114300" indent="-114300" algn="just">
              <a:defRPr/>
            </a:pPr>
            <a:r>
              <a:rPr lang="en-GB" sz="1600" b="1" dirty="0">
                <a:solidFill>
                  <a:srgbClr val="333399"/>
                </a:solidFill>
                <a:latin typeface="Tahoma" pitchFamily="34" charset="0"/>
              </a:rPr>
              <a:t>Date:</a:t>
            </a:r>
            <a:r>
              <a:rPr lang="en-US" sz="1600" b="1" dirty="0">
                <a:solidFill>
                  <a:srgbClr val="333399"/>
                </a:solidFill>
                <a:latin typeface="Tahoma" pitchFamily="34" charset="0"/>
              </a:rPr>
              <a:t> 3</a:t>
            </a:r>
            <a:r>
              <a:rPr lang="en-US" sz="1600" b="1" baseline="30000" dirty="0">
                <a:solidFill>
                  <a:srgbClr val="333399"/>
                </a:solidFill>
                <a:latin typeface="Tahoma" pitchFamily="34" charset="0"/>
              </a:rPr>
              <a:t>rd</a:t>
            </a:r>
            <a:r>
              <a:rPr lang="en-US" sz="1600" b="1" dirty="0">
                <a:solidFill>
                  <a:srgbClr val="333399"/>
                </a:solidFill>
                <a:latin typeface="Tahoma" pitchFamily="34" charset="0"/>
              </a:rPr>
              <a:t> April 2019 Incident title: HiPo#23</a:t>
            </a:r>
          </a:p>
        </p:txBody>
      </p:sp>
      <p:sp>
        <p:nvSpPr>
          <p:cNvPr id="11" name="Text Box 12"/>
          <p:cNvSpPr txBox="1">
            <a:spLocks noChangeArrowheads="1"/>
          </p:cNvSpPr>
          <p:nvPr/>
        </p:nvSpPr>
        <p:spPr bwMode="auto">
          <a:xfrm>
            <a:off x="990152" y="0"/>
            <a:ext cx="7056117" cy="646113"/>
          </a:xfrm>
          <a:prstGeom prst="rect">
            <a:avLst/>
          </a:prstGeom>
          <a:noFill/>
          <a:ln w="9525">
            <a:noFill/>
            <a:miter lim="800000"/>
            <a:headEnd/>
            <a:tailEnd/>
          </a:ln>
        </p:spPr>
        <p:txBody>
          <a:bodyPr>
            <a:spAutoFit/>
          </a:bodyPr>
          <a:lstStyle/>
          <a:p>
            <a:pPr algn="ctr">
              <a:defRPr/>
            </a:pPr>
            <a:r>
              <a:rPr lang="en-GB" sz="3600" b="1" dirty="0">
                <a:latin typeface="+mj-lt"/>
              </a:rPr>
              <a:t>Management self audit </a:t>
            </a:r>
          </a:p>
        </p:txBody>
      </p:sp>
    </p:spTree>
    <p:extLst>
      <p:ext uri="{BB962C8B-B14F-4D97-AF65-F5344CB8AC3E}">
        <p14:creationId xmlns:p14="http://schemas.microsoft.com/office/powerpoint/2010/main" val="3253225505"/>
      </p:ext>
    </p:extLst>
  </p:cSld>
  <p:clrMapOvr>
    <a:masterClrMapping/>
  </p:clrMapOvr>
  <p:timing>
    <p:tnLst>
      <p:par>
        <p:cTn id="1" dur="indefinite" restart="never" nodeType="tmRoot"/>
      </p:par>
    </p:tnLst>
  </p:timing>
</p:sld>
</file>

<file path=ppt/theme/theme1.xml><?xml version="1.0" encoding="utf-8"?>
<a:theme xmlns:a="http://schemas.openxmlformats.org/drawingml/2006/main" name="1_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Arial"/>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Image" ma:contentTypeID="0x0101009148F5A04DDD49CBA7127AADA5FB792B00AADE34325A8B49CDA8BB4DB53328F214009C4067D375EDA046866D1CFD34BA6725" ma:contentTypeVersion="4" ma:contentTypeDescription="Upload an image." ma:contentTypeScope="" ma:versionID="5568808217e8896a20d35b78a187a54b">
  <xsd:schema xmlns:xsd="http://www.w3.org/2001/XMLSchema" xmlns:xs="http://www.w3.org/2001/XMLSchema" xmlns:p="http://schemas.microsoft.com/office/2006/metadata/properties" xmlns:ns1="http://schemas.microsoft.com/sharepoint/v3" xmlns:ns2="4880E4F8-4B7D-4BDD-91E3-E10D47036ECA" xmlns:ns3="http://schemas.microsoft.com/sharepoint/v3/fields" xmlns:ns4="4880e4f8-4b7d-4bdd-91e3-e10d47036eca" xmlns:ns5="9d51eac6-a7d5-47f5-a119-63d146adb134" targetNamespace="http://schemas.microsoft.com/office/2006/metadata/properties" ma:root="true" ma:fieldsID="95b9b289a8e8f4d106e4c69b136198e4" ns1:_="" ns2:_="" ns3:_="" ns4:_="" ns5:_="">
    <xsd:import namespace="http://schemas.microsoft.com/sharepoint/v3"/>
    <xsd:import namespace="4880E4F8-4B7D-4BDD-91E3-E10D47036ECA"/>
    <xsd:import namespace="http://schemas.microsoft.com/sharepoint/v3/fields"/>
    <xsd:import namespace="4880e4f8-4b7d-4bdd-91e3-e10d47036eca"/>
    <xsd:import namespace="9d51eac6-a7d5-47f5-a119-63d146adb134"/>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4:Language" minOccurs="0"/>
                <xsd:element ref="ns4:DocId" minOccurs="0"/>
                <xsd:element ref="ns5: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Path" ma:hidden="true" ma:list="Docs" ma:internalName="FileRef" ma:readOnly="true" ma:showField="FullUrl">
      <xsd:simpleType>
        <xsd:restriction base="dms:Lookup"/>
      </xsd:simpleType>
    </xsd:element>
    <xsd:element name="File_x0020_Type" ma:index="9" nillable="true" ma:displayName="File Type" ma:hidden="true" ma:internalName="File_x0020_Type" ma:readOnly="true">
      <xsd:simpleType>
        <xsd:restriction base="dms:Text"/>
      </xsd:simpleType>
    </xsd:element>
    <xsd:element name="HTML_x0020_File_x0020_Type" ma:index="10" nillable="true" ma:displayName="HTML File Type" ma:hidden="true" ma:internalName="HTML_x0020_File_x0020_Type" ma:readOnly="true">
      <xsd:simpleType>
        <xsd:restriction base="dms:Text"/>
      </xsd:simpleType>
    </xsd:element>
    <xsd:element name="FSObjType" ma:index="11" nillable="true" ma:displayName="Item Type" ma:hidden="true" ma:list="Docs" ma:internalName="FSObjType" ma:readOnly="true" ma:showField="FSType">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ThumbnailExists" ma:index="18" nillable="true" ma:displayName="Thumbnail Exists" ma:default="FALSE" ma:hidden="true" ma:internalName="ThumbnailExists" ma:readOnly="true">
      <xsd:simpleType>
        <xsd:restriction base="dms:Boolean"/>
      </xsd:simpleType>
    </xsd:element>
    <xsd:element name="PreviewExists" ma:index="19" nillable="true" ma:displayName="Preview Exists" ma:default="FALSE" ma:hidden="true" ma:internalName="PreviewExists" ma:readOnly="true">
      <xsd:simpleType>
        <xsd:restriction base="dms:Boolean"/>
      </xsd:simpleType>
    </xsd:element>
    <xsd:element name="ImageWidth" ma:index="20" nillable="true" ma:displayName="Width" ma:internalName="ImageWidth" ma:readOnly="true">
      <xsd:simpleType>
        <xsd:restriction base="dms:Unknown"/>
      </xsd:simpleType>
    </xsd:element>
    <xsd:element name="ImageHeight" ma:index="22" nillable="true" ma:displayName="Height" ma:internalName="ImageHeight" ma:readOnly="true">
      <xsd:simpleType>
        <xsd:restriction base="dms:Unknown"/>
      </xsd:simpleType>
    </xsd:element>
    <xsd:element name="ImageCreateDate" ma:index="25" nillable="true" ma:displayName="Date Picture Taken"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Copyright" ma:internalName="wic_System_Copyrigh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Language" ma:index="27" nillable="true" ma:displayName="Language" ma:default="English 1" ma:format="Dropdown" ma:internalName="Language">
      <xsd:simpleType>
        <xsd:restriction base="dms:Choice">
          <xsd:enumeration value="English"/>
          <xsd:enumeration value="Arabic"/>
          <xsd:enumeration value="Hindi"/>
          <xsd:enumeration value="English 1"/>
          <xsd:enumeration value="English 2"/>
          <xsd:enumeration value="Arabic 1"/>
          <xsd:enumeration value="Arabic 2"/>
          <xsd:enumeration value="Hindi 1"/>
          <xsd:enumeration value="Hindi 2"/>
          <xsd:enumeration value="Malayalam 1"/>
          <xsd:enumeration value="Malayalam 2"/>
        </xsd:restriction>
      </xsd:simpleType>
    </xsd:element>
    <xsd:element name="DocId" ma:index="28" nillable="true" ma:displayName="DocId" ma:list="{9de017a3-70b4-41a0-b3a1-4f7a098545da}" ma:internalName="DocId" ma:showField="ID" ma:web="9d51eac6-a7d5-47f5-a119-63d146adb134">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9d51eac6-a7d5-47f5-a119-63d146adb134" elementFormDefault="qualified">
    <xsd:import namespace="http://schemas.microsoft.com/office/2006/documentManagement/types"/>
    <xsd:import namespace="http://schemas.microsoft.com/office/infopath/2007/PartnerControls"/>
    <xsd:element name="SharedWithUsers" ma:index="2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3" ma:displayName="Comments"/>
        <xsd:element name="keywords" minOccurs="0" maxOccurs="1" type="xsd:string" ma:index="14"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anguage xmlns="4880e4f8-4b7d-4bdd-91e3-e10d47036eca">English 1</Language>
    <DocId xmlns="4880e4f8-4b7d-4bdd-91e3-e10d47036eca">92250</DocId>
    <ImageCreateDate xmlns="4880E4F8-4B7D-4BDD-91E3-E10D47036ECA" xsi:nil="true"/>
    <wic_System_Copyright xmlns="http://schemas.microsoft.com/sharepoint/v3/fields" xsi:nil="true"/>
  </documentManagement>
</p:properties>
</file>

<file path=customXml/itemProps1.xml><?xml version="1.0" encoding="utf-8"?>
<ds:datastoreItem xmlns:ds="http://schemas.openxmlformats.org/officeDocument/2006/customXml" ds:itemID="{74DC4B19-6FD0-44DD-B31D-B67376378479}"/>
</file>

<file path=customXml/itemProps2.xml><?xml version="1.0" encoding="utf-8"?>
<ds:datastoreItem xmlns:ds="http://schemas.openxmlformats.org/officeDocument/2006/customXml" ds:itemID="{66799DE2-D7DE-4A21-B83B-E1EF10FBA70F}"/>
</file>

<file path=customXml/itemProps3.xml><?xml version="1.0" encoding="utf-8"?>
<ds:datastoreItem xmlns:ds="http://schemas.openxmlformats.org/officeDocument/2006/customXml" ds:itemID="{0EBBB885-50B8-4BA7-9D47-827C10EC0DAC}"/>
</file>

<file path=docProps/app.xml><?xml version="1.0" encoding="utf-8"?>
<Properties xmlns="http://schemas.openxmlformats.org/officeDocument/2006/extended-properties" xmlns:vt="http://schemas.openxmlformats.org/officeDocument/2006/docPropsVTypes">
  <TotalTime>436</TotalTime>
  <Words>474</Words>
  <Application>Microsoft Office PowerPoint</Application>
  <PresentationFormat>On-screen Show (4:3)</PresentationFormat>
  <Paragraphs>46</Paragraphs>
  <Slides>2</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vt:i4>
      </vt:variant>
    </vt:vector>
  </HeadingPairs>
  <TitlesOfParts>
    <vt:vector size="8" baseType="lpstr">
      <vt:lpstr>Arial</vt:lpstr>
      <vt:lpstr>Calibri</vt:lpstr>
      <vt:lpstr>Tahoma</vt:lpstr>
      <vt:lpstr>Times New Roman</vt:lpstr>
      <vt:lpstr>Wingdings</vt:lpstr>
      <vt:lpstr>1_Default Design</vt:lpstr>
      <vt:lpstr>PowerPoint Presentation</vt:lpstr>
      <vt:lpstr>PowerPoint Presentation</vt:lpstr>
    </vt:vector>
  </TitlesOfParts>
  <Company>PDO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MU61323</dc:creator>
  <cp:lastModifiedBy>Morrow, Fulton MSE32</cp:lastModifiedBy>
  <cp:revision>79</cp:revision>
  <dcterms:created xsi:type="dcterms:W3CDTF">2016-03-28T05:48:29Z</dcterms:created>
  <dcterms:modified xsi:type="dcterms:W3CDTF">2019-11-24T07:22:50Z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0x0101009148F5A04DDD49CBA7127AADA5FB792B00AADE34325A8B49CDA8BB4DB53328F214009C4067D375EDA046866D1CFD34BA6725</vt:lpwstr>
  </property>
</Properties>
</file>