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1" r:id="rId2"/>
    <p:sldId id="3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4276">
              <a:defRPr/>
            </a:pPr>
            <a:fld id="{D5138CA7-92E6-41FD-A1B7-5ABDE6F17714}" type="slidenum">
              <a:rPr lang="en-US">
                <a:solidFill>
                  <a:srgbClr val="000000"/>
                </a:solidFill>
              </a:rPr>
              <a:pPr defTabSz="924276"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38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4276">
              <a:defRPr/>
            </a:pPr>
            <a:fld id="{E6B2BACC-5893-4478-93DA-688A131F8366}" type="slidenum">
              <a:rPr lang="en-US">
                <a:solidFill>
                  <a:srgbClr val="000000"/>
                </a:solidFill>
              </a:rPr>
              <a:pPr defTabSz="924276"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706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6771" y="747891"/>
            <a:ext cx="5686135" cy="547842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indent="-114300" defTabSz="914400" latinLnBrk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April 2019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HiPo#25 </a:t>
            </a:r>
          </a:p>
          <a:p>
            <a:pPr marL="114300" marR="0" indent="-114300" defTabSz="914400" latinLnBrk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happened?</a:t>
            </a:r>
          </a:p>
          <a:p>
            <a:pPr marR="0" lvl="0" indent="-1143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 sub contractor’s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telehandler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tipped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over while reversing on an elevated and inclined plane.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After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off loading one foundation, the banksman gave signal to reverse the equipment and park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near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an inclined and elevated area.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While the banksman was busy on other activities,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telehandler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operator decided to straighten the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wheels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moving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equipment in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reverse.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When he moved the equipment on an inclined plane with raised boom, the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center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of gravity of the equipment moved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equipment tipped over to left side resulting crush injury to operator’s left little finger.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learning from this incident.</a:t>
            </a:r>
          </a:p>
          <a:p>
            <a:pPr marL="285750" marR="0" lvl="0" indent="-28575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latin typeface="Calibri" panose="020F0502020204030204" pitchFamily="34" charset="0"/>
              </a:rPr>
              <a:t>Always operate mobile equipment only under instruction of a </a:t>
            </a:r>
            <a:r>
              <a:rPr lang="en-US" sz="1600" dirty="0" smtClean="0">
                <a:latin typeface="Calibri" panose="020F0502020204030204" pitchFamily="34" charset="0"/>
              </a:rPr>
              <a:t>Banksman </a:t>
            </a:r>
          </a:p>
          <a:p>
            <a:pPr marL="285750" marR="0" lvl="0" indent="-28575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While </a:t>
            </a:r>
            <a:r>
              <a:rPr lang="en-US" sz="1600" dirty="0">
                <a:latin typeface="Calibri" panose="020F0502020204030204" pitchFamily="34" charset="0"/>
              </a:rPr>
              <a:t>driving heavy equipment on an inclined plane, always follow recommended control </a:t>
            </a:r>
            <a:r>
              <a:rPr lang="en-US" sz="1600" dirty="0" smtClean="0">
                <a:latin typeface="Calibri" panose="020F0502020204030204" pitchFamily="34" charset="0"/>
              </a:rPr>
              <a:t>measures </a:t>
            </a:r>
          </a:p>
          <a:p>
            <a:pPr marL="285750" marR="0" lvl="0" indent="-28575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Always </a:t>
            </a:r>
            <a:r>
              <a:rPr lang="en-US" sz="1600" dirty="0">
                <a:latin typeface="Calibri" panose="020F0502020204030204" pitchFamily="34" charset="0"/>
              </a:rPr>
              <a:t>ensure stability of an equipment during operation by understanding location of its center of gravity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0" y="6431015"/>
            <a:ext cx="8732489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use a banksman while </a:t>
            </a:r>
            <a:r>
              <a:rPr lang="en-US" sz="1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operating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mobile equipment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F843FA-2468-4816-B80A-2F020A7FA37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1185" y="853146"/>
            <a:ext cx="3200400" cy="2358035"/>
          </a:xfrm>
          <a:prstGeom prst="rect">
            <a:avLst/>
          </a:prstGeom>
        </p:spPr>
      </p:pic>
      <p:sp>
        <p:nvSpPr>
          <p:cNvPr id="2" name="Multiply 1"/>
          <p:cNvSpPr/>
          <p:nvPr/>
        </p:nvSpPr>
        <p:spPr bwMode="auto">
          <a:xfrm>
            <a:off x="7770743" y="2360308"/>
            <a:ext cx="914400" cy="9144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4514AB-72B0-4E60-A280-A4E3D820E4F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2906" y="3429000"/>
            <a:ext cx="3248679" cy="2654808"/>
          </a:xfrm>
          <a:prstGeom prst="rect">
            <a:avLst/>
          </a:prstGeom>
        </p:spPr>
      </p:pic>
      <p:sp>
        <p:nvSpPr>
          <p:cNvPr id="13" name="Freeform 132">
            <a:extLst>
              <a:ext uri="{FF2B5EF4-FFF2-40B4-BE49-F238E27FC236}">
                <a16:creationId xmlns:a16="http://schemas.microsoft.com/office/drawing/2014/main" id="{41098DE4-CE9B-4AF0-ACDA-A3CD0E3492B1}"/>
              </a:ext>
            </a:extLst>
          </p:cNvPr>
          <p:cNvSpPr>
            <a:spLocks/>
          </p:cNvSpPr>
          <p:nvPr/>
        </p:nvSpPr>
        <p:spPr bwMode="auto">
          <a:xfrm>
            <a:off x="8151743" y="5304658"/>
            <a:ext cx="533400" cy="61744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B77C000-D883-4C12-96FA-7C13A63AE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905000" cy="457200"/>
          </a:xfr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183315-CB64-4D2D-AA79-648DB0FEF71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96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4072" y="1129755"/>
            <a:ext cx="9023727" cy="32162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As a learning from this incident and ensure continual improvement all contract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managers 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Do you ensure competency checks for sub contractor employees deployed on critical tasks ?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Do you ensure operation of heavy equipment and Vehicles only in presence of banksman at your locations?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Do you ensure the TBTs are interactive and covers all relevant hazards for the tasks in hand ?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site visits and inspections focus on compliance to critical safety requirements like competency and communication?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D26B830A-4463-4BC5-AAE6-8082CA3774D0}"/>
              </a:ext>
            </a:extLst>
          </p:cNvPr>
          <p:cNvSpPr/>
          <p:nvPr/>
        </p:nvSpPr>
        <p:spPr>
          <a:xfrm>
            <a:off x="44072" y="776600"/>
            <a:ext cx="6019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25</a:t>
            </a:r>
            <a:r>
              <a:rPr lang="en-US" sz="1600" b="1" baseline="30000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April 2019  Incident: HiPo#25 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DC5FBDC-5FCD-47D2-8984-AF0A4E301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905000" cy="457200"/>
          </a:xfr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183315-CB64-4D2D-AA79-648DB0FEF71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F99A83B7-F878-4245-BBE0-D1DCC8A2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1200" y="6477000"/>
            <a:ext cx="670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160014976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92252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A344047-2EA3-4029-A7A3-4BD154D8B4F7}"/>
</file>

<file path=customXml/itemProps2.xml><?xml version="1.0" encoding="utf-8"?>
<ds:datastoreItem xmlns:ds="http://schemas.openxmlformats.org/officeDocument/2006/customXml" ds:itemID="{6AC09580-D613-47A3-8AAD-FF06897E4933}"/>
</file>

<file path=customXml/itemProps3.xml><?xml version="1.0" encoding="utf-8"?>
<ds:datastoreItem xmlns:ds="http://schemas.openxmlformats.org/officeDocument/2006/customXml" ds:itemID="{25CF42D3-377A-42CA-8CDE-53CB10976A7D}"/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349</Words>
  <Application>Microsoft Office PowerPoint</Application>
  <PresentationFormat>On-screen Show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82</cp:revision>
  <dcterms:created xsi:type="dcterms:W3CDTF">2016-03-28T05:48:29Z</dcterms:created>
  <dcterms:modified xsi:type="dcterms:W3CDTF">2019-11-24T07:35:44Z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