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077651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75627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76200" y="746633"/>
            <a:ext cx="5485388" cy="559383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a:t>
            </a:r>
            <a:r>
              <a:rPr lang="en-US" sz="1600" b="1" baseline="30000" dirty="0" smtClean="0">
                <a:solidFill>
                  <a:srgbClr val="333399"/>
                </a:solidFill>
                <a:latin typeface="Tahoma" pitchFamily="34" charset="0"/>
              </a:rPr>
              <a:t>st</a:t>
            </a:r>
            <a:r>
              <a:rPr lang="en-US" sz="1600" b="1" dirty="0" smtClean="0">
                <a:solidFill>
                  <a:srgbClr val="333399"/>
                </a:solidFill>
                <a:latin typeface="Tahoma" pitchFamily="34" charset="0"/>
              </a:rPr>
              <a:t> April 2019 Incident: HiPo#26 </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spcBef>
                <a:spcPct val="50000"/>
              </a:spcBef>
              <a:defRPr/>
            </a:pPr>
            <a:r>
              <a:rPr lang="en-US" sz="1600" dirty="0">
                <a:latin typeface="Calibri" panose="020F0502020204030204" pitchFamily="34" charset="0"/>
                <a:cs typeface="Arial" charset="0"/>
              </a:rPr>
              <a:t>On 1</a:t>
            </a:r>
            <a:r>
              <a:rPr lang="en-US" sz="1600" baseline="30000" dirty="0">
                <a:latin typeface="Calibri" panose="020F0502020204030204" pitchFamily="34" charset="0"/>
                <a:cs typeface="Arial" charset="0"/>
              </a:rPr>
              <a:t>st</a:t>
            </a:r>
            <a:r>
              <a:rPr lang="en-US" sz="1600" dirty="0">
                <a:latin typeface="Calibri" panose="020F0502020204030204" pitchFamily="34" charset="0"/>
                <a:cs typeface="Arial" charset="0"/>
              </a:rPr>
              <a:t> of April</a:t>
            </a:r>
            <a:r>
              <a:rPr lang="en-US" sz="1600" dirty="0" smtClean="0">
                <a:latin typeface="Calibri" panose="020F0502020204030204" pitchFamily="34" charset="0"/>
                <a:cs typeface="Arial" charset="0"/>
              </a:rPr>
              <a:t>, </a:t>
            </a:r>
            <a:r>
              <a:rPr lang="en-US" sz="1600" dirty="0">
                <a:latin typeface="Calibri" panose="020F0502020204030204" pitchFamily="34" charset="0"/>
                <a:cs typeface="Arial" charset="0"/>
              </a:rPr>
              <a:t>driver started trip from Muscat to Kauther 8. While driving on the express highway after the airport bridge and towards </a:t>
            </a:r>
            <a:r>
              <a:rPr lang="en-US" sz="1600" dirty="0" err="1">
                <a:latin typeface="Calibri" panose="020F0502020204030204" pitchFamily="34" charset="0"/>
                <a:cs typeface="Arial" charset="0"/>
              </a:rPr>
              <a:t>Batinah</a:t>
            </a:r>
            <a:r>
              <a:rPr lang="en-US" sz="1600" dirty="0">
                <a:latin typeface="Calibri" panose="020F0502020204030204" pitchFamily="34" charset="0"/>
                <a:cs typeface="Arial" charset="0"/>
              </a:rPr>
              <a:t>, a third party vehicle got very  close to the vehicle from driver’s side. The driver while looking at the car sliding towards him, immediately honked horn to warn the other vehicle of the situation. After hearing the horn, the third party driver steered hard to the left then to the right hitting </a:t>
            </a:r>
            <a:r>
              <a:rPr lang="en-US" sz="1600" dirty="0" smtClean="0">
                <a:latin typeface="Calibri" panose="020F0502020204030204" pitchFamily="34" charset="0"/>
                <a:cs typeface="Arial" charset="0"/>
              </a:rPr>
              <a:t>the vehicle </a:t>
            </a:r>
            <a:r>
              <a:rPr lang="en-US" sz="1600" dirty="0">
                <a:latin typeface="Calibri" panose="020F0502020204030204" pitchFamily="34" charset="0"/>
                <a:cs typeface="Arial" charset="0"/>
              </a:rPr>
              <a:t>on left side. </a:t>
            </a:r>
            <a:r>
              <a:rPr lang="en-US" sz="1600" dirty="0" smtClean="0">
                <a:latin typeface="Calibri" panose="020F0502020204030204" pitchFamily="34" charset="0"/>
                <a:cs typeface="Arial" charset="0"/>
              </a:rPr>
              <a:t>the driver </a:t>
            </a:r>
            <a:r>
              <a:rPr lang="en-US" sz="1600" dirty="0">
                <a:latin typeface="Calibri" panose="020F0502020204030204" pitchFamily="34" charset="0"/>
                <a:cs typeface="Arial" charset="0"/>
              </a:rPr>
              <a:t>tried to avoid the collision </a:t>
            </a:r>
            <a:r>
              <a:rPr lang="en-US" sz="1600" dirty="0" smtClean="0">
                <a:latin typeface="Calibri" panose="020F0502020204030204" pitchFamily="34" charset="0"/>
                <a:cs typeface="Arial" charset="0"/>
              </a:rPr>
              <a:t>by steering hard </a:t>
            </a:r>
            <a:r>
              <a:rPr lang="en-US" sz="1600" dirty="0">
                <a:latin typeface="Calibri" panose="020F0502020204030204" pitchFamily="34" charset="0"/>
                <a:cs typeface="Arial" charset="0"/>
              </a:rPr>
              <a:t>right, </a:t>
            </a:r>
            <a:r>
              <a:rPr lang="en-US" sz="1600" dirty="0" smtClean="0">
                <a:latin typeface="Calibri" panose="020F0502020204030204" pitchFamily="34" charset="0"/>
                <a:cs typeface="Arial" charset="0"/>
              </a:rPr>
              <a:t>causing him </a:t>
            </a:r>
            <a:r>
              <a:rPr lang="en-US" sz="1600" dirty="0">
                <a:latin typeface="Calibri" panose="020F0502020204030204" pitchFamily="34" charset="0"/>
                <a:cs typeface="Arial" charset="0"/>
              </a:rPr>
              <a:t>to hit the cement barrier on the shoulder of the </a:t>
            </a:r>
            <a:r>
              <a:rPr lang="en-US" sz="1600" dirty="0" smtClean="0">
                <a:latin typeface="Calibri" panose="020F0502020204030204" pitchFamily="34" charset="0"/>
                <a:cs typeface="Arial" charset="0"/>
              </a:rPr>
              <a:t>road and </a:t>
            </a:r>
            <a:r>
              <a:rPr lang="en-US" sz="1600" dirty="0">
                <a:latin typeface="Calibri" panose="020F0502020204030204" pitchFamily="34" charset="0"/>
                <a:cs typeface="Arial" charset="0"/>
              </a:rPr>
              <a:t>loose control of the vehicle causing roll </a:t>
            </a:r>
            <a:r>
              <a:rPr lang="en-US" sz="1600" dirty="0" smtClean="0">
                <a:latin typeface="Calibri" panose="020F0502020204030204" pitchFamily="34" charset="0"/>
                <a:cs typeface="Arial" charset="0"/>
              </a:rPr>
              <a:t>over.</a:t>
            </a:r>
            <a:endParaRPr lang="en-US" sz="1600" dirty="0">
              <a:solidFill>
                <a:srgbClr val="000000"/>
              </a:solidFill>
              <a:latin typeface="Calibri" panose="020F0502020204030204"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solidFill>
                <a:srgbClr val="0000FF"/>
              </a:solidFill>
              <a:latin typeface="Arial" charset="0"/>
              <a:cs typeface="Tahoma" pitchFamily="34" charset="0"/>
            </a:endParaRP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Avoid use of light vehicle for commuting crews on distances beyond 200 km.</a:t>
            </a: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Compliance with SP-2000 requirements for commuting personnel is mandatory.</a:t>
            </a:r>
          </a:p>
          <a:p>
            <a:pPr marL="171450" indent="-171450" algn="just" eaLnBrk="1" hangingPunct="1">
              <a:buFont typeface="Arial" panose="020B0604020202020204" pitchFamily="34" charset="0"/>
              <a:buChar char="•"/>
              <a:defRPr/>
            </a:pPr>
            <a:r>
              <a:rPr lang="en-US" sz="1600" dirty="0">
                <a:latin typeface="Calibri" panose="020F0502020204030204" pitchFamily="34" charset="0"/>
                <a:cs typeface="Arial" charset="0"/>
              </a:rPr>
              <a:t>Use of approved PDO bus reduces the risks of motor vehicle incidents for distances beyond 200 km</a:t>
            </a:r>
            <a:r>
              <a:rPr lang="en-US" sz="1600" dirty="0" smtClean="0">
                <a:latin typeface="Calibri" panose="020F0502020204030204" pitchFamily="34" charset="0"/>
                <a:cs typeface="Arial" charset="0"/>
              </a:rPr>
              <a:t>.</a:t>
            </a:r>
            <a:endParaRPr lang="en-US" sz="1400" dirty="0">
              <a:solidFill>
                <a:srgbClr val="000000"/>
              </a:solidFill>
              <a:latin typeface="Arial" charset="0"/>
            </a:endParaRPr>
          </a:p>
        </p:txBody>
      </p:sp>
      <p:sp>
        <p:nvSpPr>
          <p:cNvPr id="18" name="TextBox 16"/>
          <p:cNvSpPr txBox="1">
            <a:spLocks noChangeArrowheads="1"/>
          </p:cNvSpPr>
          <p:nvPr/>
        </p:nvSpPr>
        <p:spPr bwMode="auto">
          <a:xfrm>
            <a:off x="2895600" y="6282607"/>
            <a:ext cx="475297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smtClean="0">
                <a:solidFill>
                  <a:srgbClr val="FFFF00"/>
                </a:solidFill>
                <a:latin typeface="Tahoma" pitchFamily="34" charset="0"/>
              </a:rPr>
              <a:t>It’s proven it safer to use PDO approved bus</a:t>
            </a:r>
            <a:endParaRPr lang="en-US" sz="1600" b="1" dirty="0">
              <a:solidFill>
                <a:srgbClr val="FFFF00"/>
              </a:solidFill>
              <a:latin typeface="Tahoma" pitchFamily="34" charset="0"/>
            </a:endParaRPr>
          </a:p>
        </p:txBody>
      </p:sp>
      <p:pic>
        <p:nvPicPr>
          <p:cNvPr id="2" name="Picture 1"/>
          <p:cNvPicPr>
            <a:picLocks noChangeAspect="1"/>
          </p:cNvPicPr>
          <p:nvPr/>
        </p:nvPicPr>
        <p:blipFill>
          <a:blip r:embed="rId3"/>
          <a:stretch>
            <a:fillRect/>
          </a:stretch>
        </p:blipFill>
        <p:spPr>
          <a:xfrm>
            <a:off x="5626754" y="969718"/>
            <a:ext cx="3270849" cy="2191240"/>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5753" y="3524237"/>
            <a:ext cx="3291850" cy="2225583"/>
          </a:xfrm>
          <a:prstGeom prst="rect">
            <a:avLst/>
          </a:prstGeom>
        </p:spPr>
      </p:pic>
      <p:grpSp>
        <p:nvGrpSpPr>
          <p:cNvPr id="11" name="Group 131"/>
          <p:cNvGrpSpPr>
            <a:grpSpLocks/>
          </p:cNvGrpSpPr>
          <p:nvPr/>
        </p:nvGrpSpPr>
        <p:grpSpPr bwMode="auto">
          <a:xfrm>
            <a:off x="8534400" y="2743200"/>
            <a:ext cx="336550" cy="544513"/>
            <a:chOff x="3504" y="544"/>
            <a:chExt cx="2287" cy="1855"/>
          </a:xfrm>
        </p:grpSpPr>
        <p:sp>
          <p:nvSpPr>
            <p:cNvPr id="1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0"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4176125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training sessions are periodically done to create awareness on defensive driving?  </a:t>
            </a:r>
            <a:endParaRPr lang="en-US" sz="1400" b="1"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assess driver’s skills on a regular basis?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coach new drivers and assess their performance and driving behaviors?</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review and discuss external road hazards with your drivers periodically?</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to promote benefits of defensive driving vs. aggressive driving?</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compliance with SP2000?</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a:t>
            </a:r>
            <a:r>
              <a:rPr lang="en-US" sz="1000" i="1" dirty="0" smtClean="0">
                <a:solidFill>
                  <a:srgbClr val="0033CC"/>
                </a:solidFill>
                <a:latin typeface="+mj-lt"/>
                <a:sym typeface="Wingdings" pitchFamily="2" charset="2"/>
              </a:rPr>
              <a:t>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1850" y="836711"/>
            <a:ext cx="3720890"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a:t>
            </a:r>
            <a:r>
              <a:rPr lang="en-US" sz="1400" b="1" baseline="30000" dirty="0">
                <a:solidFill>
                  <a:srgbClr val="333399"/>
                </a:solidFill>
                <a:latin typeface="Tahoma" pitchFamily="34" charset="0"/>
              </a:rPr>
              <a:t>st</a:t>
            </a:r>
            <a:r>
              <a:rPr lang="en-US" sz="1400" b="1" dirty="0">
                <a:solidFill>
                  <a:srgbClr val="333399"/>
                </a:solidFill>
                <a:latin typeface="Tahoma" pitchFamily="34" charset="0"/>
              </a:rPr>
              <a:t> April 2019 Incident: HiPo#26 </a:t>
            </a:r>
            <a:endParaRPr lang="en-US" sz="1400" b="1" dirty="0">
              <a:solidFill>
                <a:srgbClr val="333399"/>
              </a:solidFill>
              <a:latin typeface="Tahoma" pitchFamily="34" charset="0"/>
            </a:endParaRPr>
          </a:p>
        </p:txBody>
      </p:sp>
    </p:spTree>
    <p:extLst>
      <p:ext uri="{BB962C8B-B14F-4D97-AF65-F5344CB8AC3E}">
        <p14:creationId xmlns:p14="http://schemas.microsoft.com/office/powerpoint/2010/main" val="1915764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9A9E408-C7E8-4167-919B-67B4E125DB8C}"/>
</file>

<file path=customXml/itemProps2.xml><?xml version="1.0" encoding="utf-8"?>
<ds:datastoreItem xmlns:ds="http://schemas.openxmlformats.org/officeDocument/2006/customXml" ds:itemID="{DE054243-DC7E-4C9F-AAFF-516B4E1114EF}"/>
</file>

<file path=customXml/itemProps3.xml><?xml version="1.0" encoding="utf-8"?>
<ds:datastoreItem xmlns:ds="http://schemas.openxmlformats.org/officeDocument/2006/customXml" ds:itemID="{01D59C81-82B9-4B46-981C-AC11107AA8E3}"/>
</file>

<file path=docProps/app.xml><?xml version="1.0" encoding="utf-8"?>
<Properties xmlns="http://schemas.openxmlformats.org/officeDocument/2006/extended-properties" xmlns:vt="http://schemas.openxmlformats.org/officeDocument/2006/docPropsVTypes">
  <TotalTime>534</TotalTime>
  <Words>542</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85</cp:revision>
  <dcterms:created xsi:type="dcterms:W3CDTF">2016-03-28T05:48:29Z</dcterms:created>
  <dcterms:modified xsi:type="dcterms:W3CDTF">2019-11-24T09:00:28Z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