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65" r:id="rId2"/>
    <p:sldId id="366"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439" autoAdjust="0"/>
  </p:normalViewPr>
  <p:slideViewPr>
    <p:cSldViewPr>
      <p:cViewPr varScale="1">
        <p:scale>
          <a:sx n="110" d="100"/>
          <a:sy n="110" d="100"/>
        </p:scale>
        <p:origin x="164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11/24/2019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t>Ensure all dates and titles are input </a:t>
            </a:r>
          </a:p>
          <a:p>
            <a:endParaRPr lang="en-US" dirty="0" smtClean="0"/>
          </a:p>
          <a:p>
            <a:r>
              <a:rPr lang="en-US" dirty="0" smtClean="0"/>
              <a:t>A short description should be provided without mentioning names of contractors or</a:t>
            </a:r>
            <a:r>
              <a:rPr lang="en-US" baseline="0" dirty="0" smtClean="0"/>
              <a:t> individuals.  You should include, what happened, to who (by job title) and what injuries this resulted in.  Nothing more!</a:t>
            </a:r>
          </a:p>
          <a:p>
            <a:endParaRPr lang="en-US" baseline="0" dirty="0" smtClean="0"/>
          </a:p>
          <a:p>
            <a:r>
              <a:rPr lang="en-US" baseline="0" dirty="0" smtClean="0"/>
              <a:t>Four to five bullet points highlighting the main findings from the investigation.  Remember the target audience is the front line staff so this should be written in simple terms in a way that everyone can understand.</a:t>
            </a:r>
          </a:p>
          <a:p>
            <a:endParaRPr lang="en-US" baseline="0" dirty="0" smtClean="0"/>
          </a:p>
          <a:p>
            <a:r>
              <a:rPr lang="en-US" baseline="0" dirty="0" smtClean="0"/>
              <a:t>The strap line should be the main point you want to get across</a:t>
            </a:r>
          </a:p>
          <a:p>
            <a:endParaRPr lang="en-US" baseline="0" dirty="0" smtClean="0"/>
          </a:p>
          <a:p>
            <a:r>
              <a:rPr lang="en-US" baseline="0" dirty="0" smtClean="0"/>
              <a:t>The images should be self explanatory, what went wrong (if you create a reconstruction please ensure you do not put people at risk) and below how it should be done.   </a:t>
            </a:r>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p14="http://schemas.microsoft.com/office/powerpoint/2010/main" val="1381414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p14="http://schemas.microsoft.com/office/powerpoint/2010/main" val="3528108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Box 2"/>
          <p:cNvSpPr txBox="1">
            <a:spLocks noChangeArrowheads="1"/>
          </p:cNvSpPr>
          <p:nvPr/>
        </p:nvSpPr>
        <p:spPr bwMode="auto">
          <a:xfrm>
            <a:off x="109585" y="1168702"/>
            <a:ext cx="5547344" cy="4813625"/>
          </a:xfrm>
          <a:prstGeom prst="rect">
            <a:avLst/>
          </a:prstGeom>
          <a:noFill/>
          <a:ln w="19050">
            <a:noFill/>
            <a:miter lim="800000"/>
            <a:headEnd/>
            <a:tailEnd/>
          </a:ln>
        </p:spPr>
        <p:txBody>
          <a:bodyPr wrap="square">
            <a:spAutoFit/>
          </a:bodyPr>
          <a:lstStyle/>
          <a:p>
            <a:pPr marL="114300" indent="-114300" algn="just">
              <a:defRPr/>
            </a:pPr>
            <a:r>
              <a:rPr lang="en-US" sz="1600" b="1" dirty="0" smtClean="0">
                <a:solidFill>
                  <a:srgbClr val="FF0000"/>
                </a:solidFill>
                <a:latin typeface="Tahoma" pitchFamily="34" charset="0"/>
              </a:rPr>
              <a:t>What happened?</a:t>
            </a:r>
          </a:p>
          <a:p>
            <a:pPr marL="0" indent="0" algn="just"/>
            <a:r>
              <a:rPr lang="en-US" sz="1600" dirty="0" smtClean="0">
                <a:latin typeface="Calibri" panose="020F0502020204030204" pitchFamily="34" charset="0"/>
                <a:cs typeface="Calibri" panose="020F0502020204030204" pitchFamily="34" charset="0"/>
              </a:rPr>
              <a:t>At </a:t>
            </a:r>
            <a:r>
              <a:rPr lang="en-US" sz="1600" dirty="0">
                <a:latin typeface="Calibri" panose="020F0502020204030204" pitchFamily="34" charset="0"/>
                <a:cs typeface="Calibri" panose="020F0502020204030204" pitchFamily="34" charset="0"/>
              </a:rPr>
              <a:t>around 15:52 the operation was to P/U drill pipes using the power catwalk in order to prepare DP stands for the next section. The driller was on the brake and the mud tester was operating the power catwalk. The drill pipe joint </a:t>
            </a:r>
            <a:r>
              <a:rPr lang="en-US" sz="1600" dirty="0" smtClean="0">
                <a:latin typeface="Calibri" panose="020F0502020204030204" pitchFamily="34" charset="0"/>
                <a:cs typeface="Calibri" panose="020F0502020204030204" pitchFamily="34" charset="0"/>
              </a:rPr>
              <a:t>was rolled </a:t>
            </a:r>
            <a:r>
              <a:rPr lang="en-US" sz="1600" dirty="0">
                <a:latin typeface="Calibri" panose="020F0502020204030204" pitchFamily="34" charset="0"/>
                <a:cs typeface="Calibri" panose="020F0502020204030204" pitchFamily="34" charset="0"/>
              </a:rPr>
              <a:t>from the pipe rack to the power catwalk using catwalk kicker. The mud tester did not notice that the drill pipe pin end rolled beyond the catwalk groove. Accordingly, when the power catwalk was raise up to around 2m, the drill pipe fell down. No-go zone was clear of people and nobody got hurt.</a:t>
            </a:r>
          </a:p>
          <a:p>
            <a:pPr marL="342900" indent="-342900" eaLnBrk="1" hangingPunct="1">
              <a:defRPr/>
            </a:pPr>
            <a:endParaRPr lang="en-US" sz="600" dirty="0" smtClean="0">
              <a:solidFill>
                <a:srgbClr val="000000"/>
              </a:solidFill>
              <a:latin typeface="Arial" charset="0"/>
            </a:endParaRPr>
          </a:p>
          <a:p>
            <a:pPr marL="114300" indent="-114300" algn="just">
              <a:defRPr/>
            </a:pPr>
            <a:r>
              <a:rPr lang="en-US" sz="1600" b="1" dirty="0" smtClean="0">
                <a:solidFill>
                  <a:srgbClr val="333399"/>
                </a:solidFill>
                <a:latin typeface="Tahoma" pitchFamily="34" charset="0"/>
              </a:rPr>
              <a:t>Your learning from this incident.</a:t>
            </a:r>
          </a:p>
          <a:p>
            <a:pPr marL="171450" indent="-171450" algn="just">
              <a:lnSpc>
                <a:spcPct val="130000"/>
              </a:lnSpc>
              <a:buFont typeface="Wingdings" panose="05000000000000000000" pitchFamily="2" charset="2"/>
              <a:buChar char="Ø"/>
              <a:defRPr/>
            </a:pPr>
            <a:r>
              <a:rPr lang="en-US" sz="1600" dirty="0">
                <a:latin typeface="Calibri" panose="020F0502020204030204" pitchFamily="34" charset="0"/>
                <a:cs typeface="Calibri" panose="020F0502020204030204" pitchFamily="34" charset="0"/>
              </a:rPr>
              <a:t>Only authorized </a:t>
            </a:r>
            <a:r>
              <a:rPr lang="en-US" sz="1600" dirty="0" smtClean="0">
                <a:latin typeface="Calibri" panose="020F0502020204030204" pitchFamily="34" charset="0"/>
                <a:cs typeface="Calibri" panose="020F0502020204030204" pitchFamily="34" charset="0"/>
              </a:rPr>
              <a:t>person </a:t>
            </a:r>
            <a:r>
              <a:rPr lang="en-US" sz="1600" dirty="0">
                <a:latin typeface="Calibri" panose="020F0502020204030204" pitchFamily="34" charset="0"/>
                <a:cs typeface="Calibri" panose="020F0502020204030204" pitchFamily="34" charset="0"/>
              </a:rPr>
              <a:t>should be </a:t>
            </a:r>
            <a:r>
              <a:rPr lang="en-US" sz="1600" dirty="0" smtClean="0">
                <a:latin typeface="Calibri" panose="020F0502020204030204" pitchFamily="34" charset="0"/>
                <a:cs typeface="Calibri" panose="020F0502020204030204" pitchFamily="34" charset="0"/>
              </a:rPr>
              <a:t>assigned </a:t>
            </a:r>
            <a:r>
              <a:rPr lang="en-US" sz="1600" dirty="0">
                <a:latin typeface="Calibri" panose="020F0502020204030204" pitchFamily="34" charset="0"/>
                <a:cs typeface="Calibri" panose="020F0502020204030204" pitchFamily="34" charset="0"/>
              </a:rPr>
              <a:t>to operate the equipment.</a:t>
            </a:r>
          </a:p>
          <a:p>
            <a:pPr marL="171450" indent="-171450" algn="just">
              <a:lnSpc>
                <a:spcPct val="130000"/>
              </a:lnSpc>
              <a:buFont typeface="Wingdings" panose="05000000000000000000" pitchFamily="2" charset="2"/>
              <a:buChar char="Ø"/>
              <a:defRPr/>
            </a:pPr>
            <a:r>
              <a:rPr lang="en-US" sz="1600" dirty="0" smtClean="0">
                <a:latin typeface="Calibri" panose="020F0502020204030204" pitchFamily="34" charset="0"/>
                <a:cs typeface="Calibri" panose="020F0502020204030204" pitchFamily="34" charset="0"/>
              </a:rPr>
              <a:t>Always assign tasks to a designated person.</a:t>
            </a:r>
            <a:endParaRPr lang="en-US" sz="1600" dirty="0">
              <a:latin typeface="Calibri" panose="020F0502020204030204" pitchFamily="34" charset="0"/>
              <a:cs typeface="Calibri" panose="020F0502020204030204" pitchFamily="34" charset="0"/>
            </a:endParaRPr>
          </a:p>
          <a:p>
            <a:pPr marL="171450" indent="-171450" algn="just">
              <a:lnSpc>
                <a:spcPct val="130000"/>
              </a:lnSpc>
              <a:buFont typeface="Wingdings" panose="05000000000000000000" pitchFamily="2" charset="2"/>
              <a:buChar char="Ø"/>
              <a:defRPr/>
            </a:pPr>
            <a:r>
              <a:rPr lang="en-US" sz="1600" dirty="0">
                <a:latin typeface="Calibri" panose="020F0502020204030204" pitchFamily="34" charset="0"/>
                <a:cs typeface="Calibri" panose="020F0502020204030204" pitchFamily="34" charset="0"/>
              </a:rPr>
              <a:t>Ensure power catwalk pipe </a:t>
            </a:r>
            <a:r>
              <a:rPr lang="en-US" sz="1600" dirty="0" smtClean="0">
                <a:latin typeface="Calibri" panose="020F0502020204030204" pitchFamily="34" charset="0"/>
                <a:cs typeface="Calibri" panose="020F0502020204030204" pitchFamily="34" charset="0"/>
              </a:rPr>
              <a:t>stoppers are </a:t>
            </a:r>
            <a:r>
              <a:rPr lang="en-US" sz="1600" dirty="0">
                <a:latin typeface="Calibri" panose="020F0502020204030204" pitchFamily="34" charset="0"/>
                <a:cs typeface="Calibri" panose="020F0502020204030204" pitchFamily="34" charset="0"/>
              </a:rPr>
              <a:t>working at all times during P/U and L/D of </a:t>
            </a:r>
            <a:r>
              <a:rPr lang="en-US" sz="1600" dirty="0" smtClean="0">
                <a:latin typeface="Calibri" panose="020F0502020204030204" pitchFamily="34" charset="0"/>
                <a:cs typeface="Calibri" panose="020F0502020204030204" pitchFamily="34" charset="0"/>
              </a:rPr>
              <a:t>tubular. </a:t>
            </a:r>
          </a:p>
          <a:p>
            <a:pPr marL="171450" indent="-171450" algn="just">
              <a:lnSpc>
                <a:spcPct val="130000"/>
              </a:lnSpc>
              <a:buFont typeface="Wingdings" panose="05000000000000000000" pitchFamily="2" charset="2"/>
              <a:buChar char="Ø"/>
              <a:defRPr/>
            </a:pPr>
            <a:r>
              <a:rPr lang="en-US" sz="1600" dirty="0" smtClean="0">
                <a:solidFill>
                  <a:srgbClr val="000000"/>
                </a:solidFill>
                <a:latin typeface="Calibri" panose="020F0502020204030204" pitchFamily="34" charset="0"/>
                <a:cs typeface="Calibri" panose="020F0502020204030204" pitchFamily="34" charset="0"/>
              </a:rPr>
              <a:t>Always intervene the unsafe act whenever you see it</a:t>
            </a:r>
            <a:endParaRPr lang="en-US" sz="1400" dirty="0" smtClean="0">
              <a:solidFill>
                <a:srgbClr val="000000"/>
              </a:solidFill>
              <a:latin typeface="Calibri" panose="020F0502020204030204" pitchFamily="34" charset="0"/>
              <a:cs typeface="Calibri" panose="020F0502020204030204" pitchFamily="34" charset="0"/>
            </a:endParaRPr>
          </a:p>
        </p:txBody>
      </p:sp>
      <p:grpSp>
        <p:nvGrpSpPr>
          <p:cNvPr id="9" name="Group 4">
            <a:extLst>
              <a:ext uri="{FF2B5EF4-FFF2-40B4-BE49-F238E27FC236}">
                <a16:creationId xmlns:a16="http://schemas.microsoft.com/office/drawing/2014/main" id="{A2F14C7D-183F-4F2C-9DE9-63528FD84166}"/>
              </a:ext>
            </a:extLst>
          </p:cNvPr>
          <p:cNvGrpSpPr>
            <a:grpSpLocks/>
          </p:cNvGrpSpPr>
          <p:nvPr/>
        </p:nvGrpSpPr>
        <p:grpSpPr bwMode="auto">
          <a:xfrm>
            <a:off x="5739130" y="1196752"/>
            <a:ext cx="3081342" cy="2520280"/>
            <a:chOff x="6553200" y="2495550"/>
            <a:chExt cx="2381250" cy="1598613"/>
          </a:xfrm>
        </p:grpSpPr>
        <p:pic>
          <p:nvPicPr>
            <p:cNvPr id="10" name="Picture 7">
              <a:extLst>
                <a:ext uri="{FF2B5EF4-FFF2-40B4-BE49-F238E27FC236}">
                  <a16:creationId xmlns:a16="http://schemas.microsoft.com/office/drawing/2014/main" id="{3D48DDD1-DAA7-4EEB-ACE3-CBC60C246D7A}"/>
                </a:ext>
              </a:extLst>
            </p:cNvPr>
            <p:cNvPicPr>
              <a:picLocks noChangeAspect="1"/>
            </p:cNvPicPr>
            <p:nvPr/>
          </p:nvPicPr>
          <p:blipFill>
            <a:blip r:embed="rId3">
              <a:extLst>
                <a:ext uri="{28A0092B-C50C-407E-A947-70E740481C1C}">
                  <a14:useLocalDpi xmlns:a14="http://schemas.microsoft.com/office/drawing/2010/main" val="0"/>
                </a:ext>
              </a:extLst>
            </a:blip>
            <a:srcRect l="78482" t="46983" r="5405" b="33919"/>
            <a:stretch>
              <a:fillRect/>
            </a:stretch>
          </p:blipFill>
          <p:spPr bwMode="auto">
            <a:xfrm>
              <a:off x="6553200" y="2576513"/>
              <a:ext cx="2381250" cy="151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Oval 10">
              <a:extLst>
                <a:ext uri="{FF2B5EF4-FFF2-40B4-BE49-F238E27FC236}">
                  <a16:creationId xmlns:a16="http://schemas.microsoft.com/office/drawing/2014/main" id="{85E475D7-02B7-473D-9090-BBE1694F29A0}"/>
                </a:ext>
              </a:extLst>
            </p:cNvPr>
            <p:cNvSpPr/>
            <p:nvPr/>
          </p:nvSpPr>
          <p:spPr>
            <a:xfrm rot="18671150">
              <a:off x="7059613" y="2824162"/>
              <a:ext cx="1333501" cy="6762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pic>
        <p:nvPicPr>
          <p:cNvPr id="12" name="Picture 4">
            <a:extLst>
              <a:ext uri="{FF2B5EF4-FFF2-40B4-BE49-F238E27FC236}">
                <a16:creationId xmlns:a16="http://schemas.microsoft.com/office/drawing/2014/main" id="{EF03A852-5207-417B-B7A1-D480E486063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39130" y="3755695"/>
            <a:ext cx="3115415" cy="2337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 name="Group 24">
            <a:extLst>
              <a:ext uri="{FF2B5EF4-FFF2-40B4-BE49-F238E27FC236}">
                <a16:creationId xmlns:a16="http://schemas.microsoft.com/office/drawing/2014/main" id="{A02679F3-F9A7-4F9C-B814-1C8038658AD4}"/>
              </a:ext>
            </a:extLst>
          </p:cNvPr>
          <p:cNvGrpSpPr>
            <a:grpSpLocks/>
          </p:cNvGrpSpPr>
          <p:nvPr/>
        </p:nvGrpSpPr>
        <p:grpSpPr bwMode="auto">
          <a:xfrm>
            <a:off x="8431300" y="3048338"/>
            <a:ext cx="192088" cy="528637"/>
            <a:chOff x="3504" y="544"/>
            <a:chExt cx="2287" cy="1855"/>
          </a:xfrm>
        </p:grpSpPr>
        <p:sp>
          <p:nvSpPr>
            <p:cNvPr id="14" name="Line 129">
              <a:extLst>
                <a:ext uri="{FF2B5EF4-FFF2-40B4-BE49-F238E27FC236}">
                  <a16:creationId xmlns:a16="http://schemas.microsoft.com/office/drawing/2014/main" id="{3D7C301F-FFE6-4164-89BE-9F7DFFE2D1C6}"/>
                </a:ext>
              </a:extLst>
            </p:cNvPr>
            <p:cNvSpPr>
              <a:spLocks noChangeShapeType="1"/>
            </p:cNvSpPr>
            <p:nvPr/>
          </p:nvSpPr>
          <p:spPr bwMode="auto">
            <a:xfrm>
              <a:off x="3504" y="568"/>
              <a:ext cx="2287" cy="1831"/>
            </a:xfrm>
            <a:prstGeom prst="line">
              <a:avLst/>
            </a:prstGeom>
            <a:noFill/>
            <a:ln w="1333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 name="Line 130">
              <a:extLst>
                <a:ext uri="{FF2B5EF4-FFF2-40B4-BE49-F238E27FC236}">
                  <a16:creationId xmlns:a16="http://schemas.microsoft.com/office/drawing/2014/main" id="{344D8214-3E74-496D-B637-4710D44F96C6}"/>
                </a:ext>
              </a:extLst>
            </p:cNvPr>
            <p:cNvSpPr>
              <a:spLocks noChangeShapeType="1"/>
            </p:cNvSpPr>
            <p:nvPr/>
          </p:nvSpPr>
          <p:spPr bwMode="auto">
            <a:xfrm flipV="1">
              <a:off x="3528" y="544"/>
              <a:ext cx="2144" cy="1807"/>
            </a:xfrm>
            <a:prstGeom prst="line">
              <a:avLst/>
            </a:prstGeom>
            <a:noFill/>
            <a:ln w="1333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grpSp>
      <p:pic>
        <p:nvPicPr>
          <p:cNvPr id="16" name="Picture 28">
            <a:extLst>
              <a:ext uri="{FF2B5EF4-FFF2-40B4-BE49-F238E27FC236}">
                <a16:creationId xmlns:a16="http://schemas.microsoft.com/office/drawing/2014/main" id="{46AE46A8-AE37-4A00-8BA2-F67C72C0650D}"/>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96215" y="5435847"/>
            <a:ext cx="38735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16"/>
          <p:cNvSpPr txBox="1"/>
          <p:nvPr/>
        </p:nvSpPr>
        <p:spPr>
          <a:xfrm>
            <a:off x="2209800" y="6131959"/>
            <a:ext cx="5318762" cy="646331"/>
          </a:xfrm>
          <a:prstGeom prst="rect">
            <a:avLst/>
          </a:prstGeom>
          <a:solidFill>
            <a:schemeClr val="accent2"/>
          </a:solidFill>
        </p:spPr>
        <p:txBody>
          <a:bodyPr wrap="square" rtlCol="0">
            <a:spAutoFit/>
          </a:bodyPr>
          <a:lstStyle/>
          <a:p>
            <a:pPr algn="ctr"/>
            <a:r>
              <a:rPr lang="en-US" b="1" dirty="0">
                <a:solidFill>
                  <a:srgbClr val="FFFF00"/>
                </a:solidFill>
                <a:latin typeface="Tahoma" pitchFamily="34" charset="0"/>
              </a:rPr>
              <a:t>Do not </a:t>
            </a:r>
            <a:r>
              <a:rPr lang="en-US" altLang="zh-CN" b="1" dirty="0">
                <a:solidFill>
                  <a:srgbClr val="FFFF00"/>
                </a:solidFill>
                <a:latin typeface="Tahoma" pitchFamily="34" charset="0"/>
              </a:rPr>
              <a:t>operate power catwalk if you are not authorized</a:t>
            </a:r>
            <a:r>
              <a:rPr lang="en-US" b="1" dirty="0">
                <a:solidFill>
                  <a:srgbClr val="FFFF00"/>
                </a:solidFill>
                <a:latin typeface="Tahoma" pitchFamily="34" charset="0"/>
              </a:rPr>
              <a:t>!</a:t>
            </a:r>
          </a:p>
        </p:txBody>
      </p:sp>
      <p:sp>
        <p:nvSpPr>
          <p:cNvPr id="19" name="Rectangle 8"/>
          <p:cNvSpPr>
            <a:spLocks noChangeArrowheads="1"/>
          </p:cNvSpPr>
          <p:nvPr/>
        </p:nvSpPr>
        <p:spPr bwMode="auto">
          <a:xfrm>
            <a:off x="107504" y="838200"/>
            <a:ext cx="7561696" cy="338554"/>
          </a:xfrm>
          <a:prstGeom prst="rect">
            <a:avLst/>
          </a:prstGeom>
          <a:noFill/>
          <a:ln w="9525">
            <a:noFill/>
            <a:miter lim="800000"/>
            <a:headEnd/>
            <a:tailEnd/>
          </a:ln>
        </p:spPr>
        <p:txBody>
          <a:bodyPr wrap="square">
            <a:spAutoFit/>
          </a:bodyPr>
          <a:lstStyle/>
          <a:p>
            <a:pPr marL="114300" indent="-114300" algn="just"/>
            <a:r>
              <a:rPr lang="en-GB" sz="1600" b="1" dirty="0">
                <a:solidFill>
                  <a:srgbClr val="333399"/>
                </a:solidFill>
                <a:latin typeface="Tahoma" pitchFamily="34" charset="0"/>
              </a:rPr>
              <a:t>Date:</a:t>
            </a:r>
            <a:r>
              <a:rPr lang="en-US" sz="1600" b="1" dirty="0">
                <a:solidFill>
                  <a:srgbClr val="333399"/>
                </a:solidFill>
                <a:latin typeface="Tahoma" pitchFamily="34" charset="0"/>
              </a:rPr>
              <a:t> </a:t>
            </a:r>
            <a:r>
              <a:rPr lang="en-US" sz="1600" b="1" dirty="0" smtClean="0">
                <a:solidFill>
                  <a:srgbClr val="333399"/>
                </a:solidFill>
                <a:latin typeface="Tahoma" pitchFamily="34" charset="0"/>
              </a:rPr>
              <a:t>13</a:t>
            </a:r>
            <a:r>
              <a:rPr lang="en-US" sz="1600" b="1" baseline="30000" dirty="0" smtClean="0">
                <a:solidFill>
                  <a:srgbClr val="333399"/>
                </a:solidFill>
                <a:latin typeface="Tahoma" pitchFamily="34" charset="0"/>
              </a:rPr>
              <a:t>th</a:t>
            </a:r>
            <a:r>
              <a:rPr lang="en-US" sz="1600" b="1" dirty="0" smtClean="0">
                <a:solidFill>
                  <a:srgbClr val="333399"/>
                </a:solidFill>
                <a:latin typeface="Tahoma" pitchFamily="34" charset="0"/>
              </a:rPr>
              <a:t> </a:t>
            </a:r>
            <a:r>
              <a:rPr lang="en-US" altLang="zh-CN" sz="1600" b="1" dirty="0" smtClean="0">
                <a:solidFill>
                  <a:srgbClr val="333399"/>
                </a:solidFill>
                <a:latin typeface="Tahoma" pitchFamily="34" charset="0"/>
              </a:rPr>
              <a:t>April 2019 </a:t>
            </a:r>
            <a:r>
              <a:rPr lang="en-GB" sz="1600" b="1" dirty="0" smtClean="0">
                <a:solidFill>
                  <a:srgbClr val="333399"/>
                </a:solidFill>
                <a:latin typeface="Tahoma" pitchFamily="34" charset="0"/>
              </a:rPr>
              <a:t>Incident </a:t>
            </a:r>
            <a:r>
              <a:rPr lang="en-GB" sz="1600" b="1" dirty="0">
                <a:solidFill>
                  <a:srgbClr val="333399"/>
                </a:solidFill>
                <a:latin typeface="Tahoma" pitchFamily="34" charset="0"/>
              </a:rPr>
              <a:t>title: </a:t>
            </a:r>
            <a:r>
              <a:rPr lang="en-US" sz="1600" b="1" dirty="0" smtClean="0">
                <a:solidFill>
                  <a:srgbClr val="333399"/>
                </a:solidFill>
                <a:latin typeface="Tahoma" pitchFamily="34" charset="0"/>
              </a:rPr>
              <a:t>HiPo#27</a:t>
            </a:r>
            <a:endParaRPr lang="en-US" sz="1600" b="1" dirty="0">
              <a:solidFill>
                <a:srgbClr val="333399"/>
              </a:solidFill>
              <a:latin typeface="Tahoma" pitchFamily="34" charset="0"/>
            </a:endParaRPr>
          </a:p>
        </p:txBody>
      </p:sp>
      <p:sp>
        <p:nvSpPr>
          <p:cNvPr id="20" name="Text Box 12"/>
          <p:cNvSpPr txBox="1">
            <a:spLocks noChangeArrowheads="1"/>
          </p:cNvSpPr>
          <p:nvPr/>
        </p:nvSpPr>
        <p:spPr bwMode="auto">
          <a:xfrm>
            <a:off x="1219200" y="76200"/>
            <a:ext cx="7056438" cy="646331"/>
          </a:xfrm>
          <a:prstGeom prst="rect">
            <a:avLst/>
          </a:prstGeom>
          <a:noFill/>
          <a:ln w="9525">
            <a:noFill/>
            <a:miter lim="800000"/>
            <a:headEnd/>
            <a:tailEnd/>
          </a:ln>
        </p:spPr>
        <p:txBody>
          <a:bodyPr>
            <a:spAutoFit/>
          </a:bodyPr>
          <a:lstStyle/>
          <a:p>
            <a:pPr algn="ctr">
              <a:defRPr/>
            </a:pPr>
            <a:r>
              <a:rPr lang="en-GB" sz="3600" b="1" dirty="0">
                <a:latin typeface="+mj-lt"/>
              </a:rPr>
              <a:t>PDO </a:t>
            </a:r>
            <a:r>
              <a:rPr lang="en-GB" sz="3600" b="1" dirty="0" smtClean="0">
                <a:latin typeface="+mj-lt"/>
              </a:rPr>
              <a:t>Safety </a:t>
            </a:r>
            <a:r>
              <a:rPr lang="en-GB" sz="3600" b="1" dirty="0">
                <a:latin typeface="+mj-lt"/>
              </a:rPr>
              <a:t>Alert</a:t>
            </a:r>
          </a:p>
        </p:txBody>
      </p:sp>
    </p:spTree>
    <p:extLst>
      <p:ext uri="{BB962C8B-B14F-4D97-AF65-F5344CB8AC3E}">
        <p14:creationId xmlns:p14="http://schemas.microsoft.com/office/powerpoint/2010/main" val="3388675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62618" y="1206681"/>
            <a:ext cx="8351838" cy="3508653"/>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altLang="zh-CN" sz="1400" dirty="0" smtClean="0">
                <a:solidFill>
                  <a:srgbClr val="0033CC"/>
                </a:solidFill>
                <a:latin typeface="+mj-lt"/>
                <a:sym typeface="Wingdings" pitchFamily="2" charset="2"/>
              </a:rPr>
              <a:t>Do you ensure that your equipment is only operated by authorized person</a:t>
            </a:r>
            <a:r>
              <a:rPr lang="en-US" sz="1400" dirty="0" smtClean="0">
                <a:solidFill>
                  <a:srgbClr val="0033CC"/>
                </a:solidFill>
                <a:latin typeface="+mj-lt"/>
                <a:sym typeface="Wingdings" pitchFamily="2" charset="2"/>
              </a:rPr>
              <a:t>?</a:t>
            </a:r>
          </a:p>
          <a:p>
            <a:pPr marL="342900" indent="-342900" eaLnBrk="1" hangingPunct="1">
              <a:buFont typeface="+mj-lt"/>
              <a:buAutoNum type="arabicPeriod"/>
              <a:defRPr/>
            </a:pPr>
            <a:r>
              <a:rPr lang="en-US" altLang="zh-CN" sz="1400" dirty="0" smtClean="0">
                <a:solidFill>
                  <a:srgbClr val="0033CC"/>
                </a:solidFill>
                <a:latin typeface="+mj-lt"/>
                <a:sym typeface="Wingdings" pitchFamily="2" charset="2"/>
              </a:rPr>
              <a:t>Do </a:t>
            </a:r>
            <a:r>
              <a:rPr lang="en-US" altLang="zh-CN" sz="1400" dirty="0">
                <a:solidFill>
                  <a:srgbClr val="0033CC"/>
                </a:solidFill>
                <a:latin typeface="+mj-lt"/>
                <a:sym typeface="Wingdings" pitchFamily="2" charset="2"/>
              </a:rPr>
              <a:t>you </a:t>
            </a:r>
            <a:r>
              <a:rPr lang="en-US" altLang="zh-CN" sz="1400" dirty="0" smtClean="0">
                <a:solidFill>
                  <a:srgbClr val="0033CC"/>
                </a:solidFill>
                <a:latin typeface="+mj-lt"/>
                <a:sym typeface="Wingdings" pitchFamily="2" charset="2"/>
              </a:rPr>
              <a:t>ensure your maintenance team take immediate action on this situation and communicate to all staff?</a:t>
            </a:r>
            <a:endParaRPr lang="en-US" altLang="zh-CN" sz="1400" dirty="0">
              <a:solidFill>
                <a:srgbClr val="0033CC"/>
              </a:solidFill>
              <a:latin typeface="+mj-lt"/>
              <a:sym typeface="Wingdings" pitchFamily="2" charset="2"/>
            </a:endParaRPr>
          </a:p>
          <a:p>
            <a:pPr marL="342900" indent="-342900" eaLnBrk="1" hangingPunct="1">
              <a:buFont typeface="+mj-lt"/>
              <a:buAutoNum type="arabicPeriod"/>
              <a:defRPr/>
            </a:pPr>
            <a:r>
              <a:rPr lang="en-US" altLang="zh-CN" sz="1400" dirty="0">
                <a:solidFill>
                  <a:srgbClr val="0033CC"/>
                </a:solidFill>
                <a:latin typeface="+mj-lt"/>
                <a:sym typeface="Wingdings" pitchFamily="2" charset="2"/>
              </a:rPr>
              <a:t>Do you ensure that your safety device of your equipment is in reliable and good condition?</a:t>
            </a:r>
          </a:p>
          <a:p>
            <a:pPr marL="342900" indent="-342900" eaLnBrk="1" hangingPunct="1">
              <a:buFont typeface="+mj-lt"/>
              <a:buAutoNum type="arabicPeriod"/>
              <a:defRPr/>
            </a:pPr>
            <a:r>
              <a:rPr lang="en-US" altLang="zh-CN" sz="1400" dirty="0">
                <a:solidFill>
                  <a:srgbClr val="0033CC"/>
                </a:solidFill>
                <a:latin typeface="+mj-lt"/>
                <a:sym typeface="Wingdings" pitchFamily="2" charset="2"/>
              </a:rPr>
              <a:t>Do you ensure that the HEMP is implemented and all controls have been allocated with roles and </a:t>
            </a:r>
            <a:r>
              <a:rPr lang="en-US" altLang="zh-CN" sz="1400" dirty="0" smtClean="0">
                <a:solidFill>
                  <a:srgbClr val="0033CC"/>
                </a:solidFill>
                <a:latin typeface="+mj-lt"/>
                <a:sym typeface="Wingdings" pitchFamily="2" charset="2"/>
              </a:rPr>
              <a:t>responsibilities?</a:t>
            </a:r>
            <a:endParaRPr lang="en-US" altLang="zh-CN" sz="1400" dirty="0">
              <a:solidFill>
                <a:srgbClr val="0033CC"/>
              </a:solidFill>
              <a:latin typeface="+mj-lt"/>
              <a:sym typeface="Wingdings" pitchFamily="2" charset="2"/>
            </a:endParaRPr>
          </a:p>
          <a:p>
            <a:pPr marL="342900" indent="-342900" eaLnBrk="1" hangingPunct="1">
              <a:buFont typeface="+mj-lt"/>
              <a:buAutoNum type="arabicPeriod"/>
              <a:defRPr/>
            </a:pPr>
            <a:r>
              <a:rPr lang="en-US" altLang="zh-CN" sz="1400" dirty="0" smtClean="0">
                <a:solidFill>
                  <a:srgbClr val="0033CC"/>
                </a:solidFill>
                <a:latin typeface="+mj-lt"/>
                <a:sym typeface="Wingdings" pitchFamily="2" charset="2"/>
              </a:rPr>
              <a:t>Do you ensure your supervisors give priority to safety?</a:t>
            </a:r>
          </a:p>
          <a:p>
            <a:pPr marL="342900" indent="-342900" eaLnBrk="1" hangingPunct="1">
              <a:buFont typeface="+mj-lt"/>
              <a:buAutoNum type="arabicPeriod"/>
              <a:defRPr/>
            </a:pPr>
            <a:r>
              <a:rPr lang="en-US" altLang="zh-CN" sz="1400" dirty="0" smtClean="0">
                <a:solidFill>
                  <a:srgbClr val="0033CC"/>
                </a:solidFill>
                <a:latin typeface="+mj-lt"/>
                <a:sym typeface="Wingdings" pitchFamily="2" charset="2"/>
              </a:rPr>
              <a:t>Do you ensure previous incident are shared and lessons are taken?</a:t>
            </a:r>
            <a:endParaRPr lang="en-US" sz="1000" i="1" dirty="0" smtClean="0">
              <a:solidFill>
                <a:srgbClr val="0033CC"/>
              </a:solidFill>
              <a:latin typeface="+mj-lt"/>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r>
              <a:rPr lang="en-US" sz="1000" i="1" dirty="0" smtClean="0">
                <a:solidFill>
                  <a:srgbClr val="0033CC"/>
                </a:solidFill>
                <a:latin typeface="+mj-lt"/>
                <a:sym typeface="Wingdings" pitchFamily="2" charset="2"/>
              </a:rPr>
              <a:t>* If the answer is NO to any of the above questions please ensure you take action to correct this finding. </a:t>
            </a:r>
            <a:endParaRPr lang="en-US" sz="1000" i="1" dirty="0">
              <a:solidFill>
                <a:srgbClr val="0033CC"/>
              </a:solidFill>
              <a:latin typeface="+mj-lt"/>
              <a:sym typeface="Wingdings" pitchFamily="2" charset="2"/>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11" name="Rectangle 8"/>
          <p:cNvSpPr>
            <a:spLocks noChangeArrowheads="1"/>
          </p:cNvSpPr>
          <p:nvPr/>
        </p:nvSpPr>
        <p:spPr bwMode="auto">
          <a:xfrm>
            <a:off x="152400" y="762000"/>
            <a:ext cx="7561696" cy="338554"/>
          </a:xfrm>
          <a:prstGeom prst="rect">
            <a:avLst/>
          </a:prstGeom>
          <a:noFill/>
          <a:ln w="9525">
            <a:noFill/>
            <a:miter lim="800000"/>
            <a:headEnd/>
            <a:tailEnd/>
          </a:ln>
        </p:spPr>
        <p:txBody>
          <a:bodyPr wrap="square">
            <a:spAutoFit/>
          </a:bodyPr>
          <a:lstStyle/>
          <a:p>
            <a:pPr marL="114300" indent="-114300" algn="just"/>
            <a:r>
              <a:rPr lang="en-GB" sz="1600" b="1" dirty="0">
                <a:solidFill>
                  <a:srgbClr val="333399"/>
                </a:solidFill>
                <a:latin typeface="Tahoma" pitchFamily="34" charset="0"/>
              </a:rPr>
              <a:t>Date:</a:t>
            </a:r>
            <a:r>
              <a:rPr lang="en-US" sz="1600" b="1" dirty="0">
                <a:solidFill>
                  <a:srgbClr val="333399"/>
                </a:solidFill>
                <a:latin typeface="Tahoma" pitchFamily="34" charset="0"/>
              </a:rPr>
              <a:t> </a:t>
            </a:r>
            <a:r>
              <a:rPr lang="en-US" sz="1600" b="1" dirty="0" smtClean="0">
                <a:solidFill>
                  <a:srgbClr val="333399"/>
                </a:solidFill>
                <a:latin typeface="Tahoma" pitchFamily="34" charset="0"/>
              </a:rPr>
              <a:t>13</a:t>
            </a:r>
            <a:r>
              <a:rPr lang="en-US" sz="1600" b="1" baseline="30000" dirty="0" smtClean="0">
                <a:solidFill>
                  <a:srgbClr val="333399"/>
                </a:solidFill>
                <a:latin typeface="Tahoma" pitchFamily="34" charset="0"/>
              </a:rPr>
              <a:t>th</a:t>
            </a:r>
            <a:r>
              <a:rPr lang="en-US" sz="1600" b="1" dirty="0" smtClean="0">
                <a:solidFill>
                  <a:srgbClr val="333399"/>
                </a:solidFill>
                <a:latin typeface="Tahoma" pitchFamily="34" charset="0"/>
              </a:rPr>
              <a:t> </a:t>
            </a:r>
            <a:r>
              <a:rPr lang="en-US" altLang="zh-CN" sz="1600" b="1" dirty="0" smtClean="0">
                <a:solidFill>
                  <a:srgbClr val="333399"/>
                </a:solidFill>
                <a:latin typeface="Tahoma" pitchFamily="34" charset="0"/>
              </a:rPr>
              <a:t>April 2019 </a:t>
            </a:r>
            <a:r>
              <a:rPr lang="en-GB" sz="1600" b="1" dirty="0" smtClean="0">
                <a:solidFill>
                  <a:srgbClr val="333399"/>
                </a:solidFill>
                <a:latin typeface="Tahoma" pitchFamily="34" charset="0"/>
              </a:rPr>
              <a:t>Incident </a:t>
            </a:r>
            <a:r>
              <a:rPr lang="en-GB" sz="1600" b="1" dirty="0">
                <a:solidFill>
                  <a:srgbClr val="333399"/>
                </a:solidFill>
                <a:latin typeface="Tahoma" pitchFamily="34" charset="0"/>
              </a:rPr>
              <a:t>title: </a:t>
            </a:r>
            <a:r>
              <a:rPr lang="en-US" sz="1600" b="1" dirty="0" smtClean="0">
                <a:solidFill>
                  <a:srgbClr val="333399"/>
                </a:solidFill>
                <a:latin typeface="Tahoma" pitchFamily="34" charset="0"/>
              </a:rPr>
              <a:t>HiPo#27</a:t>
            </a:r>
            <a:endParaRPr lang="en-US" sz="1600" b="1" dirty="0">
              <a:solidFill>
                <a:srgbClr val="333399"/>
              </a:solidFill>
              <a:latin typeface="Tahoma" pitchFamily="34" charset="0"/>
            </a:endParaRPr>
          </a:p>
        </p:txBody>
      </p:sp>
      <p:sp>
        <p:nvSpPr>
          <p:cNvPr id="12" name="Text Box 12"/>
          <p:cNvSpPr txBox="1">
            <a:spLocks noChangeArrowheads="1"/>
          </p:cNvSpPr>
          <p:nvPr/>
        </p:nvSpPr>
        <p:spPr bwMode="auto">
          <a:xfrm>
            <a:off x="990152" y="85725"/>
            <a:ext cx="7056117" cy="646331"/>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Tree>
    <p:extLst>
      <p:ext uri="{BB962C8B-B14F-4D97-AF65-F5344CB8AC3E}">
        <p14:creationId xmlns:p14="http://schemas.microsoft.com/office/powerpoint/2010/main" val="313149074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92254</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F853A33E-C64B-429D-A231-2401B7CC7EFC}"/>
</file>

<file path=customXml/itemProps2.xml><?xml version="1.0" encoding="utf-8"?>
<ds:datastoreItem xmlns:ds="http://schemas.openxmlformats.org/officeDocument/2006/customXml" ds:itemID="{AD40E1FB-2415-4037-93DE-B6387D8BCAA6}"/>
</file>

<file path=customXml/itemProps3.xml><?xml version="1.0" encoding="utf-8"?>
<ds:datastoreItem xmlns:ds="http://schemas.openxmlformats.org/officeDocument/2006/customXml" ds:itemID="{CF1F3907-592D-485E-8C00-3D593F323445}"/>
</file>

<file path=docProps/app.xml><?xml version="1.0" encoding="utf-8"?>
<Properties xmlns="http://schemas.openxmlformats.org/officeDocument/2006/extended-properties" xmlns:vt="http://schemas.openxmlformats.org/officeDocument/2006/docPropsVTypes">
  <TotalTime>542</TotalTime>
  <Words>542</Words>
  <Application>Microsoft Office PowerPoint</Application>
  <PresentationFormat>On-screen Show (4:3)</PresentationFormat>
  <Paragraphs>46</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89</cp:revision>
  <dcterms:created xsi:type="dcterms:W3CDTF">2016-03-28T05:48:29Z</dcterms:created>
  <dcterms:modified xsi:type="dcterms:W3CDTF">2019-11-24T09:12:59Z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