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381414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3528108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109585" y="1168702"/>
            <a:ext cx="5547344" cy="4813625"/>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Tahoma" pitchFamily="34" charset="0"/>
              </a:rPr>
              <a:t>What happened?</a:t>
            </a:r>
          </a:p>
          <a:p>
            <a:pPr marL="0" indent="0" algn="just"/>
            <a:r>
              <a:rPr lang="en-US" sz="1600" dirty="0" smtClean="0">
                <a:latin typeface="Calibri" panose="020F0502020204030204" pitchFamily="34" charset="0"/>
                <a:cs typeface="Calibri" panose="020F0502020204030204" pitchFamily="34" charset="0"/>
              </a:rPr>
              <a:t>At </a:t>
            </a:r>
            <a:r>
              <a:rPr lang="en-US" sz="1600" dirty="0">
                <a:latin typeface="Calibri" panose="020F0502020204030204" pitchFamily="34" charset="0"/>
                <a:cs typeface="Calibri" panose="020F0502020204030204" pitchFamily="34" charset="0"/>
              </a:rPr>
              <a:t>around 15:52 the operation was to P/U drill pipes using the power catwalk in order to prepare DP stands for the next section. The driller was on the brake and the mud tester was operating the power catwalk. The drill pipe joint </a:t>
            </a:r>
            <a:r>
              <a:rPr lang="en-US" sz="1600" dirty="0" smtClean="0">
                <a:latin typeface="Calibri" panose="020F0502020204030204" pitchFamily="34" charset="0"/>
                <a:cs typeface="Calibri" panose="020F0502020204030204" pitchFamily="34" charset="0"/>
              </a:rPr>
              <a:t>was rolled </a:t>
            </a:r>
            <a:r>
              <a:rPr lang="en-US" sz="1600" dirty="0">
                <a:latin typeface="Calibri" panose="020F0502020204030204" pitchFamily="34" charset="0"/>
                <a:cs typeface="Calibri" panose="020F0502020204030204" pitchFamily="34" charset="0"/>
              </a:rPr>
              <a:t>from the pipe rack to the power catwalk using catwalk kicker. The mud tester did not notice that the drill pipe pin end rolled beyond the catwalk groove. Accordingly, when the power catwalk was raise up to around 2m, the drill pipe fell down. No-go zone was clear of people and nobody got hurt.</a:t>
            </a: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learning from this incident.</a:t>
            </a:r>
          </a:p>
          <a:p>
            <a:pPr marL="171450" indent="-171450" algn="just">
              <a:lnSpc>
                <a:spcPct val="130000"/>
              </a:lnSpc>
              <a:buFont typeface="Wingdings" panose="05000000000000000000" pitchFamily="2" charset="2"/>
              <a:buChar char="Ø"/>
              <a:defRPr/>
            </a:pPr>
            <a:r>
              <a:rPr lang="en-US" sz="1600" dirty="0">
                <a:latin typeface="Calibri" panose="020F0502020204030204" pitchFamily="34" charset="0"/>
                <a:cs typeface="Calibri" panose="020F0502020204030204" pitchFamily="34" charset="0"/>
              </a:rPr>
              <a:t>Only authorized </a:t>
            </a:r>
            <a:r>
              <a:rPr lang="en-US" sz="1600" dirty="0" smtClean="0">
                <a:latin typeface="Calibri" panose="020F0502020204030204" pitchFamily="34" charset="0"/>
                <a:cs typeface="Calibri" panose="020F0502020204030204" pitchFamily="34" charset="0"/>
              </a:rPr>
              <a:t>person </a:t>
            </a:r>
            <a:r>
              <a:rPr lang="en-US" sz="1600" dirty="0">
                <a:latin typeface="Calibri" panose="020F0502020204030204" pitchFamily="34" charset="0"/>
                <a:cs typeface="Calibri" panose="020F0502020204030204" pitchFamily="34" charset="0"/>
              </a:rPr>
              <a:t>should be </a:t>
            </a:r>
            <a:r>
              <a:rPr lang="en-US" sz="1600" dirty="0" smtClean="0">
                <a:latin typeface="Calibri" panose="020F0502020204030204" pitchFamily="34" charset="0"/>
                <a:cs typeface="Calibri" panose="020F0502020204030204" pitchFamily="34" charset="0"/>
              </a:rPr>
              <a:t>assigned </a:t>
            </a:r>
            <a:r>
              <a:rPr lang="en-US" sz="1600" dirty="0">
                <a:latin typeface="Calibri" panose="020F0502020204030204" pitchFamily="34" charset="0"/>
                <a:cs typeface="Calibri" panose="020F0502020204030204" pitchFamily="34" charset="0"/>
              </a:rPr>
              <a:t>to operate the equipment.</a:t>
            </a:r>
          </a:p>
          <a:p>
            <a:pPr marL="171450" indent="-171450" algn="just">
              <a:lnSpc>
                <a:spcPct val="130000"/>
              </a:lnSpc>
              <a:buFont typeface="Wingdings" panose="05000000000000000000" pitchFamily="2" charset="2"/>
              <a:buChar char="Ø"/>
              <a:defRPr/>
            </a:pPr>
            <a:r>
              <a:rPr lang="en-US" sz="1600" dirty="0" smtClean="0">
                <a:latin typeface="Calibri" panose="020F0502020204030204" pitchFamily="34" charset="0"/>
                <a:cs typeface="Calibri" panose="020F0502020204030204" pitchFamily="34" charset="0"/>
              </a:rPr>
              <a:t>Always assign tasks to a designated person.</a:t>
            </a:r>
            <a:endParaRPr lang="en-US" sz="1600" dirty="0">
              <a:latin typeface="Calibri" panose="020F0502020204030204" pitchFamily="34" charset="0"/>
              <a:cs typeface="Calibri" panose="020F0502020204030204" pitchFamily="34" charset="0"/>
            </a:endParaRPr>
          </a:p>
          <a:p>
            <a:pPr marL="171450" indent="-171450" algn="just">
              <a:lnSpc>
                <a:spcPct val="130000"/>
              </a:lnSpc>
              <a:buFont typeface="Wingdings" panose="05000000000000000000" pitchFamily="2" charset="2"/>
              <a:buChar char="Ø"/>
              <a:defRPr/>
            </a:pPr>
            <a:r>
              <a:rPr lang="en-US" sz="1600" dirty="0">
                <a:latin typeface="Calibri" panose="020F0502020204030204" pitchFamily="34" charset="0"/>
                <a:cs typeface="Calibri" panose="020F0502020204030204" pitchFamily="34" charset="0"/>
              </a:rPr>
              <a:t>Ensure power catwalk pipe </a:t>
            </a:r>
            <a:r>
              <a:rPr lang="en-US" sz="1600" dirty="0" smtClean="0">
                <a:latin typeface="Calibri" panose="020F0502020204030204" pitchFamily="34" charset="0"/>
                <a:cs typeface="Calibri" panose="020F0502020204030204" pitchFamily="34" charset="0"/>
              </a:rPr>
              <a:t>stoppers are </a:t>
            </a:r>
            <a:r>
              <a:rPr lang="en-US" sz="1600" dirty="0">
                <a:latin typeface="Calibri" panose="020F0502020204030204" pitchFamily="34" charset="0"/>
                <a:cs typeface="Calibri" panose="020F0502020204030204" pitchFamily="34" charset="0"/>
              </a:rPr>
              <a:t>working at all times during P/U and L/D of </a:t>
            </a:r>
            <a:r>
              <a:rPr lang="en-US" sz="1600" dirty="0" smtClean="0">
                <a:latin typeface="Calibri" panose="020F0502020204030204" pitchFamily="34" charset="0"/>
                <a:cs typeface="Calibri" panose="020F0502020204030204" pitchFamily="34" charset="0"/>
              </a:rPr>
              <a:t>tubular. </a:t>
            </a:r>
          </a:p>
          <a:p>
            <a:pPr marL="171450" indent="-171450" algn="just">
              <a:lnSpc>
                <a:spcPct val="130000"/>
              </a:lnSpc>
              <a:buFont typeface="Wingdings" panose="05000000000000000000" pitchFamily="2" charset="2"/>
              <a:buChar char="Ø"/>
              <a:defRPr/>
            </a:pPr>
            <a:r>
              <a:rPr lang="en-US" sz="1600" dirty="0" smtClean="0">
                <a:solidFill>
                  <a:srgbClr val="000000"/>
                </a:solidFill>
                <a:latin typeface="Calibri" panose="020F0502020204030204" pitchFamily="34" charset="0"/>
                <a:cs typeface="Calibri" panose="020F0502020204030204" pitchFamily="34" charset="0"/>
              </a:rPr>
              <a:t>Always intervene the unsafe act whenever you see it</a:t>
            </a:r>
            <a:endParaRPr lang="en-US" sz="1400" dirty="0" smtClean="0">
              <a:solidFill>
                <a:srgbClr val="000000"/>
              </a:solidFill>
              <a:latin typeface="Calibri" panose="020F0502020204030204" pitchFamily="34" charset="0"/>
              <a:cs typeface="Calibri" panose="020F0502020204030204" pitchFamily="34" charset="0"/>
            </a:endParaRPr>
          </a:p>
        </p:txBody>
      </p:sp>
      <p:grpSp>
        <p:nvGrpSpPr>
          <p:cNvPr id="9" name="Group 4">
            <a:extLst>
              <a:ext uri="{FF2B5EF4-FFF2-40B4-BE49-F238E27FC236}">
                <a16:creationId xmlns:a16="http://schemas.microsoft.com/office/drawing/2014/main" id="{A2F14C7D-183F-4F2C-9DE9-63528FD84166}"/>
              </a:ext>
            </a:extLst>
          </p:cNvPr>
          <p:cNvGrpSpPr>
            <a:grpSpLocks/>
          </p:cNvGrpSpPr>
          <p:nvPr/>
        </p:nvGrpSpPr>
        <p:grpSpPr bwMode="auto">
          <a:xfrm>
            <a:off x="5739130" y="1196752"/>
            <a:ext cx="3081342" cy="2520280"/>
            <a:chOff x="6553200" y="2495550"/>
            <a:chExt cx="2381250" cy="1598613"/>
          </a:xfrm>
        </p:grpSpPr>
        <p:pic>
          <p:nvPicPr>
            <p:cNvPr id="10" name="Picture 7">
              <a:extLst>
                <a:ext uri="{FF2B5EF4-FFF2-40B4-BE49-F238E27FC236}">
                  <a16:creationId xmlns:a16="http://schemas.microsoft.com/office/drawing/2014/main" id="{3D48DDD1-DAA7-4EEB-ACE3-CBC60C246D7A}"/>
                </a:ext>
              </a:extLst>
            </p:cNvPr>
            <p:cNvPicPr>
              <a:picLocks noChangeAspect="1"/>
            </p:cNvPicPr>
            <p:nvPr/>
          </p:nvPicPr>
          <p:blipFill>
            <a:blip r:embed="rId3">
              <a:extLst>
                <a:ext uri="{28A0092B-C50C-407E-A947-70E740481C1C}">
                  <a14:useLocalDpi xmlns:a14="http://schemas.microsoft.com/office/drawing/2010/main" val="0"/>
                </a:ext>
              </a:extLst>
            </a:blip>
            <a:srcRect l="78482" t="46983" r="5405" b="33919"/>
            <a:stretch>
              <a:fillRect/>
            </a:stretch>
          </p:blipFill>
          <p:spPr bwMode="auto">
            <a:xfrm>
              <a:off x="6553200" y="2576513"/>
              <a:ext cx="238125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a:extLst>
                <a:ext uri="{FF2B5EF4-FFF2-40B4-BE49-F238E27FC236}">
                  <a16:creationId xmlns:a16="http://schemas.microsoft.com/office/drawing/2014/main" id="{85E475D7-02B7-473D-9090-BBE1694F29A0}"/>
                </a:ext>
              </a:extLst>
            </p:cNvPr>
            <p:cNvSpPr/>
            <p:nvPr/>
          </p:nvSpPr>
          <p:spPr>
            <a:xfrm rot="18671150">
              <a:off x="7059613" y="2824162"/>
              <a:ext cx="1333501" cy="6762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2" name="Picture 4">
            <a:extLst>
              <a:ext uri="{FF2B5EF4-FFF2-40B4-BE49-F238E27FC236}">
                <a16:creationId xmlns:a16="http://schemas.microsoft.com/office/drawing/2014/main" id="{EF03A852-5207-417B-B7A1-D480E486063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39130" y="3755695"/>
            <a:ext cx="3115415" cy="233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24">
            <a:extLst>
              <a:ext uri="{FF2B5EF4-FFF2-40B4-BE49-F238E27FC236}">
                <a16:creationId xmlns:a16="http://schemas.microsoft.com/office/drawing/2014/main" id="{A02679F3-F9A7-4F9C-B814-1C8038658AD4}"/>
              </a:ext>
            </a:extLst>
          </p:cNvPr>
          <p:cNvGrpSpPr>
            <a:grpSpLocks/>
          </p:cNvGrpSpPr>
          <p:nvPr/>
        </p:nvGrpSpPr>
        <p:grpSpPr bwMode="auto">
          <a:xfrm>
            <a:off x="8431300" y="3048338"/>
            <a:ext cx="192088" cy="528637"/>
            <a:chOff x="3504" y="544"/>
            <a:chExt cx="2287" cy="1855"/>
          </a:xfrm>
        </p:grpSpPr>
        <p:sp>
          <p:nvSpPr>
            <p:cNvPr id="14" name="Line 129">
              <a:extLst>
                <a:ext uri="{FF2B5EF4-FFF2-40B4-BE49-F238E27FC236}">
                  <a16:creationId xmlns:a16="http://schemas.microsoft.com/office/drawing/2014/main" id="{3D7C301F-FFE6-4164-89BE-9F7DFFE2D1C6}"/>
                </a:ext>
              </a:extLst>
            </p:cNvPr>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30">
              <a:extLst>
                <a:ext uri="{FF2B5EF4-FFF2-40B4-BE49-F238E27FC236}">
                  <a16:creationId xmlns:a16="http://schemas.microsoft.com/office/drawing/2014/main" id="{344D8214-3E74-496D-B637-4710D44F96C6}"/>
                </a:ext>
              </a:extLst>
            </p:cNvPr>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16" name="Picture 28">
            <a:extLst>
              <a:ext uri="{FF2B5EF4-FFF2-40B4-BE49-F238E27FC236}">
                <a16:creationId xmlns:a16="http://schemas.microsoft.com/office/drawing/2014/main" id="{46AE46A8-AE37-4A00-8BA2-F67C72C0650D}"/>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96215" y="5435847"/>
            <a:ext cx="3873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2209800" y="6131959"/>
            <a:ext cx="5318762" cy="646331"/>
          </a:xfrm>
          <a:prstGeom prst="rect">
            <a:avLst/>
          </a:prstGeom>
          <a:solidFill>
            <a:schemeClr val="accent2"/>
          </a:solidFill>
        </p:spPr>
        <p:txBody>
          <a:bodyPr wrap="square" rtlCol="0">
            <a:spAutoFit/>
          </a:bodyPr>
          <a:lstStyle/>
          <a:p>
            <a:pPr algn="ctr"/>
            <a:r>
              <a:rPr lang="en-US" b="1" dirty="0">
                <a:solidFill>
                  <a:srgbClr val="FFFF00"/>
                </a:solidFill>
                <a:latin typeface="Tahoma" pitchFamily="34" charset="0"/>
              </a:rPr>
              <a:t>Do not </a:t>
            </a:r>
            <a:r>
              <a:rPr lang="en-US" altLang="zh-CN" b="1" dirty="0">
                <a:solidFill>
                  <a:srgbClr val="FFFF00"/>
                </a:solidFill>
                <a:latin typeface="Tahoma" pitchFamily="34" charset="0"/>
              </a:rPr>
              <a:t>operate power catwalk if you are not authorized</a:t>
            </a:r>
            <a:r>
              <a:rPr lang="en-US" b="1" dirty="0">
                <a:solidFill>
                  <a:srgbClr val="FFFF00"/>
                </a:solidFill>
                <a:latin typeface="Tahoma" pitchFamily="34" charset="0"/>
              </a:rPr>
              <a:t>!</a:t>
            </a:r>
          </a:p>
        </p:txBody>
      </p:sp>
      <p:sp>
        <p:nvSpPr>
          <p:cNvPr id="19" name="Rectangle 8"/>
          <p:cNvSpPr>
            <a:spLocks noChangeArrowheads="1"/>
          </p:cNvSpPr>
          <p:nvPr/>
        </p:nvSpPr>
        <p:spPr bwMode="auto">
          <a:xfrm>
            <a:off x="107504" y="838200"/>
            <a:ext cx="7561696" cy="338554"/>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13</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a:t>
            </a:r>
            <a:r>
              <a:rPr lang="en-US" altLang="zh-CN" sz="1600" b="1" dirty="0" smtClean="0">
                <a:solidFill>
                  <a:srgbClr val="333399"/>
                </a:solidFill>
                <a:latin typeface="Tahoma" pitchFamily="34" charset="0"/>
              </a:rPr>
              <a:t>April 2019 </a:t>
            </a:r>
            <a:r>
              <a:rPr lang="en-GB" sz="1600" b="1" dirty="0" smtClean="0">
                <a:solidFill>
                  <a:srgbClr val="333399"/>
                </a:solidFill>
                <a:latin typeface="Tahoma" pitchFamily="34" charset="0"/>
              </a:rPr>
              <a:t>Incident </a:t>
            </a:r>
            <a:r>
              <a:rPr lang="en-GB" sz="1600" b="1" dirty="0">
                <a:solidFill>
                  <a:srgbClr val="333399"/>
                </a:solidFill>
                <a:latin typeface="Tahoma" pitchFamily="34" charset="0"/>
              </a:rPr>
              <a:t>title: </a:t>
            </a:r>
            <a:r>
              <a:rPr lang="en-US" sz="1600" b="1" dirty="0" smtClean="0">
                <a:solidFill>
                  <a:srgbClr val="333399"/>
                </a:solidFill>
                <a:latin typeface="Tahoma" pitchFamily="34" charset="0"/>
              </a:rPr>
              <a:t>HiPo#27</a:t>
            </a:r>
            <a:endParaRPr lang="en-US" sz="1600" b="1" dirty="0">
              <a:solidFill>
                <a:srgbClr val="333399"/>
              </a:solidFill>
              <a:latin typeface="Tahoma" pitchFamily="34" charset="0"/>
            </a:endParaRPr>
          </a:p>
        </p:txBody>
      </p:sp>
      <p:sp>
        <p:nvSpPr>
          <p:cNvPr id="20" name="Text Box 12"/>
          <p:cNvSpPr txBox="1">
            <a:spLocks noChangeArrowheads="1"/>
          </p:cNvSpPr>
          <p:nvPr/>
        </p:nvSpPr>
        <p:spPr bwMode="auto">
          <a:xfrm>
            <a:off x="1219200" y="76200"/>
            <a:ext cx="7056438" cy="646331"/>
          </a:xfrm>
          <a:prstGeom prst="rect">
            <a:avLst/>
          </a:prstGeom>
          <a:noFill/>
          <a:ln w="9525">
            <a:noFill/>
            <a:miter lim="800000"/>
            <a:headEnd/>
            <a:tailEnd/>
          </a:ln>
        </p:spPr>
        <p:txBody>
          <a:bodyPr>
            <a:spAutoFit/>
          </a:bodyPr>
          <a:lstStyle/>
          <a:p>
            <a:pPr algn="ctr">
              <a:defRPr/>
            </a:pPr>
            <a:r>
              <a:rPr lang="en-GB" sz="3600" b="1" dirty="0">
                <a:latin typeface="+mj-lt"/>
              </a:rPr>
              <a:t>PDO </a:t>
            </a:r>
            <a:r>
              <a:rPr lang="en-GB" sz="3600" b="1" dirty="0" smtClean="0">
                <a:latin typeface="+mj-lt"/>
              </a:rPr>
              <a:t>Safety </a:t>
            </a:r>
            <a:r>
              <a:rPr lang="en-GB" sz="3600" b="1" dirty="0">
                <a:latin typeface="+mj-lt"/>
              </a:rPr>
              <a:t>Alert</a:t>
            </a:r>
          </a:p>
        </p:txBody>
      </p:sp>
    </p:spTree>
    <p:extLst>
      <p:ext uri="{BB962C8B-B14F-4D97-AF65-F5344CB8AC3E}">
        <p14:creationId xmlns:p14="http://schemas.microsoft.com/office/powerpoint/2010/main" val="3388675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62618" y="1206681"/>
            <a:ext cx="8351838" cy="350865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altLang="zh-CN" sz="1400" dirty="0" smtClean="0">
                <a:solidFill>
                  <a:srgbClr val="0033CC"/>
                </a:solidFill>
                <a:latin typeface="+mj-lt"/>
                <a:sym typeface="Wingdings" pitchFamily="2" charset="2"/>
              </a:rPr>
              <a:t>Do you ensure that your equipment is only operated by authorized person</a:t>
            </a:r>
            <a:r>
              <a:rPr lang="en-US" sz="1400" dirty="0" smtClean="0">
                <a:solidFill>
                  <a:srgbClr val="0033CC"/>
                </a:solidFill>
                <a:latin typeface="+mj-lt"/>
                <a:sym typeface="Wingdings" pitchFamily="2" charset="2"/>
              </a:rPr>
              <a:t>?</a:t>
            </a:r>
          </a:p>
          <a:p>
            <a:pPr marL="342900" indent="-342900" eaLnBrk="1" hangingPunct="1">
              <a:buFont typeface="+mj-lt"/>
              <a:buAutoNum type="arabicPeriod"/>
              <a:defRPr/>
            </a:pPr>
            <a:r>
              <a:rPr lang="en-US" altLang="zh-CN" sz="1400" dirty="0" smtClean="0">
                <a:solidFill>
                  <a:srgbClr val="0033CC"/>
                </a:solidFill>
                <a:latin typeface="+mj-lt"/>
                <a:sym typeface="Wingdings" pitchFamily="2" charset="2"/>
              </a:rPr>
              <a:t>Do </a:t>
            </a:r>
            <a:r>
              <a:rPr lang="en-US" altLang="zh-CN" sz="1400" dirty="0">
                <a:solidFill>
                  <a:srgbClr val="0033CC"/>
                </a:solidFill>
                <a:latin typeface="+mj-lt"/>
                <a:sym typeface="Wingdings" pitchFamily="2" charset="2"/>
              </a:rPr>
              <a:t>you </a:t>
            </a:r>
            <a:r>
              <a:rPr lang="en-US" altLang="zh-CN" sz="1400" dirty="0" smtClean="0">
                <a:solidFill>
                  <a:srgbClr val="0033CC"/>
                </a:solidFill>
                <a:latin typeface="+mj-lt"/>
                <a:sym typeface="Wingdings" pitchFamily="2" charset="2"/>
              </a:rPr>
              <a:t>ensure your maintenance team take immediate action on this situation and communicate to all staff?</a:t>
            </a:r>
            <a:endParaRPr lang="en-US" altLang="zh-CN" sz="1400" dirty="0">
              <a:solidFill>
                <a:srgbClr val="0033CC"/>
              </a:solidFill>
              <a:latin typeface="+mj-lt"/>
              <a:sym typeface="Wingdings" pitchFamily="2" charset="2"/>
            </a:endParaRPr>
          </a:p>
          <a:p>
            <a:pPr marL="342900" indent="-342900" eaLnBrk="1" hangingPunct="1">
              <a:buFont typeface="+mj-lt"/>
              <a:buAutoNum type="arabicPeriod"/>
              <a:defRPr/>
            </a:pPr>
            <a:r>
              <a:rPr lang="en-US" altLang="zh-CN" sz="1400" dirty="0">
                <a:solidFill>
                  <a:srgbClr val="0033CC"/>
                </a:solidFill>
                <a:latin typeface="+mj-lt"/>
                <a:sym typeface="Wingdings" pitchFamily="2" charset="2"/>
              </a:rPr>
              <a:t>Do you ensure that your safety device of your equipment is in reliable and good condition?</a:t>
            </a:r>
          </a:p>
          <a:p>
            <a:pPr marL="342900" indent="-342900" eaLnBrk="1" hangingPunct="1">
              <a:buFont typeface="+mj-lt"/>
              <a:buAutoNum type="arabicPeriod"/>
              <a:defRPr/>
            </a:pPr>
            <a:r>
              <a:rPr lang="en-US" altLang="zh-CN" sz="1400" dirty="0">
                <a:solidFill>
                  <a:srgbClr val="0033CC"/>
                </a:solidFill>
                <a:latin typeface="+mj-lt"/>
                <a:sym typeface="Wingdings" pitchFamily="2" charset="2"/>
              </a:rPr>
              <a:t>Do you ensure that the HEMP is implemented and all controls have been allocated with roles and </a:t>
            </a:r>
            <a:r>
              <a:rPr lang="en-US" altLang="zh-CN" sz="1400" dirty="0" smtClean="0">
                <a:solidFill>
                  <a:srgbClr val="0033CC"/>
                </a:solidFill>
                <a:latin typeface="+mj-lt"/>
                <a:sym typeface="Wingdings" pitchFamily="2" charset="2"/>
              </a:rPr>
              <a:t>responsibilities?</a:t>
            </a:r>
            <a:endParaRPr lang="en-US" altLang="zh-CN" sz="1400" dirty="0">
              <a:solidFill>
                <a:srgbClr val="0033CC"/>
              </a:solidFill>
              <a:latin typeface="+mj-lt"/>
              <a:sym typeface="Wingdings" pitchFamily="2" charset="2"/>
            </a:endParaRPr>
          </a:p>
          <a:p>
            <a:pPr marL="342900" indent="-342900" eaLnBrk="1" hangingPunct="1">
              <a:buFont typeface="+mj-lt"/>
              <a:buAutoNum type="arabicPeriod"/>
              <a:defRPr/>
            </a:pPr>
            <a:r>
              <a:rPr lang="en-US" altLang="zh-CN" sz="1400" dirty="0" smtClean="0">
                <a:solidFill>
                  <a:srgbClr val="0033CC"/>
                </a:solidFill>
                <a:latin typeface="+mj-lt"/>
                <a:sym typeface="Wingdings" pitchFamily="2" charset="2"/>
              </a:rPr>
              <a:t>Do you ensure your supervisors give priority to safety?</a:t>
            </a:r>
          </a:p>
          <a:p>
            <a:pPr marL="342900" indent="-342900" eaLnBrk="1" hangingPunct="1">
              <a:buFont typeface="+mj-lt"/>
              <a:buAutoNum type="arabicPeriod"/>
              <a:defRPr/>
            </a:pPr>
            <a:r>
              <a:rPr lang="en-US" altLang="zh-CN" sz="1400" dirty="0" smtClean="0">
                <a:solidFill>
                  <a:srgbClr val="0033CC"/>
                </a:solidFill>
                <a:latin typeface="+mj-lt"/>
                <a:sym typeface="Wingdings" pitchFamily="2" charset="2"/>
              </a:rPr>
              <a:t>Do you ensure previous incident are shared and lessons are taken?</a:t>
            </a: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1" name="Rectangle 8"/>
          <p:cNvSpPr>
            <a:spLocks noChangeArrowheads="1"/>
          </p:cNvSpPr>
          <p:nvPr/>
        </p:nvSpPr>
        <p:spPr bwMode="auto">
          <a:xfrm>
            <a:off x="152400" y="762000"/>
            <a:ext cx="7561696" cy="338554"/>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13</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a:t>
            </a:r>
            <a:r>
              <a:rPr lang="en-US" altLang="zh-CN" sz="1600" b="1" dirty="0" smtClean="0">
                <a:solidFill>
                  <a:srgbClr val="333399"/>
                </a:solidFill>
                <a:latin typeface="Tahoma" pitchFamily="34" charset="0"/>
              </a:rPr>
              <a:t>April 2019 </a:t>
            </a:r>
            <a:r>
              <a:rPr lang="en-GB" sz="1600" b="1" dirty="0" smtClean="0">
                <a:solidFill>
                  <a:srgbClr val="333399"/>
                </a:solidFill>
                <a:latin typeface="Tahoma" pitchFamily="34" charset="0"/>
              </a:rPr>
              <a:t>Incident </a:t>
            </a:r>
            <a:r>
              <a:rPr lang="en-GB" sz="1600" b="1" dirty="0">
                <a:solidFill>
                  <a:srgbClr val="333399"/>
                </a:solidFill>
                <a:latin typeface="Tahoma" pitchFamily="34" charset="0"/>
              </a:rPr>
              <a:t>title: </a:t>
            </a:r>
            <a:r>
              <a:rPr lang="en-US" sz="1600" b="1" dirty="0" smtClean="0">
                <a:solidFill>
                  <a:srgbClr val="333399"/>
                </a:solidFill>
                <a:latin typeface="Tahoma" pitchFamily="34" charset="0"/>
              </a:rPr>
              <a:t>HiPo#27</a:t>
            </a:r>
            <a:endParaRPr lang="en-US" sz="1600" b="1" dirty="0">
              <a:solidFill>
                <a:srgbClr val="333399"/>
              </a:solidFill>
              <a:latin typeface="Tahoma" pitchFamily="34" charset="0"/>
            </a:endParaRPr>
          </a:p>
        </p:txBody>
      </p:sp>
      <p:sp>
        <p:nvSpPr>
          <p:cNvPr id="12" name="Text Box 12"/>
          <p:cNvSpPr txBox="1">
            <a:spLocks noChangeArrowheads="1"/>
          </p:cNvSpPr>
          <p:nvPr/>
        </p:nvSpPr>
        <p:spPr bwMode="auto">
          <a:xfrm>
            <a:off x="990152" y="85725"/>
            <a:ext cx="7056117" cy="646331"/>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3131490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853A33E-C64B-429D-A231-2401B7CC7EFC}"/>
</file>

<file path=customXml/itemProps2.xml><?xml version="1.0" encoding="utf-8"?>
<ds:datastoreItem xmlns:ds="http://schemas.openxmlformats.org/officeDocument/2006/customXml" ds:itemID="{34B17EE8-0022-41BE-8469-B8FED3502C48}"/>
</file>

<file path=customXml/itemProps3.xml><?xml version="1.0" encoding="utf-8"?>
<ds:datastoreItem xmlns:ds="http://schemas.openxmlformats.org/officeDocument/2006/customXml" ds:itemID="{CF1F3907-592D-485E-8C00-3D593F323445}"/>
</file>

<file path=docProps/app.xml><?xml version="1.0" encoding="utf-8"?>
<Properties xmlns="http://schemas.openxmlformats.org/officeDocument/2006/extended-properties" xmlns:vt="http://schemas.openxmlformats.org/officeDocument/2006/docPropsVTypes">
  <TotalTime>542</TotalTime>
  <Words>542</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89</cp:revision>
  <dcterms:created xsi:type="dcterms:W3CDTF">2016-03-28T05:48:29Z</dcterms:created>
  <dcterms:modified xsi:type="dcterms:W3CDTF">2019-11-24T09:12:59Z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