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1" r:id="rId2"/>
    <p:sldId id="37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93574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351269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machine in a building&#10;&#10;Description automatically generated">
            <a:extLst>
              <a:ext uri="{FF2B5EF4-FFF2-40B4-BE49-F238E27FC236}">
                <a16:creationId xmlns:a16="http://schemas.microsoft.com/office/drawing/2014/main" id="{0FD54255-E998-479B-818D-2F1B6DEAE77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6257673" y="3273718"/>
            <a:ext cx="2239510" cy="3424502"/>
          </a:xfrm>
          <a:prstGeom prst="rect">
            <a:avLst/>
          </a:prstGeom>
        </p:spPr>
      </p:pic>
      <p:sp>
        <p:nvSpPr>
          <p:cNvPr id="14339" name="Text Box 2"/>
          <p:cNvSpPr txBox="1">
            <a:spLocks noChangeArrowheads="1"/>
          </p:cNvSpPr>
          <p:nvPr/>
        </p:nvSpPr>
        <p:spPr bwMode="auto">
          <a:xfrm>
            <a:off x="70422" y="743655"/>
            <a:ext cx="5568534" cy="5032147"/>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26</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April 2019 Incident </a:t>
            </a:r>
            <a:r>
              <a:rPr lang="en-US" sz="1600" b="1" dirty="0">
                <a:solidFill>
                  <a:srgbClr val="333399"/>
                </a:solidFill>
                <a:latin typeface="Tahoma" pitchFamily="34" charset="0"/>
              </a:rPr>
              <a:t>Title: </a:t>
            </a:r>
            <a:r>
              <a:rPr lang="en-US" sz="1600" b="1" dirty="0" smtClean="0">
                <a:solidFill>
                  <a:srgbClr val="333399"/>
                </a:solidFill>
                <a:latin typeface="Tahoma" pitchFamily="34" charset="0"/>
              </a:rPr>
              <a:t>HiPo#32 </a:t>
            </a:r>
            <a:endParaRPr lang="en-US" sz="1600" b="1" dirty="0">
              <a:solidFill>
                <a:srgbClr val="333399"/>
              </a:solidFill>
              <a:latin typeface="Tahoma" pitchFamily="34" charset="0"/>
            </a:endParaRPr>
          </a:p>
          <a:p>
            <a:pPr marL="114300" indent="-114300" algn="just">
              <a:defRPr/>
            </a:pPr>
            <a:r>
              <a:rPr lang="en-US" sz="1400" b="1" dirty="0" smtClean="0">
                <a:solidFill>
                  <a:srgbClr val="FF0000"/>
                </a:solidFill>
                <a:latin typeface="Tahoma" pitchFamily="34" charset="0"/>
              </a:rPr>
              <a:t>What </a:t>
            </a:r>
            <a:r>
              <a:rPr lang="en-US" sz="1400" b="1" dirty="0">
                <a:solidFill>
                  <a:srgbClr val="FF0000"/>
                </a:solidFill>
                <a:latin typeface="Tahoma" pitchFamily="34" charset="0"/>
              </a:rPr>
              <a:t>happened?</a:t>
            </a:r>
            <a:endParaRPr lang="en-US" sz="1400" dirty="0">
              <a:solidFill>
                <a:srgbClr val="FF0000"/>
              </a:solidFill>
              <a:latin typeface="Tahoma" pitchFamily="34" charset="0"/>
            </a:endParaRPr>
          </a:p>
          <a:p>
            <a:pPr marL="342900" indent="-342900" eaLnBrk="1" hangingPunct="1">
              <a:defRPr/>
            </a:pPr>
            <a:endParaRPr lang="en-US" sz="1400" dirty="0">
              <a:solidFill>
                <a:srgbClr val="000000"/>
              </a:solidFill>
              <a:latin typeface="+mj-lt"/>
            </a:endParaRPr>
          </a:p>
          <a:p>
            <a:pPr>
              <a:spcBef>
                <a:spcPts val="0"/>
              </a:spcBef>
              <a:defRPr/>
            </a:pPr>
            <a:r>
              <a:rPr lang="en-US" sz="1600" dirty="0">
                <a:latin typeface="Calibri" panose="020F0502020204030204" pitchFamily="34" charset="0"/>
              </a:rPr>
              <a:t>The operation was to rig down the mouse hole in preparation to nipple down 21.1/4” BOP. The mouse hole was lifted in vertical position by crane using wire rope sling. While lowering the mouse hole to the ground, the sling slacked as the mouse hole touched the ground. One sling eye rotated enabling the safety latch to open and the eye came out of the hook. The mouse hole (650 kg) dropped to the ground from a height of around 6m. No injuries occurred.</a:t>
            </a:r>
          </a:p>
          <a:p>
            <a:pPr marL="342900" indent="-342900" eaLnBrk="1" hangingPunct="1">
              <a:defRPr/>
            </a:pPr>
            <a:endParaRPr lang="en-US" sz="1050" dirty="0">
              <a:latin typeface="Calibri" panose="020F0502020204030204"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400" b="1" dirty="0">
                <a:solidFill>
                  <a:srgbClr val="333399"/>
                </a:solidFill>
                <a:latin typeface="Tahoma" pitchFamily="34" charset="0"/>
              </a:rPr>
              <a:t>Your learning from this incident</a:t>
            </a:r>
            <a:r>
              <a:rPr lang="en-US" sz="1400" b="1" dirty="0" smtClean="0">
                <a:solidFill>
                  <a:srgbClr val="333399"/>
                </a:solidFill>
                <a:latin typeface="Tahoma" pitchFamily="34" charset="0"/>
              </a:rPr>
              <a:t>..</a:t>
            </a:r>
          </a:p>
          <a:p>
            <a:pPr marL="114300" indent="-114300" algn="just">
              <a:defRPr/>
            </a:pPr>
            <a:endParaRPr lang="en-US" sz="1400" dirty="0">
              <a:latin typeface="Calibri" panose="020F0502020204030204" pitchFamily="34" charset="0"/>
            </a:endParaRPr>
          </a:p>
          <a:p>
            <a:pPr marL="171450" indent="-171450">
              <a:buFont typeface="Arial" panose="020B0604020202020204" pitchFamily="34" charset="0"/>
              <a:buChar char="•"/>
            </a:pPr>
            <a:r>
              <a:rPr lang="en-US" sz="1600" dirty="0">
                <a:latin typeface="Calibri" panose="020F0502020204030204" pitchFamily="34" charset="0"/>
              </a:rPr>
              <a:t>Never use sling to lift mouse hole. Lifting belt” webbing sling to be used”.</a:t>
            </a:r>
            <a:r>
              <a:rPr lang="en-US" sz="1600" dirty="0">
                <a:solidFill>
                  <a:srgbClr val="FF0000"/>
                </a:solidFill>
                <a:latin typeface="Calibri" panose="020F0502020204030204" pitchFamily="34" charset="0"/>
              </a:rPr>
              <a:t> </a:t>
            </a:r>
          </a:p>
          <a:p>
            <a:pPr marL="171450" indent="-171450">
              <a:buFont typeface="Arial" panose="020B0604020202020204" pitchFamily="34" charset="0"/>
              <a:buChar char="•"/>
            </a:pPr>
            <a:r>
              <a:rPr lang="en-US" sz="1600" dirty="0">
                <a:latin typeface="Calibri" panose="020F0502020204030204" pitchFamily="34" charset="0"/>
              </a:rPr>
              <a:t>Always follow lifting &amp; Hoisting OEM recommendations.</a:t>
            </a:r>
          </a:p>
          <a:p>
            <a:pPr marL="171450" indent="-171450">
              <a:buFont typeface="Arial" panose="020B0604020202020204" pitchFamily="34" charset="0"/>
              <a:buChar char="•"/>
            </a:pPr>
            <a:r>
              <a:rPr lang="en-US" sz="1600" dirty="0">
                <a:latin typeface="Calibri" panose="020F0502020204030204" pitchFamily="34" charset="0"/>
              </a:rPr>
              <a:t>Ensure to follow 10 questions for safe lift.</a:t>
            </a:r>
          </a:p>
          <a:p>
            <a:pPr marL="171450" indent="-171450">
              <a:buFont typeface="Arial" panose="020B0604020202020204" pitchFamily="34" charset="0"/>
              <a:buChar char="•"/>
            </a:pPr>
            <a:r>
              <a:rPr lang="en-US" sz="1600" dirty="0">
                <a:latin typeface="Calibri" panose="020F0502020204030204" pitchFamily="34" charset="0"/>
              </a:rPr>
              <a:t>Ensure your lifting supervisors are trained in lifting courses as required</a:t>
            </a:r>
          </a:p>
          <a:p>
            <a:pPr eaLnBrk="1" hangingPunct="1">
              <a:defRPr/>
            </a:pPr>
            <a:endParaRPr lang="en-US" sz="1050" dirty="0">
              <a:solidFill>
                <a:srgbClr val="FF0000"/>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87689" y="5550178"/>
            <a:ext cx="5334000" cy="646331"/>
          </a:xfrm>
          <a:prstGeom prst="rect">
            <a:avLst/>
          </a:prstGeom>
          <a:solidFill>
            <a:schemeClr val="accent2"/>
          </a:solidFill>
          <a:ln w="9525">
            <a:noFill/>
            <a:miter lim="800000"/>
            <a:headEnd/>
            <a:tailEnd/>
          </a:ln>
        </p:spPr>
        <p:txBody>
          <a:bodyPr wrap="square">
            <a:spAutoFit/>
          </a:bodyPr>
          <a:lstStyle/>
          <a:p>
            <a:pPr algn="ctr" eaLnBrk="1" hangingPunct="1"/>
            <a:r>
              <a:rPr lang="en-US" b="1" dirty="0">
                <a:solidFill>
                  <a:srgbClr val="FFFF00"/>
                </a:solidFill>
                <a:latin typeface="Tahoma" pitchFamily="34" charset="0"/>
              </a:rPr>
              <a:t>Always use the approved lifting gear for the operation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Placeholder 1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5665177" y="1189489"/>
            <a:ext cx="3424772" cy="2239511"/>
          </a:xfrm>
          <a:prstGeom prst="rect">
            <a:avLst/>
          </a:prstGeom>
        </p:spPr>
      </p:pic>
      <p:grpSp>
        <p:nvGrpSpPr>
          <p:cNvPr id="18" name="Group 131"/>
          <p:cNvGrpSpPr>
            <a:grpSpLocks/>
          </p:cNvGrpSpPr>
          <p:nvPr/>
        </p:nvGrpSpPr>
        <p:grpSpPr bwMode="auto">
          <a:xfrm>
            <a:off x="8275638" y="2448671"/>
            <a:ext cx="336550"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2" name="Freeform 132"/>
          <p:cNvSpPr>
            <a:spLocks/>
          </p:cNvSpPr>
          <p:nvPr/>
        </p:nvSpPr>
        <p:spPr bwMode="auto">
          <a:xfrm>
            <a:off x="8366076" y="5474256"/>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157200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25538"/>
            <a:ext cx="8839200" cy="3016210"/>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correct lifting accessories are used for the activity performed as per OEM recommendations?</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procedures provided are effectively implemented?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your lifting &amp; hoisting are carried out by competent staff, </a:t>
            </a:r>
            <a:r>
              <a:rPr lang="en-US" sz="1600" dirty="0" err="1" smtClean="0">
                <a:solidFill>
                  <a:srgbClr val="0033CC"/>
                </a:solidFill>
                <a:latin typeface="Calibri" panose="020F0502020204030204" pitchFamily="34" charset="0"/>
                <a:sym typeface="Wingdings" pitchFamily="2" charset="2"/>
              </a:rPr>
              <a:t>ie</a:t>
            </a:r>
            <a:r>
              <a:rPr lang="en-US" sz="1600" dirty="0" smtClean="0">
                <a:solidFill>
                  <a:srgbClr val="0033CC"/>
                </a:solidFill>
                <a:latin typeface="Calibri" panose="020F0502020204030204" pitchFamily="34" charset="0"/>
                <a:sym typeface="Wingdings" pitchFamily="2" charset="2"/>
              </a:rPr>
              <a:t> trained </a:t>
            </a:r>
            <a:r>
              <a:rPr lang="en-US" sz="1600" dirty="0">
                <a:solidFill>
                  <a:srgbClr val="0033CC"/>
                </a:solidFill>
                <a:latin typeface="Calibri" panose="020F0502020204030204" pitchFamily="34" charset="0"/>
                <a:sym typeface="Wingdings" pitchFamily="2" charset="2"/>
              </a:rPr>
              <a:t>lifting </a:t>
            </a:r>
            <a:r>
              <a:rPr lang="en-US" sz="1600" dirty="0" smtClean="0">
                <a:solidFill>
                  <a:srgbClr val="0033CC"/>
                </a:solidFill>
                <a:latin typeface="Calibri" panose="020F0502020204030204" pitchFamily="34" charset="0"/>
                <a:sym typeface="Wingdings" pitchFamily="2" charset="2"/>
              </a:rPr>
              <a:t>supervisor, riggers and banksman. </a:t>
            </a:r>
            <a:endParaRPr lang="en-US" sz="1600" dirty="0">
              <a:solidFill>
                <a:srgbClr val="0033CC"/>
              </a:solidFill>
              <a:latin typeface="Calibri" panose="020F0502020204030204" pitchFamily="34" charset="0"/>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0" y="821323"/>
            <a:ext cx="4905510"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26</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April 2019 Incident Title: HiPo#32 </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1982051674"/>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92257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2B7BA4C-C64E-4450-9298-9AB6C7609AC9}"/>
</file>

<file path=customXml/itemProps2.xml><?xml version="1.0" encoding="utf-8"?>
<ds:datastoreItem xmlns:ds="http://schemas.openxmlformats.org/officeDocument/2006/customXml" ds:itemID="{5AC4B4B2-643A-4503-9358-AB915AB99569}"/>
</file>

<file path=customXml/itemProps3.xml><?xml version="1.0" encoding="utf-8"?>
<ds:datastoreItem xmlns:ds="http://schemas.openxmlformats.org/officeDocument/2006/customXml" ds:itemID="{8B0CA8B8-7766-48FE-A2A4-0F6C8F935C66}"/>
</file>

<file path=docProps/app.xml><?xml version="1.0" encoding="utf-8"?>
<Properties xmlns="http://schemas.openxmlformats.org/officeDocument/2006/extended-properties" xmlns:vt="http://schemas.openxmlformats.org/officeDocument/2006/docPropsVTypes">
  <TotalTime>556</TotalTime>
  <Words>488</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94</cp:revision>
  <dcterms:created xsi:type="dcterms:W3CDTF">2016-03-28T05:48:29Z</dcterms:created>
  <dcterms:modified xsi:type="dcterms:W3CDTF">2019-11-24T09:23:05Z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