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3" r:id="rId2"/>
    <p:sldId id="37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623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4300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3209" y="1066800"/>
            <a:ext cx="5986322" cy="497059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happened? 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Prior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to raising the mast, the traveling block was secured with rig floor shoe by means of a chain sling. Later, the mast was raised 1 meter off the stand and rig team waited for few minutes to confirm whether mast raising cylinder was holding. After being satisfied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cylinder was holding they decided to continue raising it. The mast was further raised up to four meters, the chain sling to be in tension resulting in the sling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parting.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Due to drill line pull, the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block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slid from rig floor and landed on the ground from a height of 5.10 meters. No injury happened NO GO was established.</a:t>
            </a:r>
          </a:p>
          <a:p>
            <a:endParaRPr lang="en-US" sz="11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.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Always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ensure close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supervision to be assigned to all tasks based on their criticality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Use certified and fit for purpose lifting equipment's.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ensure that all hazards must be captured in Control of work </a:t>
            </a:r>
            <a:r>
              <a:rPr lang="en-US" sz="1600" dirty="0" err="1">
                <a:latin typeface="Calibri" panose="020F0502020204030204" pitchFamily="34" charset="0"/>
                <a:cs typeface="Arial" panose="020B0604020202020204" pitchFamily="34" charset="0"/>
              </a:rPr>
              <a:t>i.e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 WI, TRIC , JSA etc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Always ensure that Control of Work must be verified by base supervisor prior commence the job.</a:t>
            </a: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21101" y="6037391"/>
            <a:ext cx="6823823" cy="3693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ahoma" pitchFamily="34" charset="0"/>
              </a:rPr>
              <a:t>Driller Must Stay Focused While Engaged in Critical Tasks</a:t>
            </a:r>
            <a:endParaRPr lang="en-GB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226649" y="2880809"/>
            <a:ext cx="65174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algn="ctr">
              <a:spcBef>
                <a:spcPts val="0"/>
              </a:spcBef>
            </a:pPr>
            <a:endParaRPr lang="en-US" sz="16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913" y="3356282"/>
            <a:ext cx="3034428" cy="2434918"/>
          </a:xfrm>
          <a:prstGeom prst="rect">
            <a:avLst/>
          </a:prstGeom>
        </p:spPr>
      </p:pic>
      <p:pic>
        <p:nvPicPr>
          <p:cNvPr id="17" name="Picture 16" descr="C:\Users\Rizwan.Khan\AppData\Local\Microsoft\Windows\INetCache\Content.Outlook\F4H1JZ01\IMG_2097 (002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913" y="1066800"/>
            <a:ext cx="3016745" cy="2165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25" y="5205237"/>
            <a:ext cx="457200" cy="50381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966" y="2499187"/>
            <a:ext cx="432247" cy="58724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931" y="704569"/>
            <a:ext cx="56436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May 2019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HiPo#33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9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322671"/>
            <a:ext cx="8621965" cy="350865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managers must review the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Does your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lowering and raising mast work instructions / checklist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cover all potential DROPS objects and identifies the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correct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securing method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for travelling block?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Are your team members familiar with the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block securing requirements?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Are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your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rig supervisor involving the right level of management before making changes to safety critical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equipment e.g. chain, slings </a:t>
            </a:r>
            <a:r>
              <a:rPr lang="en-US" sz="1400" dirty="0" err="1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etc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?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ea typeface="Calibri" panose="020F0502020204030204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1400" dirty="0">
                <a:solidFill>
                  <a:srgbClr val="0033CC"/>
                </a:solidFill>
                <a:latin typeface="+mj-lt"/>
                <a:ea typeface="Calibri" panose="020F0502020204030204" pitchFamily="34" charset="0"/>
                <a:cs typeface="Calibri" pitchFamily="34" charset="0"/>
                <a:sym typeface="Wingdings" pitchFamily="2" charset="2"/>
              </a:rPr>
              <a:t>Do your crew members use the hazard identification and assessment tools properly and meaningfully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ea typeface="Calibri" panose="020F0502020204030204" pitchFamily="34" charset="0"/>
                <a:cs typeface="Calibri" pitchFamily="34" charset="0"/>
                <a:sym typeface="Wingdings" pitchFamily="2" charset="2"/>
              </a:rPr>
              <a:t>?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6649" y="834959"/>
            <a:ext cx="46955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1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May 2019 Incident Title: HiPo#33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92258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BE732B9-9233-49D7-9DDA-982182299BB6}"/>
</file>

<file path=customXml/itemProps2.xml><?xml version="1.0" encoding="utf-8"?>
<ds:datastoreItem xmlns:ds="http://schemas.openxmlformats.org/officeDocument/2006/customXml" ds:itemID="{FB70821B-E7DA-423E-BB9B-5BB71C5AFBB7}"/>
</file>

<file path=customXml/itemProps3.xml><?xml version="1.0" encoding="utf-8"?>
<ds:datastoreItem xmlns:ds="http://schemas.openxmlformats.org/officeDocument/2006/customXml" ds:itemID="{F94F3EAB-AE74-4CA9-A027-3F3492A1DF57}"/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457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96</cp:revision>
  <dcterms:created xsi:type="dcterms:W3CDTF">2016-03-28T05:48:29Z</dcterms:created>
  <dcterms:modified xsi:type="dcterms:W3CDTF">2019-11-24T09:33:52Z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