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75" r:id="rId2"/>
    <p:sldId id="37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3566781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3244627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839354"/>
            <a:ext cx="5444804" cy="4739759"/>
          </a:xfrm>
          <a:prstGeom prst="rect">
            <a:avLst/>
          </a:prstGeom>
          <a:noFill/>
          <a:ln w="19050">
            <a:noFill/>
            <a:miter lim="800000"/>
            <a:headEnd/>
            <a:tailEnd/>
          </a:ln>
        </p:spPr>
        <p:txBody>
          <a:bodyPr wrap="square" lIns="0">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23</a:t>
            </a:r>
            <a:r>
              <a:rPr lang="en-US" sz="1600" b="1" baseline="30000" dirty="0" smtClean="0">
                <a:solidFill>
                  <a:srgbClr val="333399"/>
                </a:solidFill>
                <a:latin typeface="Tahoma" pitchFamily="34" charset="0"/>
              </a:rPr>
              <a:t>rd</a:t>
            </a:r>
            <a:r>
              <a:rPr lang="en-US" sz="1600" b="1" dirty="0" smtClean="0">
                <a:solidFill>
                  <a:srgbClr val="333399"/>
                </a:solidFill>
                <a:latin typeface="Tahoma" pitchFamily="34" charset="0"/>
              </a:rPr>
              <a:t> April 2019 Incident</a:t>
            </a:r>
            <a:r>
              <a:rPr lang="en-US" sz="1600" b="1" dirty="0">
                <a:solidFill>
                  <a:srgbClr val="333399"/>
                </a:solidFill>
                <a:latin typeface="Tahoma" pitchFamily="34" charset="0"/>
              </a:rPr>
              <a:t>: HiPo#34 </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a:t>
            </a:r>
            <a:r>
              <a:rPr lang="en-US" sz="1600" b="1" dirty="0" smtClean="0">
                <a:solidFill>
                  <a:srgbClr val="FF0000"/>
                </a:solidFill>
                <a:latin typeface="Tahoma" pitchFamily="34" charset="0"/>
              </a:rPr>
              <a:t>happened?</a:t>
            </a:r>
            <a:endParaRPr lang="en-US" sz="1600" dirty="0">
              <a:solidFill>
                <a:srgbClr val="FF0000"/>
              </a:solidFill>
              <a:latin typeface="Tahoma" pitchFamily="34" charset="0"/>
            </a:endParaRPr>
          </a:p>
          <a:p>
            <a:pPr indent="-114300">
              <a:defRPr/>
            </a:pPr>
            <a:r>
              <a:rPr lang="en-US" dirty="0">
                <a:solidFill>
                  <a:srgbClr val="000000"/>
                </a:solidFill>
                <a:latin typeface="Calibri" panose="020F0502020204030204" pitchFamily="34" charset="0"/>
              </a:rPr>
              <a:t>Operation </a:t>
            </a:r>
            <a:r>
              <a:rPr lang="en-US" dirty="0">
                <a:solidFill>
                  <a:srgbClr val="000000"/>
                </a:solidFill>
                <a:latin typeface="Calibri" panose="020F0502020204030204" pitchFamily="34" charset="0"/>
              </a:rPr>
              <a:t>was breaking out the lifting sub from drill collar, floor man attempted to park the iron roughneck, mistakenly he extended the iron roughneck instead of lowering it to park position which caused his shoulder to be trapped between iron roughneck &amp; drill pipe stands resulted in minor swelling with bruises.</a:t>
            </a:r>
          </a:p>
          <a:p>
            <a:pPr marL="342900" indent="-342900" eaLnBrk="1" hangingPunct="1">
              <a:defRPr/>
            </a:pPr>
            <a:r>
              <a:rPr lang="en-US" sz="1600" dirty="0">
                <a:solidFill>
                  <a:srgbClr val="000000"/>
                </a:solidFill>
                <a:latin typeface="Calibri" panose="020F0502020204030204" pitchFamily="34" charset="0"/>
              </a:rPr>
              <a:t> </a:t>
            </a:r>
            <a:endParaRPr lang="en-US" sz="1600" dirty="0">
              <a:solidFill>
                <a:srgbClr val="000000"/>
              </a:solidFill>
              <a:latin typeface="Calibri" panose="020F0502020204030204" pitchFamily="34"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endParaRPr lang="en-US" sz="1050" dirty="0">
              <a:latin typeface="Calibri" panose="020F0502020204030204" pitchFamily="34" charset="0"/>
            </a:endParaRPr>
          </a:p>
          <a:p>
            <a:pPr marL="171450" indent="-171450">
              <a:buFont typeface="Arial" panose="020B0604020202020204" pitchFamily="34" charset="0"/>
              <a:buChar char="•"/>
            </a:pPr>
            <a:r>
              <a:rPr lang="en-US" dirty="0" smtClean="0">
                <a:latin typeface="Calibri" panose="020F0502020204030204" pitchFamily="34" charset="0"/>
              </a:rPr>
              <a:t>Always </a:t>
            </a:r>
            <a:r>
              <a:rPr lang="en-US" dirty="0">
                <a:latin typeface="Calibri" panose="020F0502020204030204" pitchFamily="34" charset="0"/>
              </a:rPr>
              <a:t>stay away of </a:t>
            </a:r>
            <a:r>
              <a:rPr lang="en-US" dirty="0" err="1">
                <a:latin typeface="Calibri" panose="020F0502020204030204" pitchFamily="34" charset="0"/>
              </a:rPr>
              <a:t>LoF</a:t>
            </a:r>
            <a:r>
              <a:rPr lang="en-US" dirty="0">
                <a:latin typeface="Calibri" panose="020F0502020204030204" pitchFamily="34" charset="0"/>
              </a:rPr>
              <a:t>.</a:t>
            </a:r>
          </a:p>
          <a:p>
            <a:pPr marL="171450" indent="-171450">
              <a:buFont typeface="Arial" panose="020B0604020202020204" pitchFamily="34" charset="0"/>
              <a:buChar char="•"/>
            </a:pPr>
            <a:r>
              <a:rPr lang="en-US" dirty="0">
                <a:latin typeface="Calibri" panose="020F0502020204030204" pitchFamily="34" charset="0"/>
              </a:rPr>
              <a:t>Keep good housekeeping all the time</a:t>
            </a:r>
            <a:r>
              <a:rPr lang="en-US" dirty="0" smtClean="0">
                <a:latin typeface="Calibri" panose="020F0502020204030204" pitchFamily="34" charset="0"/>
              </a:rPr>
              <a:t>.</a:t>
            </a:r>
          </a:p>
          <a:p>
            <a:pPr marL="171450" indent="-171450">
              <a:buFont typeface="Arial" panose="020B0604020202020204" pitchFamily="34" charset="0"/>
              <a:buChar char="•"/>
            </a:pPr>
            <a:r>
              <a:rPr lang="en-US" dirty="0" smtClean="0">
                <a:latin typeface="Calibri" panose="020F0502020204030204" pitchFamily="34" charset="0"/>
              </a:rPr>
              <a:t>Always follow the correct sequence for parking equipment</a:t>
            </a:r>
            <a:endParaRPr lang="en-US" dirty="0">
              <a:latin typeface="Calibri" panose="020F0502020204030204" pitchFamily="34" charset="0"/>
            </a:endParaRPr>
          </a:p>
          <a:p>
            <a:endParaRPr lang="en-US" dirty="0">
              <a:solidFill>
                <a:srgbClr val="FF0000"/>
              </a:solidFill>
              <a:latin typeface="Calibri" panose="020F0502020204030204" pitchFamily="34" charset="0"/>
              <a:cs typeface="Tahoma" pitchFamily="34" charset="0"/>
            </a:endParaRPr>
          </a:p>
          <a:p>
            <a:pPr eaLnBrk="1" hangingPunct="1">
              <a:defRPr/>
            </a:pPr>
            <a:endParaRPr lang="en-US" sz="1050" dirty="0">
              <a:solidFill>
                <a:srgbClr val="FF0000"/>
              </a:solidFill>
              <a:latin typeface="Arial" charset="0"/>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76200" y="5810647"/>
            <a:ext cx="5916636" cy="369332"/>
          </a:xfrm>
          <a:prstGeom prst="rect">
            <a:avLst/>
          </a:prstGeom>
          <a:solidFill>
            <a:schemeClr val="accent2"/>
          </a:solidFill>
          <a:ln w="9525">
            <a:noFill/>
            <a:miter lim="800000"/>
            <a:headEnd/>
            <a:tailEnd/>
          </a:ln>
        </p:spPr>
        <p:txBody>
          <a:bodyPr wrap="square">
            <a:spAutoFit/>
          </a:bodyPr>
          <a:lstStyle/>
          <a:p>
            <a:pPr algn="ctr"/>
            <a:r>
              <a:rPr lang="en-US" b="1" dirty="0" smtClean="0">
                <a:solidFill>
                  <a:srgbClr val="FFFF00"/>
                </a:solidFill>
                <a:latin typeface="Tahoma" pitchFamily="34" charset="0"/>
              </a:rPr>
              <a:t>Isolate the ST-80 Iron roughneck prior tilting it</a:t>
            </a:r>
            <a:endParaRPr lang="en-US"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3" name="Text Placeholder 4"/>
          <p:cNvSpPr txBox="1">
            <a:spLocks/>
          </p:cNvSpPr>
          <p:nvPr/>
        </p:nvSpPr>
        <p:spPr>
          <a:xfrm>
            <a:off x="5757983" y="3234385"/>
            <a:ext cx="3239364" cy="304800"/>
          </a:xfrm>
          <a:prstGeom prst="rect">
            <a:avLst/>
          </a:prstGeom>
        </p:spPr>
        <p:txBody>
          <a:bodyPr/>
          <a:lstStyle>
            <a:defPPr>
              <a:defRPr lang="en-US"/>
            </a:defPPr>
            <a:lvl1pPr marL="0" indent="0" algn="ctr">
              <a:spcBef>
                <a:spcPct val="20000"/>
              </a:spcBef>
              <a:buNone/>
              <a:defRPr sz="1100" kern="0">
                <a:latin typeface="Calibri" panose="020F0502020204030204" pitchFamily="34" charset="0"/>
              </a:defRPr>
            </a:lvl1pPr>
            <a:lvl2pPr marL="742950" indent="-285750">
              <a:spcBef>
                <a:spcPct val="20000"/>
              </a:spcBef>
              <a:buChar char="–"/>
              <a:defRPr sz="1400">
                <a:latin typeface="+mn-lt"/>
              </a:defRPr>
            </a:lvl2pPr>
            <a:lvl3pPr marL="1143000" indent="-228600">
              <a:spcBef>
                <a:spcPct val="20000"/>
              </a:spcBef>
              <a:buChar char="•"/>
              <a:defRPr>
                <a:latin typeface="+mn-lt"/>
              </a:defRPr>
            </a:lvl3pPr>
            <a:lvl4pPr marL="1600200" indent="-228600">
              <a:spcBef>
                <a:spcPct val="20000"/>
              </a:spcBef>
              <a:buChar char="–"/>
              <a:defRPr sz="2000">
                <a:latin typeface="+mn-lt"/>
              </a:defRPr>
            </a:lvl4pPr>
            <a:lvl5pPr marL="2057400" indent="-22860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r>
              <a:rPr lang="en-US" dirty="0"/>
              <a:t>Floorman trapped between iron roughneck and drill pipe stands</a:t>
            </a:r>
          </a:p>
          <a:p>
            <a:endParaRPr lang="en-US" dirty="0"/>
          </a:p>
        </p:txBody>
      </p:sp>
      <p:sp>
        <p:nvSpPr>
          <p:cNvPr id="24" name="Text Placeholder 7"/>
          <p:cNvSpPr txBox="1">
            <a:spLocks/>
          </p:cNvSpPr>
          <p:nvPr/>
        </p:nvSpPr>
        <p:spPr>
          <a:xfrm>
            <a:off x="5956005" y="5877124"/>
            <a:ext cx="3048000" cy="30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lvl="0" indent="0" algn="ctr">
              <a:buNone/>
            </a:pPr>
            <a:r>
              <a:rPr lang="en-US" sz="1100" kern="0" dirty="0">
                <a:latin typeface="Calibri" panose="020F0502020204030204" pitchFamily="34" charset="0"/>
              </a:rPr>
              <a:t>Ensure Iron roughneck switched off prior turning manually to parking spot. </a:t>
            </a:r>
          </a:p>
        </p:txBody>
      </p:sp>
      <p:pic>
        <p:nvPicPr>
          <p:cNvPr id="29" name="Picture 2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91400" y="3692630"/>
            <a:ext cx="1696612" cy="2118018"/>
          </a:xfrm>
          <a:prstGeom prst="rect">
            <a:avLst/>
          </a:prstGeom>
        </p:spPr>
      </p:pic>
      <p:sp>
        <p:nvSpPr>
          <p:cNvPr id="30" name="Freeform 132"/>
          <p:cNvSpPr>
            <a:spLocks/>
          </p:cNvSpPr>
          <p:nvPr/>
        </p:nvSpPr>
        <p:spPr bwMode="auto">
          <a:xfrm>
            <a:off x="8516565" y="5181868"/>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38800" y="3672138"/>
            <a:ext cx="1712187" cy="2138509"/>
          </a:xfrm>
          <a:prstGeom prst="rect">
            <a:avLst/>
          </a:prstGeom>
        </p:spPr>
      </p:pic>
      <p:pic>
        <p:nvPicPr>
          <p:cNvPr id="17" name="Picture 1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638800" y="839354"/>
            <a:ext cx="3311232" cy="2347290"/>
          </a:xfrm>
          <a:prstGeom prst="rect">
            <a:avLst/>
          </a:prstGeom>
        </p:spPr>
      </p:pic>
      <p:grpSp>
        <p:nvGrpSpPr>
          <p:cNvPr id="20" name="Group 131"/>
          <p:cNvGrpSpPr>
            <a:grpSpLocks/>
          </p:cNvGrpSpPr>
          <p:nvPr/>
        </p:nvGrpSpPr>
        <p:grpSpPr bwMode="auto">
          <a:xfrm>
            <a:off x="8516565" y="2573899"/>
            <a:ext cx="336550" cy="544513"/>
            <a:chOff x="3504" y="544"/>
            <a:chExt cx="2287" cy="1855"/>
          </a:xfrm>
        </p:grpSpPr>
        <p:sp>
          <p:nvSpPr>
            <p:cNvPr id="21"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2"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3" name="Oval 2"/>
          <p:cNvSpPr/>
          <p:nvPr/>
        </p:nvSpPr>
        <p:spPr bwMode="auto">
          <a:xfrm>
            <a:off x="6248399" y="799558"/>
            <a:ext cx="1266825" cy="1029242"/>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79695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49470" y="1204099"/>
            <a:ext cx="8351838" cy="3231654"/>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regular update of operating standard &amp; </a:t>
            </a:r>
            <a:r>
              <a:rPr lang="en-US" sz="1400" dirty="0" smtClean="0">
                <a:solidFill>
                  <a:srgbClr val="0033CC"/>
                </a:solidFill>
                <a:latin typeface="+mj-lt"/>
                <a:sym typeface="Wingdings" pitchFamily="2" charset="2"/>
              </a:rPr>
              <a:t>procedure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your procedure is aligned with OEM manual?</a:t>
            </a: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procedure provided and effectively communicate to all personal?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line of fire known and controlled?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effective </a:t>
            </a:r>
            <a:r>
              <a:rPr lang="en-US" sz="1400" dirty="0" smtClean="0">
                <a:solidFill>
                  <a:srgbClr val="0033CC"/>
                </a:solidFill>
                <a:latin typeface="+mj-lt"/>
                <a:sym typeface="Wingdings" pitchFamily="2" charset="2"/>
              </a:rPr>
              <a:t>dynamic risk review during TBTs </a:t>
            </a:r>
            <a:r>
              <a:rPr lang="en-US" sz="1400" dirty="0">
                <a:solidFill>
                  <a:srgbClr val="0033CC"/>
                </a:solidFill>
                <a:latin typeface="+mj-lt"/>
                <a:sym typeface="Wingdings" pitchFamily="2" charset="2"/>
              </a:rPr>
              <a:t>&amp; adequate task supervision?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the </a:t>
            </a:r>
            <a:r>
              <a:rPr lang="en-US" sz="1400" dirty="0" smtClean="0">
                <a:solidFill>
                  <a:srgbClr val="0033CC"/>
                </a:solidFill>
                <a:latin typeface="+mj-lt"/>
                <a:sym typeface="Wingdings" pitchFamily="2" charset="2"/>
              </a:rPr>
              <a:t>processes </a:t>
            </a:r>
            <a:r>
              <a:rPr lang="en-US" sz="1400" dirty="0">
                <a:solidFill>
                  <a:srgbClr val="0033CC"/>
                </a:solidFill>
                <a:latin typeface="+mj-lt"/>
                <a:sym typeface="Wingdings" pitchFamily="2" charset="2"/>
              </a:rPr>
              <a:t>and procedures are followed at site</a:t>
            </a:r>
            <a:r>
              <a:rPr lang="en-US" sz="1400" dirty="0" smtClean="0">
                <a:solidFill>
                  <a:srgbClr val="0033CC"/>
                </a:solidFill>
                <a:latin typeface="+mj-lt"/>
                <a:sym typeface="Wingdings" pitchFamily="2" charset="2"/>
              </a:rPr>
              <a:t>?</a:t>
            </a: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2700" y="865545"/>
            <a:ext cx="4389343" cy="338554"/>
          </a:xfrm>
          <a:prstGeom prst="rect">
            <a:avLst/>
          </a:prstGeom>
          <a:noFill/>
          <a:ln w="9525">
            <a:noFill/>
            <a:miter lim="800000"/>
            <a:headEnd/>
            <a:tailEnd/>
          </a:ln>
        </p:spPr>
        <p:txBody>
          <a:bodyPr wrap="non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23</a:t>
            </a:r>
            <a:r>
              <a:rPr lang="en-US" sz="1600" b="1" baseline="30000" dirty="0">
                <a:solidFill>
                  <a:srgbClr val="333399"/>
                </a:solidFill>
                <a:latin typeface="Tahoma" pitchFamily="34" charset="0"/>
              </a:rPr>
              <a:t>rd</a:t>
            </a:r>
            <a:r>
              <a:rPr lang="en-US" sz="1600" b="1" dirty="0">
                <a:solidFill>
                  <a:srgbClr val="333399"/>
                </a:solidFill>
                <a:latin typeface="Tahoma" pitchFamily="34" charset="0"/>
              </a:rPr>
              <a:t> April 2019 Incident: HiPo#34 </a:t>
            </a:r>
            <a:endParaRPr lang="en-US" sz="1600" b="1" dirty="0">
              <a:solidFill>
                <a:srgbClr val="333399"/>
              </a:solidFill>
              <a:latin typeface="Tahoma" pitchFamily="34" charset="0"/>
            </a:endParaRPr>
          </a:p>
        </p:txBody>
      </p:sp>
    </p:spTree>
    <p:extLst>
      <p:ext uri="{BB962C8B-B14F-4D97-AF65-F5344CB8AC3E}">
        <p14:creationId xmlns:p14="http://schemas.microsoft.com/office/powerpoint/2010/main" val="652180207"/>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92259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D54BABE-7F7F-45A2-9A53-64766B9921B0}"/>
</file>

<file path=customXml/itemProps2.xml><?xml version="1.0" encoding="utf-8"?>
<ds:datastoreItem xmlns:ds="http://schemas.openxmlformats.org/officeDocument/2006/customXml" ds:itemID="{00B3D8B0-4E37-471F-9CC2-223FC8F4FF75}"/>
</file>

<file path=customXml/itemProps3.xml><?xml version="1.0" encoding="utf-8"?>
<ds:datastoreItem xmlns:ds="http://schemas.openxmlformats.org/officeDocument/2006/customXml" ds:itemID="{45072344-9290-4613-8007-B5379843A3C8}"/>
</file>

<file path=docProps/app.xml><?xml version="1.0" encoding="utf-8"?>
<Properties xmlns="http://schemas.openxmlformats.org/officeDocument/2006/extended-properties" xmlns:vt="http://schemas.openxmlformats.org/officeDocument/2006/docPropsVTypes">
  <TotalTime>572</TotalTime>
  <Words>465</Words>
  <Application>Microsoft Office PowerPoint</Application>
  <PresentationFormat>On-screen Show (4:3)</PresentationFormat>
  <Paragraphs>51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98</cp:revision>
  <dcterms:created xsi:type="dcterms:W3CDTF">2016-03-28T05:48:29Z</dcterms:created>
  <dcterms:modified xsi:type="dcterms:W3CDTF">2019-11-24T09:38:30Z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