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880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88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srhsea-ykp\AppData\Local\Microsoft\Windows\Temporary Internet Files\Content.Outlook\PAKG1O25\IMG_861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13207" r="19192" b="22679"/>
          <a:stretch/>
        </p:blipFill>
        <p:spPr bwMode="auto">
          <a:xfrm>
            <a:off x="5128255" y="808040"/>
            <a:ext cx="3861752" cy="2567066"/>
          </a:xfrm>
          <a:prstGeom prst="rect">
            <a:avLst/>
          </a:prstGeom>
          <a:ln>
            <a:noFill/>
          </a:ln>
          <a:effectLst>
            <a:outerShdw blurRad="190500" algn="tl" rotWithShape="0">
              <a:schemeClr val="bg1">
                <a:alpha val="7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OLLOW JOURNEY PLA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1" b="5977"/>
          <a:stretch/>
        </p:blipFill>
        <p:spPr bwMode="auto">
          <a:xfrm>
            <a:off x="5128254" y="3748865"/>
            <a:ext cx="3830316" cy="25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316" y="1099076"/>
            <a:ext cx="5023741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</a:rPr>
              <a:t>A sewage tanker was proceeding to </a:t>
            </a:r>
            <a:r>
              <a:rPr lang="en-US" sz="1600" dirty="0" err="1" smtClean="0">
                <a:latin typeface="Calibri" panose="020F0502020204030204" pitchFamily="34" charset="0"/>
              </a:rPr>
              <a:t>Lekwair</a:t>
            </a:r>
            <a:r>
              <a:rPr lang="en-US" sz="1600" dirty="0" smtClean="0">
                <a:latin typeface="Calibri" panose="020F0502020204030204" pitchFamily="34" charset="0"/>
              </a:rPr>
              <a:t> during the night  from Yibal camp and in-between a car coming in the opposite direction on high beam distracted the driver’s vision, which caused him to swerve off the right side of the road on to </a:t>
            </a:r>
            <a:r>
              <a:rPr lang="en-US" sz="1600" dirty="0" err="1" smtClean="0">
                <a:latin typeface="Calibri" panose="020F0502020204030204" pitchFamily="34" charset="0"/>
              </a:rPr>
              <a:t>wadi</a:t>
            </a:r>
            <a:r>
              <a:rPr lang="en-US" sz="1600" dirty="0" smtClean="0">
                <a:latin typeface="Calibri" panose="020F0502020204030204" pitchFamily="34" charset="0"/>
              </a:rPr>
              <a:t> slope protection rolling over.   	</a:t>
            </a:r>
          </a:p>
          <a:p>
            <a:pPr algn="just"/>
            <a:endParaRPr lang="en-US" sz="1200" dirty="0">
              <a:latin typeface="Arial(Headings)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incident..</a:t>
            </a:r>
          </a:p>
          <a:p>
            <a:pPr>
              <a:defRPr/>
            </a:pPr>
            <a:endParaRPr lang="en-US" sz="1400" dirty="0">
              <a:latin typeface="+mj-lt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Journey plan to be taken and followed in all journeys.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Avoid night journeys if it is not </a:t>
            </a:r>
            <a:r>
              <a:rPr lang="en-US" sz="1600" dirty="0" smtClean="0">
                <a:latin typeface="Calibri" panose="020F0502020204030204" pitchFamily="34" charset="0"/>
              </a:rPr>
              <a:t>authorized.</a:t>
            </a:r>
            <a:endParaRPr lang="en-US" sz="1600" dirty="0">
              <a:latin typeface="Calibri" panose="020F050202020403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Take care of high beam lighted vehicles opposite to your </a:t>
            </a:r>
            <a:r>
              <a:rPr lang="en-US" sz="1600" dirty="0" smtClean="0">
                <a:latin typeface="Calibri" panose="020F0502020204030204" pitchFamily="34" charset="0"/>
              </a:rPr>
              <a:t>track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use low beam when approaching other vehicles at night</a:t>
            </a:r>
            <a:endParaRPr lang="en-US" sz="1600" dirty="0">
              <a:latin typeface="Calibri" panose="020F0502020204030204" pitchFamily="34" charset="0"/>
            </a:endParaRPr>
          </a:p>
          <a:p>
            <a:pPr marL="228600" indent="-228600">
              <a:buFont typeface="Wingdings" pitchFamily="2" charset="2"/>
              <a:buChar char="q"/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AutoShape 2" descr="Cross Mark on Apple iOS 12.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77200" y="2370355"/>
            <a:ext cx="6840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✖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0453" y="5657773"/>
            <a:ext cx="9735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 ✔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198418" y="3337006"/>
            <a:ext cx="3791588" cy="518316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Follow prescribed Journey Plan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783713"/>
            <a:ext cx="5095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 #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5094" y="5304828"/>
            <a:ext cx="4405314" cy="46763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night journeys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you ensure that your contractors are following proper journey management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system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ensure vehicles are  parked and keys are kept in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boxes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a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fter working hours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ensure that drivers are fully aware about the night journey requirements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.?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Do you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assure that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inspection and audits are carried out on your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service provider </a:t>
            </a:r>
            <a:r>
              <a:rPr lang="en-US" sz="1400" dirty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to review their </a:t>
            </a:r>
            <a:r>
              <a:rPr lang="en-US" sz="1400" dirty="0" smtClean="0">
                <a:solidFill>
                  <a:srgbClr val="0000FF"/>
                </a:solidFill>
                <a:latin typeface="Arial(Heading)"/>
                <a:sym typeface="Wingdings" pitchFamily="2" charset="2"/>
              </a:rPr>
              <a:t>performance?</a:t>
            </a:r>
            <a:endParaRPr lang="en-US" sz="1400" dirty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00FF"/>
              </a:solidFill>
              <a:latin typeface="Arial(Heading)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5357" y="768506"/>
            <a:ext cx="5095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 HiPo #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EC18504-9933-41A2-B28A-D969AE00FEB4}"/>
</file>

<file path=customXml/itemProps2.xml><?xml version="1.0" encoding="utf-8"?>
<ds:datastoreItem xmlns:ds="http://schemas.openxmlformats.org/officeDocument/2006/customXml" ds:itemID="{889B9692-DFCD-42CE-90E7-512EEC39FB24}"/>
</file>

<file path=customXml/itemProps3.xml><?xml version="1.0" encoding="utf-8"?>
<ds:datastoreItem xmlns:ds="http://schemas.openxmlformats.org/officeDocument/2006/customXml" ds:itemID="{8F8C7AB7-8587-4897-A475-2CFA31013FCC}"/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384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Arial(Heading)</vt:lpstr>
      <vt:lpstr>Arial(Headings)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101</cp:revision>
  <dcterms:created xsi:type="dcterms:W3CDTF">2016-03-28T05:48:29Z</dcterms:created>
  <dcterms:modified xsi:type="dcterms:W3CDTF">2019-11-24T11:18:43Z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