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77" r:id="rId2"/>
    <p:sldId id="37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9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28800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188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srhsea-ykp\AppData\Local\Microsoft\Windows\Temporary Internet Files\Content.Outlook\PAKG1O25\IMG_861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1" t="13207" r="19192" b="22679"/>
          <a:stretch/>
        </p:blipFill>
        <p:spPr bwMode="auto">
          <a:xfrm>
            <a:off x="5128255" y="808040"/>
            <a:ext cx="3861752" cy="2567066"/>
          </a:xfrm>
          <a:prstGeom prst="rect">
            <a:avLst/>
          </a:prstGeom>
          <a:ln>
            <a:noFill/>
          </a:ln>
          <a:effectLst>
            <a:outerShdw blurRad="190500" algn="tl" rotWithShape="0">
              <a:schemeClr val="bg1">
                <a:alpha val="7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FOLLOW JOURNEY PLAN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91" b="5977"/>
          <a:stretch/>
        </p:blipFill>
        <p:spPr bwMode="auto">
          <a:xfrm>
            <a:off x="5128254" y="3748865"/>
            <a:ext cx="3830316" cy="2543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6316" y="1099076"/>
            <a:ext cx="5023741" cy="412420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r>
              <a:rPr lang="en-US" sz="1600" dirty="0" smtClean="0">
                <a:latin typeface="Calibri" panose="020F0502020204030204" pitchFamily="34" charset="0"/>
              </a:rPr>
              <a:t>A sewage tanker was proceeding to </a:t>
            </a:r>
            <a:r>
              <a:rPr lang="en-US" sz="1600" dirty="0" err="1" smtClean="0">
                <a:latin typeface="Calibri" panose="020F0502020204030204" pitchFamily="34" charset="0"/>
              </a:rPr>
              <a:t>Lekwair</a:t>
            </a:r>
            <a:r>
              <a:rPr lang="en-US" sz="1600" dirty="0" smtClean="0">
                <a:latin typeface="Calibri" panose="020F0502020204030204" pitchFamily="34" charset="0"/>
              </a:rPr>
              <a:t> during the night  from Yibal camp and in-between a car coming in the opposite direction on high beam distracted the driver’s vision, which caused him to swerve off the right side of the road on to </a:t>
            </a:r>
            <a:r>
              <a:rPr lang="en-US" sz="1600" dirty="0" err="1" smtClean="0">
                <a:latin typeface="Calibri" panose="020F0502020204030204" pitchFamily="34" charset="0"/>
              </a:rPr>
              <a:t>wadi</a:t>
            </a:r>
            <a:r>
              <a:rPr lang="en-US" sz="1600" dirty="0" smtClean="0">
                <a:latin typeface="Calibri" panose="020F0502020204030204" pitchFamily="34" charset="0"/>
              </a:rPr>
              <a:t> slope protection rolling over.   	</a:t>
            </a:r>
          </a:p>
          <a:p>
            <a:pPr algn="just"/>
            <a:endParaRPr lang="en-US" sz="1200" dirty="0">
              <a:latin typeface="Arial(Headings)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Learning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from this incident..</a:t>
            </a:r>
          </a:p>
          <a:p>
            <a:pPr>
              <a:defRPr/>
            </a:pPr>
            <a:endParaRPr lang="en-US" sz="1400" dirty="0">
              <a:latin typeface="+mj-lt"/>
            </a:endParaRPr>
          </a:p>
          <a:p>
            <a:pPr marL="228600" indent="-2286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Journey plan to be taken and followed in all journeys.</a:t>
            </a:r>
          </a:p>
          <a:p>
            <a:pPr marL="228600" indent="-2286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Avoid night journeys if it is not </a:t>
            </a:r>
            <a:r>
              <a:rPr lang="en-US" sz="1600" dirty="0" smtClean="0">
                <a:latin typeface="Calibri" panose="020F0502020204030204" pitchFamily="34" charset="0"/>
              </a:rPr>
              <a:t>authorized.</a:t>
            </a:r>
            <a:endParaRPr lang="en-US" sz="1600" dirty="0">
              <a:latin typeface="Calibri" panose="020F050202020403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Take care of high beam lighted vehicles opposite to your </a:t>
            </a:r>
            <a:r>
              <a:rPr lang="en-US" sz="1600" dirty="0" smtClean="0">
                <a:latin typeface="Calibri" panose="020F0502020204030204" pitchFamily="34" charset="0"/>
              </a:rPr>
              <a:t>track</a:t>
            </a:r>
          </a:p>
          <a:p>
            <a:pPr marL="228600" indent="-22860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</a:rPr>
              <a:t>Always use low beam when approaching other vehicles at night</a:t>
            </a:r>
            <a:endParaRPr lang="en-US" sz="1600" dirty="0">
              <a:latin typeface="Calibri" panose="020F0502020204030204" pitchFamily="34" charset="0"/>
            </a:endParaRPr>
          </a:p>
          <a:p>
            <a:pPr marL="228600" indent="-228600">
              <a:buFont typeface="Wingdings" pitchFamily="2" charset="2"/>
              <a:buChar char="q"/>
              <a:defRPr/>
            </a:pPr>
            <a:endParaRPr lang="en-US" sz="1200" dirty="0">
              <a:latin typeface="Arial" charset="0"/>
              <a:cs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5" name="AutoShape 2" descr="Cross Mark on Apple iOS 12.2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077200" y="2370355"/>
            <a:ext cx="68408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>
                <a:solidFill>
                  <a:srgbClr val="FF0000"/>
                </a:solidFill>
              </a:rPr>
              <a:t>✖</a:t>
            </a:r>
          </a:p>
        </p:txBody>
      </p:sp>
      <p:sp>
        <p:nvSpPr>
          <p:cNvPr id="9" name="Rectangle 8"/>
          <p:cNvSpPr/>
          <p:nvPr/>
        </p:nvSpPr>
        <p:spPr>
          <a:xfrm>
            <a:off x="8170453" y="5657773"/>
            <a:ext cx="9735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rgbClr val="00B050"/>
                </a:solidFill>
              </a:rPr>
              <a:t> ✔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5198418" y="3337006"/>
            <a:ext cx="3791588" cy="518316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Follow prescribed Journey Plan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783713"/>
            <a:ext cx="50953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14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May 2019 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Incident: HiPo #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35 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305094" y="5304828"/>
            <a:ext cx="4405314" cy="467634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Avoid night journeys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74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98543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eaLnBrk="1" hangingPunct="1">
              <a:defRPr/>
            </a:pPr>
            <a:endParaRPr lang="en-US" sz="1400" dirty="0" smtClean="0">
              <a:solidFill>
                <a:srgbClr val="0000FF"/>
              </a:solidFill>
              <a:latin typeface="Arial(Heading)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latin typeface="Arial(Heading)"/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00FF"/>
                </a:solidFill>
                <a:latin typeface="Arial(Heading)"/>
                <a:sym typeface="Wingdings" pitchFamily="2" charset="2"/>
              </a:rPr>
              <a:t>you ensure that your contractors are following proper journey management </a:t>
            </a:r>
            <a:r>
              <a:rPr lang="en-US" sz="1400" dirty="0" smtClean="0">
                <a:solidFill>
                  <a:srgbClr val="0000FF"/>
                </a:solidFill>
                <a:latin typeface="Arial(Heading)"/>
                <a:sym typeface="Wingdings" pitchFamily="2" charset="2"/>
              </a:rPr>
              <a:t>system </a:t>
            </a:r>
            <a:r>
              <a:rPr lang="en-US" sz="1400" dirty="0" smtClean="0">
                <a:solidFill>
                  <a:srgbClr val="0000FF"/>
                </a:solidFill>
                <a:latin typeface="Arial(Heading)"/>
                <a:sym typeface="Wingdings" pitchFamily="2" charset="2"/>
              </a:rPr>
              <a:t>?</a:t>
            </a:r>
            <a:endParaRPr lang="en-US" sz="1400" dirty="0">
              <a:solidFill>
                <a:srgbClr val="0000FF"/>
              </a:solidFill>
              <a:latin typeface="Arial(Heading)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Arial(Heading)"/>
                <a:sym typeface="Wingdings" pitchFamily="2" charset="2"/>
              </a:rPr>
              <a:t>Do you ensure vehicles are  parked and keys are kept in </a:t>
            </a:r>
            <a:r>
              <a:rPr lang="en-US" sz="1400" dirty="0" smtClean="0">
                <a:solidFill>
                  <a:srgbClr val="0000FF"/>
                </a:solidFill>
                <a:latin typeface="Arial(Heading)"/>
                <a:sym typeface="Wingdings" pitchFamily="2" charset="2"/>
              </a:rPr>
              <a:t>boxes </a:t>
            </a:r>
            <a:r>
              <a:rPr lang="en-US" sz="1400" dirty="0">
                <a:solidFill>
                  <a:srgbClr val="0000FF"/>
                </a:solidFill>
                <a:latin typeface="Arial(Heading)"/>
                <a:sym typeface="Wingdings" pitchFamily="2" charset="2"/>
              </a:rPr>
              <a:t>a</a:t>
            </a:r>
            <a:r>
              <a:rPr lang="en-US" sz="1400" dirty="0" smtClean="0">
                <a:solidFill>
                  <a:srgbClr val="0000FF"/>
                </a:solidFill>
                <a:latin typeface="Arial(Heading)"/>
                <a:sym typeface="Wingdings" pitchFamily="2" charset="2"/>
              </a:rPr>
              <a:t>fter working hours </a:t>
            </a:r>
            <a:r>
              <a:rPr lang="en-US" sz="1400" dirty="0" smtClean="0">
                <a:solidFill>
                  <a:srgbClr val="0000FF"/>
                </a:solidFill>
                <a:latin typeface="Arial(Heading)"/>
                <a:sym typeface="Wingdings" pitchFamily="2" charset="2"/>
              </a:rPr>
              <a:t>?</a:t>
            </a:r>
            <a:endParaRPr lang="en-US" sz="1400" dirty="0">
              <a:solidFill>
                <a:srgbClr val="0000FF"/>
              </a:solidFill>
              <a:latin typeface="Arial(Heading)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Arial(Heading)"/>
                <a:sym typeface="Wingdings" pitchFamily="2" charset="2"/>
              </a:rPr>
              <a:t>Do you ensure that drivers are fully aware about the night journey requirements</a:t>
            </a:r>
            <a:r>
              <a:rPr lang="en-US" sz="1400" dirty="0" smtClean="0">
                <a:solidFill>
                  <a:srgbClr val="0000FF"/>
                </a:solidFill>
                <a:latin typeface="Arial(Heading)"/>
                <a:sym typeface="Wingdings" pitchFamily="2" charset="2"/>
              </a:rPr>
              <a:t>.?</a:t>
            </a:r>
            <a:endParaRPr lang="en-US" sz="1400" dirty="0">
              <a:solidFill>
                <a:srgbClr val="0000FF"/>
              </a:solidFill>
              <a:latin typeface="Arial(Heading)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Arial(Heading)"/>
                <a:sym typeface="Wingdings" pitchFamily="2" charset="2"/>
              </a:rPr>
              <a:t>Do you </a:t>
            </a:r>
            <a:r>
              <a:rPr lang="en-US" sz="1400" dirty="0" smtClean="0">
                <a:solidFill>
                  <a:srgbClr val="0000FF"/>
                </a:solidFill>
                <a:latin typeface="Arial(Heading)"/>
                <a:sym typeface="Wingdings" pitchFamily="2" charset="2"/>
              </a:rPr>
              <a:t>assure that </a:t>
            </a:r>
            <a:r>
              <a:rPr lang="en-US" sz="1400" dirty="0">
                <a:solidFill>
                  <a:srgbClr val="0000FF"/>
                </a:solidFill>
                <a:latin typeface="Arial(Heading)"/>
                <a:sym typeface="Wingdings" pitchFamily="2" charset="2"/>
              </a:rPr>
              <a:t>inspection and audits are carried out on your </a:t>
            </a:r>
            <a:r>
              <a:rPr lang="en-US" sz="1400" dirty="0" smtClean="0">
                <a:solidFill>
                  <a:srgbClr val="0000FF"/>
                </a:solidFill>
                <a:latin typeface="Arial(Heading)"/>
                <a:sym typeface="Wingdings" pitchFamily="2" charset="2"/>
              </a:rPr>
              <a:t>service provider </a:t>
            </a:r>
            <a:r>
              <a:rPr lang="en-US" sz="1400" dirty="0">
                <a:solidFill>
                  <a:srgbClr val="0000FF"/>
                </a:solidFill>
                <a:latin typeface="Arial(Heading)"/>
                <a:sym typeface="Wingdings" pitchFamily="2" charset="2"/>
              </a:rPr>
              <a:t>to review their </a:t>
            </a:r>
            <a:r>
              <a:rPr lang="en-US" sz="1400" dirty="0" smtClean="0">
                <a:solidFill>
                  <a:srgbClr val="0000FF"/>
                </a:solidFill>
                <a:latin typeface="Arial(Heading)"/>
                <a:sym typeface="Wingdings" pitchFamily="2" charset="2"/>
              </a:rPr>
              <a:t>performance?</a:t>
            </a:r>
            <a:endParaRPr lang="en-US" sz="1400" dirty="0">
              <a:solidFill>
                <a:srgbClr val="0000FF"/>
              </a:solidFill>
              <a:latin typeface="Arial(Heading)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 smtClean="0">
              <a:solidFill>
                <a:srgbClr val="0000FF"/>
              </a:solidFill>
              <a:latin typeface="Arial(Heading)"/>
              <a:sym typeface="Wingdings" pitchFamily="2" charset="2"/>
            </a:endParaRPr>
          </a:p>
          <a:p>
            <a:pPr eaLnBrk="1" hangingPunct="1"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45357" y="768506"/>
            <a:ext cx="50953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14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May 2019 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Incident: HiPo #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35 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42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92260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CEC18504-9933-41A2-B28A-D969AE00FEB4}"/>
</file>

<file path=customXml/itemProps2.xml><?xml version="1.0" encoding="utf-8"?>
<ds:datastoreItem xmlns:ds="http://schemas.openxmlformats.org/officeDocument/2006/customXml" ds:itemID="{889B9692-DFCD-42CE-90E7-512EEC39FB24}"/>
</file>

<file path=customXml/itemProps3.xml><?xml version="1.0" encoding="utf-8"?>
<ds:datastoreItem xmlns:ds="http://schemas.openxmlformats.org/officeDocument/2006/customXml" ds:itemID="{8F8C7AB7-8587-4897-A475-2CFA31013FCC}"/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384</Words>
  <Application>Microsoft Office PowerPoint</Application>
  <PresentationFormat>On-screen Show (4:3)</PresentationFormat>
  <Paragraphs>48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Arial(Heading)</vt:lpstr>
      <vt:lpstr>Arial(Headings)</vt:lpstr>
      <vt:lpstr>Calibri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101</cp:revision>
  <dcterms:created xsi:type="dcterms:W3CDTF">2016-03-28T05:48:29Z</dcterms:created>
  <dcterms:modified xsi:type="dcterms:W3CDTF">2019-11-24T11:18:43Z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