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Layouts/slideLayout3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4"/>
  </p:notesMasterIdLst>
  <p:sldIdLst>
    <p:sldId id="379" r:id="rId2"/>
    <p:sldId id="38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439" autoAdjust="0"/>
  </p:normalViewPr>
  <p:slideViewPr>
    <p:cSldViewPr>
      <p:cViewPr varScale="1">
        <p:scale>
          <a:sx n="110" d="100"/>
          <a:sy n="110" d="100"/>
        </p:scale>
        <p:origin x="164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Ensure all dates and titles are input </a:t>
            </a:r>
          </a:p>
          <a:p>
            <a:endParaRPr lang="en-US" dirty="0" smtClean="0"/>
          </a:p>
          <a:p>
            <a:r>
              <a:rPr lang="en-US" dirty="0" smtClean="0"/>
              <a:t>A short description should be provided without mentioning names of contractors or</a:t>
            </a:r>
            <a:r>
              <a:rPr lang="en-US" baseline="0" dirty="0" smtClean="0"/>
              <a:t> individuals.  You should include, what happened, to who (by job title) and what injuries this resulted in.  Nothing more!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strap line should be the main point you want to get across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images should be self explanatory, what went wrong (if you create a reconstruction please ensure you do not put people at risk) and below how it should be done.   </a:t>
            </a:r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420957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Ensure all dates and titles are input 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26883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0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75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04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0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Confidential - Not to be shared outside of PDO/PDO contractors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C482-6A57-4477-ABB6-025DC609A7C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143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553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01343" y="3682863"/>
            <a:ext cx="3365284" cy="252396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01343" y="1055835"/>
            <a:ext cx="3367617" cy="2502098"/>
          </a:xfrm>
          <a:prstGeom prst="rect">
            <a:avLst/>
          </a:prstGeom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222" y="867034"/>
            <a:ext cx="5519966" cy="367023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b="1" dirty="0" smtClean="0">
                <a:solidFill>
                  <a:srgbClr val="333399"/>
                </a:solidFill>
                <a:latin typeface="Tahoma" pitchFamily="34" charset="0"/>
              </a:rPr>
              <a:t>14</a:t>
            </a:r>
            <a:r>
              <a:rPr lang="en-US" b="1" baseline="30000" dirty="0" smtClean="0">
                <a:solidFill>
                  <a:srgbClr val="333399"/>
                </a:solidFill>
                <a:latin typeface="Tahoma" pitchFamily="34" charset="0"/>
              </a:rPr>
              <a:t>th</a:t>
            </a:r>
            <a:r>
              <a:rPr lang="en-US" b="1" dirty="0" smtClean="0">
                <a:solidFill>
                  <a:srgbClr val="333399"/>
                </a:solidFill>
                <a:latin typeface="Tahoma" pitchFamily="34" charset="0"/>
              </a:rPr>
              <a:t> May 2019 </a:t>
            </a:r>
            <a:r>
              <a:rPr lang="en-US" b="1" dirty="0" smtClean="0">
                <a:solidFill>
                  <a:srgbClr val="333399"/>
                </a:solidFill>
                <a:latin typeface="Tahoma" pitchFamily="34" charset="0"/>
              </a:rPr>
              <a:t>Incident </a:t>
            </a:r>
            <a:r>
              <a:rPr lang="en-US" b="1" dirty="0" smtClean="0">
                <a:solidFill>
                  <a:srgbClr val="333399"/>
                </a:solidFill>
                <a:latin typeface="Tahoma" pitchFamily="34" charset="0"/>
              </a:rPr>
              <a:t>HiPo#36</a:t>
            </a:r>
            <a:endParaRPr lang="en-US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?</a:t>
            </a:r>
          </a:p>
          <a:p>
            <a:pPr marL="114300" indent="-114300" algn="just">
              <a:defRPr/>
            </a:pPr>
            <a:endParaRPr lang="en-US" sz="1600" b="1" dirty="0" smtClean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dirty="0">
                <a:latin typeface="Calibri" panose="020F0502020204030204" pitchFamily="34" charset="0"/>
              </a:rPr>
              <a:t>During the rig move from Lekhwair 934 to MAZ 22 the monkey board </a:t>
            </a:r>
            <a:r>
              <a:rPr lang="en-US" sz="1600" dirty="0" err="1">
                <a:latin typeface="Calibri" panose="020F0502020204030204" pitchFamily="34" charset="0"/>
              </a:rPr>
              <a:t>fallarester</a:t>
            </a:r>
            <a:r>
              <a:rPr lang="en-US" sz="1600" dirty="0">
                <a:latin typeface="Calibri" panose="020F0502020204030204" pitchFamily="34" charset="0"/>
              </a:rPr>
              <a:t> pole on the main rig carrier came into contact with the 13m goalpost cable causing the cable to snap and fall to the ground </a:t>
            </a: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.</a:t>
            </a:r>
            <a:endParaRPr lang="en-US" sz="16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228600" indent="-228600">
              <a:buFont typeface="+mj-lt"/>
              <a:buAutoNum type="arabicPeriod"/>
              <a:defRPr/>
            </a:pPr>
            <a:endParaRPr lang="en-US" sz="1050" dirty="0" smtClean="0">
              <a:latin typeface="Arial" charset="0"/>
              <a:cs typeface="Tahoma" pitchFamily="34" charset="0"/>
            </a:endParaRPr>
          </a:p>
          <a:p>
            <a:pPr marL="228600" indent="-22860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</a:rPr>
              <a:t>Always report incidents when they happen</a:t>
            </a:r>
          </a:p>
          <a:p>
            <a:pPr marL="228600" indent="-22860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</a:rPr>
              <a:t>Ensure the crews prepare the loads properly for rig move (safe heights understood) </a:t>
            </a:r>
          </a:p>
          <a:p>
            <a:pPr marL="228600" indent="-22860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</a:rPr>
              <a:t>S</a:t>
            </a:r>
            <a:r>
              <a:rPr lang="en-US" sz="1600" dirty="0">
                <a:latin typeface="Calibri" panose="020F0502020204030204" pitchFamily="34" charset="0"/>
              </a:rPr>
              <a:t>econd means required to assure that the loads are safe to transport off of </a:t>
            </a:r>
            <a:r>
              <a:rPr lang="en-US" sz="1600" dirty="0" smtClean="0">
                <a:latin typeface="Calibri" panose="020F0502020204030204" pitchFamily="34" charset="0"/>
              </a:rPr>
              <a:t>location</a:t>
            </a:r>
            <a:endParaRPr lang="en-US" sz="1600" dirty="0">
              <a:latin typeface="Calibri" panose="020F0502020204030204" pitchFamily="34" charset="0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191428" y="5826698"/>
            <a:ext cx="5181600" cy="338554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1600" b="1" dirty="0" smtClean="0">
                <a:solidFill>
                  <a:srgbClr val="FFFF00"/>
                </a:solidFill>
                <a:latin typeface="Tahoma" pitchFamily="34" charset="0"/>
              </a:rPr>
              <a:t>It does not leave location </a:t>
            </a:r>
            <a:r>
              <a:rPr lang="en-US" sz="1600" b="1" dirty="0">
                <a:solidFill>
                  <a:srgbClr val="FFFF00"/>
                </a:solidFill>
                <a:latin typeface="Tahoma" pitchFamily="34" charset="0"/>
              </a:rPr>
              <a:t>i</a:t>
            </a:r>
            <a:r>
              <a:rPr lang="en-US" sz="1600" b="1" dirty="0" smtClean="0">
                <a:solidFill>
                  <a:srgbClr val="FFFF00"/>
                </a:solidFill>
                <a:latin typeface="Tahoma" pitchFamily="34" charset="0"/>
              </a:rPr>
              <a:t>f it is too high.</a:t>
            </a:r>
            <a:endParaRPr lang="en-US" sz="1600" b="1" dirty="0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 smtClean="0">
                <a:latin typeface="+mj-lt"/>
              </a:rPr>
              <a:t>PDO Second Alert</a:t>
            </a:r>
            <a:endParaRPr lang="en-GB" sz="3600" b="1" dirty="0">
              <a:latin typeface="+mj-lt"/>
            </a:endParaRPr>
          </a:p>
        </p:txBody>
      </p:sp>
      <p:grpSp>
        <p:nvGrpSpPr>
          <p:cNvPr id="26633" name="Group 131"/>
          <p:cNvGrpSpPr>
            <a:grpSpLocks/>
          </p:cNvGrpSpPr>
          <p:nvPr/>
        </p:nvGrpSpPr>
        <p:grpSpPr bwMode="auto">
          <a:xfrm>
            <a:off x="8327797" y="2719089"/>
            <a:ext cx="336550" cy="544513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634" name="Freeform 132"/>
          <p:cNvSpPr>
            <a:spLocks/>
          </p:cNvSpPr>
          <p:nvPr/>
        </p:nvSpPr>
        <p:spPr bwMode="auto">
          <a:xfrm>
            <a:off x="8418235" y="5538775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Arc 6"/>
          <p:cNvSpPr/>
          <p:nvPr/>
        </p:nvSpPr>
        <p:spPr bwMode="auto">
          <a:xfrm rot="10972179">
            <a:off x="5669799" y="952127"/>
            <a:ext cx="2214453" cy="609600"/>
          </a:xfrm>
          <a:prstGeom prst="arc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Arc 7"/>
          <p:cNvSpPr/>
          <p:nvPr/>
        </p:nvSpPr>
        <p:spPr bwMode="auto">
          <a:xfrm>
            <a:off x="6584137" y="1535307"/>
            <a:ext cx="385775" cy="92777"/>
          </a:xfrm>
          <a:prstGeom prst="arc">
            <a:avLst/>
          </a:prstGeom>
          <a:noFill/>
          <a:ln w="158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Freeform 9"/>
          <p:cNvSpPr/>
          <p:nvPr/>
        </p:nvSpPr>
        <p:spPr bwMode="auto">
          <a:xfrm>
            <a:off x="7786343" y="1466850"/>
            <a:ext cx="1102462" cy="1876428"/>
          </a:xfrm>
          <a:custGeom>
            <a:avLst/>
            <a:gdLst>
              <a:gd name="connsiteX0" fmla="*/ 1062382 w 1102462"/>
              <a:gd name="connsiteY0" fmla="*/ 0 h 1876428"/>
              <a:gd name="connsiteX1" fmla="*/ 986182 w 1102462"/>
              <a:gd name="connsiteY1" fmla="*/ 1685925 h 1876428"/>
              <a:gd name="connsiteX2" fmla="*/ 81307 w 1102462"/>
              <a:gd name="connsiteY2" fmla="*/ 1857375 h 1876428"/>
              <a:gd name="connsiteX3" fmla="*/ 43207 w 1102462"/>
              <a:gd name="connsiteY3" fmla="*/ 1866900 h 1876428"/>
              <a:gd name="connsiteX4" fmla="*/ 14632 w 1102462"/>
              <a:gd name="connsiteY4" fmla="*/ 1866900 h 1876428"/>
              <a:gd name="connsiteX5" fmla="*/ 14632 w 1102462"/>
              <a:gd name="connsiteY5" fmla="*/ 1866900 h 1876428"/>
              <a:gd name="connsiteX6" fmla="*/ 52732 w 1102462"/>
              <a:gd name="connsiteY6" fmla="*/ 1866900 h 1876428"/>
              <a:gd name="connsiteX7" fmla="*/ 52732 w 1102462"/>
              <a:gd name="connsiteY7" fmla="*/ 1866900 h 1876428"/>
              <a:gd name="connsiteX8" fmla="*/ 24157 w 1102462"/>
              <a:gd name="connsiteY8" fmla="*/ 1857375 h 1876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02462" h="1876428">
                <a:moveTo>
                  <a:pt x="1062382" y="0"/>
                </a:moveTo>
                <a:cubicBezTo>
                  <a:pt x="1106038" y="688181"/>
                  <a:pt x="1149695" y="1376362"/>
                  <a:pt x="986182" y="1685925"/>
                </a:cubicBezTo>
                <a:cubicBezTo>
                  <a:pt x="822669" y="1995488"/>
                  <a:pt x="238469" y="1827213"/>
                  <a:pt x="81307" y="1857375"/>
                </a:cubicBezTo>
                <a:cubicBezTo>
                  <a:pt x="-75856" y="1887538"/>
                  <a:pt x="43207" y="1866900"/>
                  <a:pt x="43207" y="1866900"/>
                </a:cubicBezTo>
                <a:cubicBezTo>
                  <a:pt x="32095" y="1868487"/>
                  <a:pt x="14632" y="1866900"/>
                  <a:pt x="14632" y="1866900"/>
                </a:cubicBezTo>
                <a:lnTo>
                  <a:pt x="14632" y="1866900"/>
                </a:lnTo>
                <a:lnTo>
                  <a:pt x="52732" y="1866900"/>
                </a:lnTo>
                <a:lnTo>
                  <a:pt x="52732" y="1866900"/>
                </a:lnTo>
                <a:lnTo>
                  <a:pt x="24157" y="1857375"/>
                </a:lnTo>
              </a:path>
            </a:pathLst>
          </a:custGeom>
          <a:noFill/>
          <a:ln w="158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Arc 2"/>
          <p:cNvSpPr/>
          <p:nvPr/>
        </p:nvSpPr>
        <p:spPr bwMode="auto">
          <a:xfrm rot="183117" flipV="1">
            <a:off x="6476999" y="4800599"/>
            <a:ext cx="1152525" cy="85726"/>
          </a:xfrm>
          <a:prstGeom prst="arc">
            <a:avLst/>
          </a:prstGeom>
          <a:noFill/>
          <a:ln w="190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058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286232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that the rig move pre-tour safety meeting covers over head obstacles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that spotters will be placed next to each over head obstacles.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that a survey and scout route map will be signed off and distributed to all vehicles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that the HEMP will cover all hazards connected to rig moves and communicated to all personnel. </a:t>
            </a:r>
          </a:p>
          <a:p>
            <a:pPr marL="342900" indent="-342900" eaLnBrk="1" hangingPunct="1">
              <a:defRPr/>
            </a:pPr>
            <a:endParaRPr lang="en-US" sz="1000" i="1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* If the answer is NO to any of the above questions please ensure you take action to correct this finding. </a:t>
            </a: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152400" y="824985"/>
            <a:ext cx="46778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>
              <a:defRPr/>
            </a:pPr>
            <a:r>
              <a:rPr lang="en-GB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b="1" dirty="0">
                <a:solidFill>
                  <a:srgbClr val="333399"/>
                </a:solidFill>
                <a:latin typeface="Tahoma" pitchFamily="34" charset="0"/>
              </a:rPr>
              <a:t> 14</a:t>
            </a:r>
            <a:r>
              <a:rPr lang="en-US" b="1" baseline="30000" dirty="0">
                <a:solidFill>
                  <a:srgbClr val="333399"/>
                </a:solidFill>
                <a:latin typeface="Tahoma" pitchFamily="34" charset="0"/>
              </a:rPr>
              <a:t>th</a:t>
            </a:r>
            <a:r>
              <a:rPr lang="en-US" b="1" dirty="0">
                <a:solidFill>
                  <a:srgbClr val="333399"/>
                </a:solidFill>
                <a:latin typeface="Tahoma" pitchFamily="34" charset="0"/>
              </a:rPr>
              <a:t> May 2019 Incident HiPo#36</a:t>
            </a:r>
            <a:endParaRPr lang="en-US" b="1" dirty="0">
              <a:solidFill>
                <a:srgbClr val="FF0000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476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92261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374BE997-5CDB-44B6-B382-BD35F0F0AF93}"/>
</file>

<file path=customXml/itemProps2.xml><?xml version="1.0" encoding="utf-8"?>
<ds:datastoreItem xmlns:ds="http://schemas.openxmlformats.org/officeDocument/2006/customXml" ds:itemID="{BBFD50BB-B262-4C69-B7BD-9C3DF15989EA}"/>
</file>

<file path=customXml/itemProps3.xml><?xml version="1.0" encoding="utf-8"?>
<ds:datastoreItem xmlns:ds="http://schemas.openxmlformats.org/officeDocument/2006/customXml" ds:itemID="{FE97A0E2-504A-4CF6-9CC5-691D64BB99A3}"/>
</file>

<file path=docProps/app.xml><?xml version="1.0" encoding="utf-8"?>
<Properties xmlns="http://schemas.openxmlformats.org/officeDocument/2006/extended-properties" xmlns:vt="http://schemas.openxmlformats.org/officeDocument/2006/docPropsVTypes">
  <TotalTime>679</TotalTime>
  <Words>439</Words>
  <Application>Microsoft Office PowerPoint</Application>
  <PresentationFormat>On-screen Show (4:3)</PresentationFormat>
  <Paragraphs>46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Tahoma</vt:lpstr>
      <vt:lpstr>Times New Roman</vt:lpstr>
      <vt:lpstr>Wingdings</vt:lpstr>
      <vt:lpstr>1_Default Design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Morrow, Fulton MSE32</cp:lastModifiedBy>
  <cp:revision>103</cp:revision>
  <dcterms:created xsi:type="dcterms:W3CDTF">2016-03-28T05:48:29Z</dcterms:created>
  <dcterms:modified xsi:type="dcterms:W3CDTF">2019-11-25T02:44:23Z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