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9" r:id="rId2"/>
    <p:sldId id="38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2095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688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1343" y="3682863"/>
            <a:ext cx="3365284" cy="25239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1343" y="1055835"/>
            <a:ext cx="3367617" cy="2502098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22" y="867034"/>
            <a:ext cx="5519966" cy="36702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14</a:t>
            </a:r>
            <a:r>
              <a:rPr lang="en-US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 May 2019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</a:rPr>
              <a:t>HiPo#36</a:t>
            </a:r>
            <a:endParaRPr lang="en-US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dirty="0">
                <a:latin typeface="Calibri" panose="020F0502020204030204" pitchFamily="34" charset="0"/>
              </a:rPr>
              <a:t>During the rig move from Lekhwair 934 to MAZ 22 the monkey board </a:t>
            </a:r>
            <a:r>
              <a:rPr lang="en-US" sz="1600" dirty="0" err="1">
                <a:latin typeface="Calibri" panose="020F0502020204030204" pitchFamily="34" charset="0"/>
              </a:rPr>
              <a:t>fallarester</a:t>
            </a:r>
            <a:r>
              <a:rPr lang="en-US" sz="1600" dirty="0">
                <a:latin typeface="Calibri" panose="020F0502020204030204" pitchFamily="34" charset="0"/>
              </a:rPr>
              <a:t> pole on the main rig carrier came into contact with the 13m goalpost cable causing the cable to snap and fall to the ground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en-US" sz="1050" dirty="0" smtClean="0">
              <a:latin typeface="Arial" charset="0"/>
              <a:cs typeface="Tahoma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Always report incidents when they happen</a:t>
            </a: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Ensure the crews prepare the loads properly for rig move (safe heights understood) </a:t>
            </a: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</a:rPr>
              <a:t>S</a:t>
            </a:r>
            <a:r>
              <a:rPr lang="en-US" sz="1600" dirty="0">
                <a:latin typeface="Calibri" panose="020F0502020204030204" pitchFamily="34" charset="0"/>
              </a:rPr>
              <a:t>econd means required to assure that the loads are safe to transport off of </a:t>
            </a:r>
            <a:r>
              <a:rPr lang="en-US" sz="1600" dirty="0" smtClean="0">
                <a:latin typeface="Calibri" panose="020F0502020204030204" pitchFamily="34" charset="0"/>
              </a:rPr>
              <a:t>location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91428" y="5826698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It does not leave location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i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f it is too high.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latin typeface="+mj-lt"/>
              </a:rPr>
              <a:t>PDO Second Alert</a:t>
            </a:r>
            <a:endParaRPr lang="en-GB" sz="3600" b="1" dirty="0">
              <a:latin typeface="+mj-lt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27797" y="2719089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18235" y="553877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Arc 6"/>
          <p:cNvSpPr/>
          <p:nvPr/>
        </p:nvSpPr>
        <p:spPr bwMode="auto">
          <a:xfrm rot="10972179">
            <a:off x="5669799" y="952127"/>
            <a:ext cx="2214453" cy="609600"/>
          </a:xfrm>
          <a:prstGeom prst="arc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c 7"/>
          <p:cNvSpPr/>
          <p:nvPr/>
        </p:nvSpPr>
        <p:spPr bwMode="auto">
          <a:xfrm>
            <a:off x="6584137" y="1535307"/>
            <a:ext cx="385775" cy="92777"/>
          </a:xfrm>
          <a:prstGeom prst="arc">
            <a:avLst/>
          </a:prstGeom>
          <a:noFill/>
          <a:ln w="158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7786343" y="1466850"/>
            <a:ext cx="1102462" cy="1876428"/>
          </a:xfrm>
          <a:custGeom>
            <a:avLst/>
            <a:gdLst>
              <a:gd name="connsiteX0" fmla="*/ 1062382 w 1102462"/>
              <a:gd name="connsiteY0" fmla="*/ 0 h 1876428"/>
              <a:gd name="connsiteX1" fmla="*/ 986182 w 1102462"/>
              <a:gd name="connsiteY1" fmla="*/ 1685925 h 1876428"/>
              <a:gd name="connsiteX2" fmla="*/ 81307 w 1102462"/>
              <a:gd name="connsiteY2" fmla="*/ 1857375 h 1876428"/>
              <a:gd name="connsiteX3" fmla="*/ 43207 w 1102462"/>
              <a:gd name="connsiteY3" fmla="*/ 1866900 h 1876428"/>
              <a:gd name="connsiteX4" fmla="*/ 14632 w 1102462"/>
              <a:gd name="connsiteY4" fmla="*/ 1866900 h 1876428"/>
              <a:gd name="connsiteX5" fmla="*/ 14632 w 1102462"/>
              <a:gd name="connsiteY5" fmla="*/ 1866900 h 1876428"/>
              <a:gd name="connsiteX6" fmla="*/ 52732 w 1102462"/>
              <a:gd name="connsiteY6" fmla="*/ 1866900 h 1876428"/>
              <a:gd name="connsiteX7" fmla="*/ 52732 w 1102462"/>
              <a:gd name="connsiteY7" fmla="*/ 1866900 h 1876428"/>
              <a:gd name="connsiteX8" fmla="*/ 24157 w 1102462"/>
              <a:gd name="connsiteY8" fmla="*/ 1857375 h 1876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2462" h="1876428">
                <a:moveTo>
                  <a:pt x="1062382" y="0"/>
                </a:moveTo>
                <a:cubicBezTo>
                  <a:pt x="1106038" y="688181"/>
                  <a:pt x="1149695" y="1376362"/>
                  <a:pt x="986182" y="1685925"/>
                </a:cubicBezTo>
                <a:cubicBezTo>
                  <a:pt x="822669" y="1995488"/>
                  <a:pt x="238469" y="1827213"/>
                  <a:pt x="81307" y="1857375"/>
                </a:cubicBezTo>
                <a:cubicBezTo>
                  <a:pt x="-75856" y="1887538"/>
                  <a:pt x="43207" y="1866900"/>
                  <a:pt x="43207" y="1866900"/>
                </a:cubicBezTo>
                <a:cubicBezTo>
                  <a:pt x="32095" y="1868487"/>
                  <a:pt x="14632" y="1866900"/>
                  <a:pt x="14632" y="1866900"/>
                </a:cubicBezTo>
                <a:lnTo>
                  <a:pt x="14632" y="1866900"/>
                </a:lnTo>
                <a:lnTo>
                  <a:pt x="52732" y="1866900"/>
                </a:lnTo>
                <a:lnTo>
                  <a:pt x="52732" y="1866900"/>
                </a:lnTo>
                <a:lnTo>
                  <a:pt x="24157" y="1857375"/>
                </a:lnTo>
              </a:path>
            </a:pathLst>
          </a:cu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Arc 2"/>
          <p:cNvSpPr/>
          <p:nvPr/>
        </p:nvSpPr>
        <p:spPr bwMode="auto">
          <a:xfrm rot="183117" flipV="1">
            <a:off x="6476999" y="4800599"/>
            <a:ext cx="1152525" cy="85726"/>
          </a:xfrm>
          <a:prstGeom prst="arc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623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the rig move pre-tour safety meeting covers over head obstacles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spotters will be placed next to each over head obstacles.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 survey and scout route map will be signed off and distributed to all vehicles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the HEMP will cover all hazards connected to rig moves and communicated to all personnel. </a:t>
            </a: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24985"/>
            <a:ext cx="4677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 14</a:t>
            </a:r>
            <a:r>
              <a:rPr lang="en-US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b="1" dirty="0">
                <a:solidFill>
                  <a:srgbClr val="333399"/>
                </a:solidFill>
                <a:latin typeface="Tahoma" pitchFamily="34" charset="0"/>
              </a:rPr>
              <a:t> May 2019 Incident HiPo#36</a:t>
            </a:r>
            <a:endParaRPr lang="en-US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92261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74BE997-5CDB-44B6-B382-BD35F0F0AF93}"/>
</file>

<file path=customXml/itemProps2.xml><?xml version="1.0" encoding="utf-8"?>
<ds:datastoreItem xmlns:ds="http://schemas.openxmlformats.org/officeDocument/2006/customXml" ds:itemID="{FC7EFDA7-A38B-4B77-8E5A-FC6D6E0942AF}"/>
</file>

<file path=customXml/itemProps3.xml><?xml version="1.0" encoding="utf-8"?>
<ds:datastoreItem xmlns:ds="http://schemas.openxmlformats.org/officeDocument/2006/customXml" ds:itemID="{FE97A0E2-504A-4CF6-9CC5-691D64BB99A3}"/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439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103</cp:revision>
  <dcterms:created xsi:type="dcterms:W3CDTF">2016-03-28T05:48:29Z</dcterms:created>
  <dcterms:modified xsi:type="dcterms:W3CDTF">2019-11-25T02:44:23Z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