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81" r:id="rId2"/>
    <p:sldId id="38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39" autoAdjust="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11/25/2019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897659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113773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 result for 20 km h image of speedomete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676271" y="3393772"/>
            <a:ext cx="3140888" cy="2435742"/>
          </a:xfrm>
          <a:prstGeom prst="rect">
            <a:avLst/>
          </a:prstGeom>
          <a:noFill/>
          <a:extLst>
            <a:ext uri="{909E8E84-426E-40DD-AFC4-6F175D3DCCD1}">
              <a14:hiddenFill xmlns:a14="http://schemas.microsoft.com/office/drawing/2010/main">
                <a:solidFill>
                  <a:srgbClr val="FFFFFF"/>
                </a:solidFill>
              </a14:hiddenFill>
            </a:ext>
          </a:extLst>
        </p:spPr>
      </p:pic>
      <p:sp>
        <p:nvSpPr>
          <p:cNvPr id="14339" name="Text Box 2"/>
          <p:cNvSpPr txBox="1">
            <a:spLocks noChangeArrowheads="1"/>
          </p:cNvSpPr>
          <p:nvPr/>
        </p:nvSpPr>
        <p:spPr bwMode="auto">
          <a:xfrm>
            <a:off x="52641" y="739199"/>
            <a:ext cx="5334000" cy="4847481"/>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27</a:t>
            </a:r>
            <a:r>
              <a:rPr lang="en-US" sz="1600" b="1" baseline="30000" dirty="0" smtClean="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600" b="1" dirty="0" smtClean="0">
                <a:solidFill>
                  <a:srgbClr val="333399"/>
                </a:solidFill>
                <a:latin typeface="Tahoma" panose="020B0604030504040204" pitchFamily="34" charset="0"/>
                <a:ea typeface="Tahoma" panose="020B0604030504040204" pitchFamily="34" charset="0"/>
                <a:cs typeface="Tahoma" panose="020B0604030504040204" pitchFamily="34" charset="0"/>
              </a:rPr>
              <a:t> May 2019 Incident: HiPo #37</a:t>
            </a:r>
            <a:endPar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endParaRPr>
          </a:p>
          <a:p>
            <a:pPr marL="114300" indent="-114300" algn="just">
              <a:defRPr/>
            </a:pPr>
            <a:r>
              <a:rPr lang="en-US" sz="1600" b="1" dirty="0" smtClean="0">
                <a:solidFill>
                  <a:srgbClr val="FF0000"/>
                </a:solidFill>
                <a:latin typeface="+mj-lt"/>
              </a:rPr>
              <a:t>What </a:t>
            </a:r>
            <a:r>
              <a:rPr lang="en-US" sz="1600" b="1" dirty="0">
                <a:solidFill>
                  <a:srgbClr val="FF0000"/>
                </a:solidFill>
                <a:latin typeface="+mj-lt"/>
              </a:rPr>
              <a:t>happened?</a:t>
            </a:r>
          </a:p>
          <a:p>
            <a:pPr marL="114300" indent="-114300" algn="just">
              <a:defRPr/>
            </a:pPr>
            <a:endParaRPr lang="en-GB" sz="900" b="1" dirty="0" smtClean="0">
              <a:solidFill>
                <a:srgbClr val="FF0000"/>
              </a:solidFill>
              <a:latin typeface="+mj-lt"/>
            </a:endParaRPr>
          </a:p>
          <a:p>
            <a:pPr algn="just">
              <a:defRPr/>
            </a:pPr>
            <a:r>
              <a:rPr lang="en-GB" sz="1600" dirty="0">
                <a:latin typeface="Calibri" panose="020F0502020204030204" pitchFamily="34" charset="0"/>
              </a:rPr>
              <a:t>On 27th May 2019 at approximately 06:55 hours, a </a:t>
            </a:r>
            <a:r>
              <a:rPr lang="en-GB" sz="1600" dirty="0" smtClean="0">
                <a:latin typeface="Calibri" panose="020F0502020204030204" pitchFamily="34" charset="0"/>
              </a:rPr>
              <a:t>prime </a:t>
            </a:r>
            <a:r>
              <a:rPr lang="en-GB" sz="1600" dirty="0">
                <a:latin typeface="Calibri" panose="020F0502020204030204" pitchFamily="34" charset="0"/>
              </a:rPr>
              <a:t>mover with </a:t>
            </a:r>
            <a:r>
              <a:rPr lang="en-GB" sz="1600" dirty="0" smtClean="0">
                <a:latin typeface="Calibri" panose="020F0502020204030204" pitchFamily="34" charset="0"/>
              </a:rPr>
              <a:t>trailer </a:t>
            </a:r>
            <a:r>
              <a:rPr lang="en-GB" sz="1600" dirty="0">
                <a:latin typeface="Calibri" panose="020F0502020204030204" pitchFamily="34" charset="0"/>
              </a:rPr>
              <a:t>carrying </a:t>
            </a:r>
            <a:r>
              <a:rPr lang="en-GB" sz="1600" dirty="0" smtClean="0">
                <a:latin typeface="Calibri" panose="020F0502020204030204" pitchFamily="34" charset="0"/>
              </a:rPr>
              <a:t>chemical bag, whilst </a:t>
            </a:r>
            <a:r>
              <a:rPr lang="en-GB" sz="1600" dirty="0">
                <a:latin typeface="Calibri" panose="020F0502020204030204" pitchFamily="34" charset="0"/>
              </a:rPr>
              <a:t>approaching a T-junction on a graded road the driver failed to slow the vehicle sufficiently, on attempting to take the right turn at the junction the driver lost control of the vehicle resulting in it tipping over on to the driver side. The driver was </a:t>
            </a:r>
            <a:r>
              <a:rPr lang="en-GB" sz="1600" dirty="0" smtClean="0">
                <a:latin typeface="Calibri" panose="020F0502020204030204" pitchFamily="34" charset="0"/>
              </a:rPr>
              <a:t>uninjured. </a:t>
            </a:r>
            <a:r>
              <a:rPr lang="en-GB" sz="1600" dirty="0">
                <a:latin typeface="Calibri" panose="020F0502020204030204" pitchFamily="34" charset="0"/>
              </a:rPr>
              <a:t>The vehicle received light damage and 1 of the chemical bags dislodged from the trailer also being damaged</a:t>
            </a:r>
            <a:r>
              <a:rPr lang="en-GB" sz="1600" dirty="0" smtClean="0">
                <a:latin typeface="Calibri" panose="020F0502020204030204" pitchFamily="34" charset="0"/>
              </a:rPr>
              <a:t>.</a:t>
            </a:r>
            <a:endParaRPr lang="en-US" sz="1600" b="1" dirty="0">
              <a:solidFill>
                <a:srgbClr val="333399"/>
              </a:solidFill>
              <a:latin typeface="Calibri" panose="020F0502020204030204" pitchFamily="34" charset="0"/>
            </a:endParaRPr>
          </a:p>
          <a:p>
            <a:pPr marL="114300" indent="-114300" algn="just">
              <a:defRPr/>
            </a:pPr>
            <a:r>
              <a:rPr lang="en-US" sz="1600" b="1" dirty="0">
                <a:solidFill>
                  <a:srgbClr val="333399"/>
                </a:solidFill>
                <a:latin typeface="+mj-lt"/>
              </a:rPr>
              <a:t>Your learning from this incident</a:t>
            </a:r>
            <a:r>
              <a:rPr lang="en-US" sz="1600" b="1" dirty="0" smtClean="0">
                <a:solidFill>
                  <a:srgbClr val="333399"/>
                </a:solidFill>
                <a:latin typeface="+mj-lt"/>
              </a:rPr>
              <a:t>.</a:t>
            </a:r>
            <a:endParaRPr lang="en-US" sz="1600" b="1" dirty="0">
              <a:solidFill>
                <a:srgbClr val="333399"/>
              </a:solidFill>
              <a:latin typeface="+mj-lt"/>
            </a:endParaRPr>
          </a:p>
          <a:p>
            <a:pPr marL="112713" indent="-112713">
              <a:buFont typeface="Arial" panose="020B0604020202020204" pitchFamily="34" charset="0"/>
              <a:buChar char="•"/>
              <a:defRPr/>
            </a:pPr>
            <a:endParaRPr lang="en-US" sz="1200" dirty="0" smtClean="0">
              <a:latin typeface="+mj-lt"/>
              <a:cs typeface="Tahoma" pitchFamily="34" charset="0"/>
            </a:endParaRPr>
          </a:p>
          <a:p>
            <a:pPr marL="112713" indent="-112713">
              <a:buFont typeface="Arial" panose="020B0604020202020204" pitchFamily="34" charset="0"/>
              <a:buChar char="•"/>
              <a:defRPr/>
            </a:pPr>
            <a:r>
              <a:rPr lang="en-US" sz="1600" dirty="0" smtClean="0">
                <a:latin typeface="Calibri" panose="020F0502020204030204" pitchFamily="34" charset="0"/>
                <a:cs typeface="Tahoma" pitchFamily="34" charset="0"/>
              </a:rPr>
              <a:t>Always </a:t>
            </a:r>
            <a:r>
              <a:rPr lang="en-US" sz="1600" dirty="0">
                <a:latin typeface="Calibri" panose="020F0502020204030204" pitchFamily="34" charset="0"/>
                <a:cs typeface="Tahoma" pitchFamily="34" charset="0"/>
              </a:rPr>
              <a:t>ensure you drive at a speed according to the road conditions </a:t>
            </a:r>
          </a:p>
          <a:p>
            <a:pPr marL="112713" indent="-112713">
              <a:buFont typeface="Arial" panose="020B0604020202020204" pitchFamily="34" charset="0"/>
              <a:buChar char="•"/>
              <a:defRPr/>
            </a:pPr>
            <a:r>
              <a:rPr lang="en-US" sz="1600" dirty="0">
                <a:latin typeface="Calibri" panose="020F0502020204030204" pitchFamily="34" charset="0"/>
                <a:cs typeface="Tahoma" pitchFamily="34" charset="0"/>
              </a:rPr>
              <a:t>Always </a:t>
            </a:r>
            <a:r>
              <a:rPr lang="en-US" sz="1600" dirty="0" smtClean="0">
                <a:latin typeface="Calibri" panose="020F0502020204030204" pitchFamily="34" charset="0"/>
                <a:cs typeface="Tahoma" pitchFamily="34" charset="0"/>
              </a:rPr>
              <a:t>follow road signs </a:t>
            </a:r>
            <a:r>
              <a:rPr lang="en-US" sz="1600" dirty="0">
                <a:latin typeface="Calibri" panose="020F0502020204030204" pitchFamily="34" charset="0"/>
                <a:cs typeface="Tahoma" pitchFamily="34" charset="0"/>
              </a:rPr>
              <a:t>for roundabouts, sharp bends, corners and junctions</a:t>
            </a:r>
          </a:p>
          <a:p>
            <a:pPr marL="112713" indent="-112713">
              <a:buFont typeface="Arial" panose="020B0604020202020204" pitchFamily="34" charset="0"/>
              <a:buChar char="•"/>
              <a:defRPr/>
            </a:pPr>
            <a:r>
              <a:rPr lang="en-US" sz="1600" dirty="0">
                <a:latin typeface="Calibri" panose="020F0502020204030204" pitchFamily="34" charset="0"/>
                <a:cs typeface="Tahoma" pitchFamily="34" charset="0"/>
              </a:rPr>
              <a:t>Always ensure you follow your defensive driver </a:t>
            </a:r>
            <a:r>
              <a:rPr lang="en-US" sz="1600" dirty="0" smtClean="0">
                <a:latin typeface="Calibri" panose="020F0502020204030204" pitchFamily="34" charset="0"/>
                <a:cs typeface="Tahoma" pitchFamily="34" charset="0"/>
              </a:rPr>
              <a:t>training</a:t>
            </a:r>
            <a:endParaRPr lang="en-US" sz="1600" dirty="0">
              <a:solidFill>
                <a:srgbClr val="000000"/>
              </a:solidFill>
              <a:latin typeface="Calibri" panose="020F0502020204030204" pitchFamily="34" charset="0"/>
            </a:endParaRPr>
          </a:p>
          <a:p>
            <a:pPr marL="112713" indent="-112713">
              <a:buFont typeface="Arial" panose="020B0604020202020204" pitchFamily="34" charset="0"/>
              <a:buChar char="•"/>
              <a:defRPr/>
            </a:pPr>
            <a:r>
              <a:rPr lang="en-US" sz="1600" dirty="0" smtClean="0">
                <a:solidFill>
                  <a:srgbClr val="000000"/>
                </a:solidFill>
                <a:latin typeface="Calibri" panose="020F0502020204030204" pitchFamily="34" charset="0"/>
                <a:cs typeface="Tahoma" pitchFamily="34" charset="0"/>
              </a:rPr>
              <a:t>Ensure you take you leave as per your leave/shift pattern, to avoid unnecessary fatigue</a:t>
            </a:r>
            <a:endParaRPr lang="en-US" sz="1600" dirty="0">
              <a:latin typeface="Calibri" panose="020F0502020204030204" pitchFamily="34" charset="0"/>
              <a:cs typeface="Tahoma" pitchFamily="34" charset="0"/>
            </a:endParaRPr>
          </a:p>
        </p:txBody>
      </p:sp>
      <p:sp>
        <p:nvSpPr>
          <p:cNvPr id="26628" name="TextBox 16"/>
          <p:cNvSpPr txBox="1">
            <a:spLocks noChangeArrowheads="1"/>
          </p:cNvSpPr>
          <p:nvPr/>
        </p:nvSpPr>
        <p:spPr bwMode="auto">
          <a:xfrm>
            <a:off x="1676400" y="5912321"/>
            <a:ext cx="5334000" cy="338554"/>
          </a:xfrm>
          <a:prstGeom prst="rect">
            <a:avLst/>
          </a:prstGeom>
          <a:solidFill>
            <a:schemeClr val="accent2"/>
          </a:solidFill>
          <a:ln w="9525">
            <a:noFill/>
            <a:miter lim="800000"/>
            <a:headEnd/>
            <a:tailEnd/>
          </a:ln>
        </p:spPr>
        <p:txBody>
          <a:bodyPr wrap="square">
            <a:spAutoFit/>
          </a:bodyPr>
          <a:lstStyle/>
          <a:p>
            <a:pPr algn="ctr" eaLnBrk="1" hangingPunct="1"/>
            <a:r>
              <a:rPr lang="en-GB" sz="1600" b="1" dirty="0">
                <a:solidFill>
                  <a:srgbClr val="FFFF00"/>
                </a:solidFill>
                <a:latin typeface="Tahoma" pitchFamily="34" charset="0"/>
              </a:rPr>
              <a:t>Ensure you </a:t>
            </a:r>
            <a:r>
              <a:rPr lang="en-GB" sz="1600" b="1" dirty="0" smtClean="0">
                <a:solidFill>
                  <a:srgbClr val="FFFF00"/>
                </a:solidFill>
                <a:latin typeface="Tahoma" pitchFamily="34" charset="0"/>
              </a:rPr>
              <a:t>Slow </a:t>
            </a:r>
            <a:r>
              <a:rPr lang="en-GB" sz="1600" b="1" dirty="0">
                <a:solidFill>
                  <a:srgbClr val="FFFF00"/>
                </a:solidFill>
                <a:latin typeface="Tahoma" pitchFamily="34" charset="0"/>
              </a:rPr>
              <a:t>down at </a:t>
            </a:r>
            <a:r>
              <a:rPr lang="en-GB" sz="1600" b="1" dirty="0" smtClean="0">
                <a:solidFill>
                  <a:srgbClr val="FFFF00"/>
                </a:solidFill>
                <a:latin typeface="Tahoma" pitchFamily="34" charset="0"/>
              </a:rPr>
              <a:t>junctions</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6634" name="Freeform 132"/>
          <p:cNvSpPr>
            <a:spLocks/>
          </p:cNvSpPr>
          <p:nvPr/>
        </p:nvSpPr>
        <p:spPr bwMode="auto">
          <a:xfrm>
            <a:off x="8293115" y="521126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13" name="Picture 2"/>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54230" y="884173"/>
            <a:ext cx="3184970" cy="237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6633" name="Group 131"/>
          <p:cNvGrpSpPr>
            <a:grpSpLocks/>
          </p:cNvGrpSpPr>
          <p:nvPr/>
        </p:nvGrpSpPr>
        <p:grpSpPr bwMode="auto">
          <a:xfrm>
            <a:off x="8413765" y="264324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874821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1236107"/>
            <a:ext cx="8351838" cy="3693319"/>
          </a:xfrm>
          <a:prstGeom prst="rect">
            <a:avLst/>
          </a:prstGeom>
          <a:noFill/>
          <a:ln w="19050">
            <a:noFill/>
            <a:miter lim="800000"/>
            <a:headEnd/>
            <a:tailEnd/>
          </a:ln>
        </p:spPr>
        <p:txBody>
          <a:bodyPr>
            <a:spAutoFit/>
          </a:bodyPr>
          <a:lstStyle/>
          <a:p>
            <a:pPr marL="342900" indent="-342900" eaLnBrk="1" hangingPunct="1">
              <a:defRPr/>
            </a:pPr>
            <a:r>
              <a:rPr lang="en-US" sz="1600" b="1" dirty="0" smtClean="0">
                <a:solidFill>
                  <a:srgbClr val="FF0000"/>
                </a:solidFill>
                <a:latin typeface="+mj-lt"/>
              </a:rPr>
              <a:t>As </a:t>
            </a:r>
            <a:r>
              <a:rPr lang="en-US" sz="1600" b="1" dirty="0">
                <a:solidFill>
                  <a:srgbClr val="FF0000"/>
                </a:solidFill>
                <a:latin typeface="+mj-lt"/>
              </a:rPr>
              <a:t>a learning from this incident and ensure continual improvement all contract</a:t>
            </a:r>
          </a:p>
          <a:p>
            <a:pPr marL="342900" indent="-342900" eaLnBrk="1" hangingPunct="1">
              <a:defRPr/>
            </a:pPr>
            <a:r>
              <a:rPr lang="en-US" sz="1600" b="1" dirty="0">
                <a:solidFill>
                  <a:srgbClr val="FF0000"/>
                </a:solidFill>
                <a:latin typeface="+mj-lt"/>
              </a:rPr>
              <a:t>managers must review their HSE HEMP against the questions asked below        </a:t>
            </a:r>
          </a:p>
          <a:p>
            <a:pPr marL="342900" indent="-342900" eaLnBrk="1" hangingPunct="1">
              <a:defRPr/>
            </a:pPr>
            <a:endParaRPr lang="en-US" sz="1600" b="1" dirty="0">
              <a:solidFill>
                <a:srgbClr val="0070C0"/>
              </a:solidFill>
              <a:latin typeface="+mj-lt"/>
            </a:endParaRPr>
          </a:p>
          <a:p>
            <a:pPr marL="342900" indent="-342900" eaLnBrk="1" hangingPunct="1">
              <a:defRPr/>
            </a:pPr>
            <a:r>
              <a:rPr lang="en-US" sz="1600" b="1" dirty="0">
                <a:solidFill>
                  <a:srgbClr val="0000FF"/>
                </a:solidFill>
                <a:latin typeface="Tahoma" pitchFamily="34" charset="0"/>
              </a:rPr>
              <a:t>Confirm the following:</a:t>
            </a:r>
          </a:p>
          <a:p>
            <a:pPr marL="342900" indent="-342900" eaLnBrk="1" hangingPunct="1">
              <a:defRPr/>
            </a:pPr>
            <a:endParaRPr lang="en-US" sz="1600" dirty="0">
              <a:solidFill>
                <a:schemeClr val="accent2"/>
              </a:solidFill>
              <a:latin typeface="Calibri" panose="020F0502020204030204" pitchFamily="34" charset="0"/>
            </a:endParaRPr>
          </a:p>
          <a:p>
            <a:pPr marL="342900" indent="-342900" eaLnBrk="1" hangingPunct="1">
              <a:buFont typeface="+mj-lt"/>
              <a:buAutoNum type="arabicPeriod"/>
              <a:defRPr/>
            </a:pPr>
            <a:r>
              <a:rPr lang="en-US" sz="1600" b="1" dirty="0" smtClean="0">
                <a:solidFill>
                  <a:schemeClr val="accent2"/>
                </a:solidFill>
                <a:latin typeface="Calibri" panose="020F0502020204030204" pitchFamily="34" charset="0"/>
                <a:sym typeface="Wingdings" pitchFamily="2" charset="2"/>
              </a:rPr>
              <a:t>Do </a:t>
            </a:r>
            <a:r>
              <a:rPr lang="en-US" sz="1600" b="1" dirty="0">
                <a:solidFill>
                  <a:schemeClr val="accent2"/>
                </a:solidFill>
                <a:latin typeface="Calibri" panose="020F0502020204030204" pitchFamily="34" charset="0"/>
                <a:sym typeface="Wingdings" pitchFamily="2" charset="2"/>
              </a:rPr>
              <a:t>you ensure your </a:t>
            </a:r>
            <a:r>
              <a:rPr lang="en-US" sz="1600" b="1" dirty="0" smtClean="0">
                <a:solidFill>
                  <a:schemeClr val="accent2"/>
                </a:solidFill>
                <a:latin typeface="Calibri" panose="020F0502020204030204" pitchFamily="34" charset="0"/>
                <a:sym typeface="Wingdings" pitchFamily="2" charset="2"/>
              </a:rPr>
              <a:t>communicate all </a:t>
            </a:r>
            <a:r>
              <a:rPr lang="en-US" sz="1600" b="1" dirty="0">
                <a:solidFill>
                  <a:schemeClr val="accent2"/>
                </a:solidFill>
                <a:latin typeface="Calibri" panose="020F0502020204030204" pitchFamily="34" charset="0"/>
                <a:sym typeface="Wingdings" pitchFamily="2" charset="2"/>
              </a:rPr>
              <a:t>learnings from </a:t>
            </a:r>
            <a:r>
              <a:rPr lang="en-US" sz="1600" b="1" dirty="0" smtClean="0">
                <a:solidFill>
                  <a:schemeClr val="accent2"/>
                </a:solidFill>
                <a:latin typeface="Calibri" panose="020F0502020204030204" pitchFamily="34" charset="0"/>
                <a:sym typeface="Wingdings" pitchFamily="2" charset="2"/>
              </a:rPr>
              <a:t>incidents to your employees and they are understood?</a:t>
            </a:r>
            <a:endParaRPr lang="en-US" sz="1600" b="1" dirty="0">
              <a:solidFill>
                <a:schemeClr val="accent2"/>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600" b="1" dirty="0" smtClean="0">
                <a:solidFill>
                  <a:schemeClr val="accent2"/>
                </a:solidFill>
                <a:latin typeface="Calibri" panose="020F0502020204030204" pitchFamily="34" charset="0"/>
                <a:sym typeface="Wingdings" pitchFamily="2" charset="2"/>
              </a:rPr>
              <a:t>Do </a:t>
            </a:r>
            <a:r>
              <a:rPr lang="en-US" sz="1600" b="1" dirty="0">
                <a:solidFill>
                  <a:schemeClr val="accent2"/>
                </a:solidFill>
                <a:latin typeface="Calibri" panose="020F0502020204030204" pitchFamily="34" charset="0"/>
                <a:sym typeface="Wingdings" pitchFamily="2" charset="2"/>
              </a:rPr>
              <a:t>you have staff trained to conduct reflective learnings to your </a:t>
            </a:r>
            <a:r>
              <a:rPr lang="en-US" sz="1600" b="1" dirty="0" smtClean="0">
                <a:solidFill>
                  <a:schemeClr val="accent2"/>
                </a:solidFill>
                <a:latin typeface="Calibri" panose="020F0502020204030204" pitchFamily="34" charset="0"/>
                <a:sym typeface="Wingdings" pitchFamily="2" charset="2"/>
              </a:rPr>
              <a:t>employees for learnings from incidents?</a:t>
            </a:r>
            <a:endParaRPr lang="en-US" sz="1600" b="1" dirty="0">
              <a:solidFill>
                <a:schemeClr val="accent2"/>
              </a:solidFill>
              <a:latin typeface="Calibri" panose="020F0502020204030204" pitchFamily="34" charset="0"/>
              <a:sym typeface="Wingdings" pitchFamily="2" charset="2"/>
            </a:endParaRPr>
          </a:p>
          <a:p>
            <a:pPr marL="342900" indent="-342900" eaLnBrk="1" hangingPunct="1">
              <a:buFont typeface="+mj-lt"/>
              <a:buAutoNum type="arabicPeriod"/>
              <a:defRPr/>
            </a:pPr>
            <a:r>
              <a:rPr lang="en-US" sz="1600" b="1" dirty="0" smtClean="0">
                <a:solidFill>
                  <a:schemeClr val="accent2"/>
                </a:solidFill>
                <a:latin typeface="Calibri" panose="020F0502020204030204" pitchFamily="34" charset="0"/>
                <a:sym typeface="Wingdings" pitchFamily="2" charset="2"/>
              </a:rPr>
              <a:t>Do you ensure your drivers are competent to conduct there own driver daily defect report?</a:t>
            </a:r>
          </a:p>
          <a:p>
            <a:pPr marL="342900" indent="-342900" eaLnBrk="1" hangingPunct="1">
              <a:buFont typeface="+mj-lt"/>
              <a:buAutoNum type="arabicPeriod"/>
              <a:defRPr/>
            </a:pPr>
            <a:r>
              <a:rPr lang="en-US" sz="1600" b="1" dirty="0" smtClean="0">
                <a:solidFill>
                  <a:schemeClr val="accent2"/>
                </a:solidFill>
                <a:latin typeface="Calibri" panose="020F0502020204030204" pitchFamily="34" charset="0"/>
                <a:sym typeface="Wingdings" pitchFamily="2" charset="2"/>
              </a:rPr>
              <a:t>Do you ensure staff are sent on leave as per there leave rotation?</a:t>
            </a:r>
          </a:p>
          <a:p>
            <a:pPr marL="342900" indent="-342900" eaLnBrk="1" hangingPunct="1">
              <a:buFont typeface="+mj-lt"/>
              <a:buAutoNum type="arabicPeriod"/>
              <a:defRPr/>
            </a:pPr>
            <a:r>
              <a:rPr lang="en-GB" sz="1600" b="1" dirty="0" smtClean="0">
                <a:solidFill>
                  <a:schemeClr val="accent2"/>
                </a:solidFill>
                <a:latin typeface="Calibri" panose="020F0502020204030204" pitchFamily="34" charset="0"/>
                <a:sym typeface="Wingdings" pitchFamily="2" charset="2"/>
              </a:rPr>
              <a:t>Do </a:t>
            </a:r>
            <a:r>
              <a:rPr lang="en-GB" sz="1600" b="1" dirty="0">
                <a:solidFill>
                  <a:schemeClr val="accent2"/>
                </a:solidFill>
                <a:latin typeface="Calibri" panose="020F0502020204030204" pitchFamily="34" charset="0"/>
                <a:sym typeface="Wingdings" pitchFamily="2" charset="2"/>
              </a:rPr>
              <a:t>you conduct in depth analysis of IVMS monitoring / driver habits? </a:t>
            </a:r>
          </a:p>
          <a:p>
            <a:pPr marL="342900" indent="-342900" eaLnBrk="1" hangingPunct="1">
              <a:buFont typeface="+mj-lt"/>
              <a:buAutoNum type="arabicPeriod"/>
              <a:defRPr/>
            </a:pPr>
            <a:endParaRPr lang="en-US" sz="1400" b="1" dirty="0">
              <a:solidFill>
                <a:srgbClr val="0070C0"/>
              </a:solidFill>
              <a:latin typeface="Calibri" panose="020F0502020204030204" pitchFamily="34" charset="0"/>
              <a:sym typeface="Wingdings" pitchFamily="2" charset="2"/>
            </a:endParaRPr>
          </a:p>
          <a:p>
            <a:pPr marL="342900" indent="-342900" eaLnBrk="1" hangingPunct="1">
              <a:defRPr/>
            </a:pPr>
            <a:endParaRPr lang="en-US" sz="1000" i="1" dirty="0">
              <a:solidFill>
                <a:srgbClr val="0070C0"/>
              </a:solidFill>
              <a:latin typeface="+mj-lt"/>
              <a:sym typeface="Wingdings" pitchFamily="2" charset="2"/>
            </a:endParaRPr>
          </a:p>
          <a:p>
            <a:pPr marL="342900" indent="-342900" eaLnBrk="1" hangingPunct="1">
              <a:defRPr/>
            </a:pPr>
            <a:r>
              <a:rPr lang="en-US" sz="1000" i="1" dirty="0">
                <a:solidFill>
                  <a:srgbClr val="0070C0"/>
                </a:solidFill>
                <a:latin typeface="+mj-lt"/>
                <a:sym typeface="Wingdings" pitchFamily="2" charset="2"/>
              </a:rPr>
              <a:t>* If the answer is NO to any of the above questions please ensure you take action to correct this finding. </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49539" y="821323"/>
            <a:ext cx="4326826"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anose="020B0604030504040204" pitchFamily="34" charset="0"/>
                <a:ea typeface="Tahoma" panose="020B0604030504040204" pitchFamily="34" charset="0"/>
                <a:cs typeface="Tahoma" panose="020B0604030504040204" pitchFamily="34" charset="0"/>
              </a:rPr>
              <a:t>Date:</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27</a:t>
            </a:r>
            <a:r>
              <a:rPr lang="en-US" sz="1600" b="1" baseline="30000" dirty="0">
                <a:solidFill>
                  <a:srgbClr val="333399"/>
                </a:solidFill>
                <a:latin typeface="Tahoma" panose="020B0604030504040204" pitchFamily="34" charset="0"/>
                <a:ea typeface="Tahoma" panose="020B0604030504040204" pitchFamily="34" charset="0"/>
                <a:cs typeface="Tahoma" panose="020B0604030504040204" pitchFamily="34" charset="0"/>
              </a:rPr>
              <a:t>th</a:t>
            </a:r>
            <a:r>
              <a:rPr lang="en-US" sz="1600" b="1" dirty="0">
                <a:solidFill>
                  <a:srgbClr val="333399"/>
                </a:solidFill>
                <a:latin typeface="Tahoma" panose="020B0604030504040204" pitchFamily="34" charset="0"/>
                <a:ea typeface="Tahoma" panose="020B0604030504040204" pitchFamily="34" charset="0"/>
                <a:cs typeface="Tahoma" panose="020B0604030504040204" pitchFamily="34" charset="0"/>
              </a:rPr>
              <a:t> May 2019 Incident: HiPo #37</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dirty="0"/>
          </a:p>
        </p:txBody>
      </p:sp>
    </p:spTree>
    <p:extLst>
      <p:ext uri="{BB962C8B-B14F-4D97-AF65-F5344CB8AC3E}">
        <p14:creationId xmlns:p14="http://schemas.microsoft.com/office/powerpoint/2010/main" val="3603431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92262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75F431E-B183-4C62-AB58-AF1097E3CF1E}"/>
</file>

<file path=customXml/itemProps2.xml><?xml version="1.0" encoding="utf-8"?>
<ds:datastoreItem xmlns:ds="http://schemas.openxmlformats.org/officeDocument/2006/customXml" ds:itemID="{1A05D3CC-D145-4C2D-96DA-9D9B9CE068AC}"/>
</file>

<file path=customXml/itemProps3.xml><?xml version="1.0" encoding="utf-8"?>
<ds:datastoreItem xmlns:ds="http://schemas.openxmlformats.org/officeDocument/2006/customXml" ds:itemID="{E69755A3-97F6-41F7-B394-D07C39B45008}"/>
</file>

<file path=docProps/app.xml><?xml version="1.0" encoding="utf-8"?>
<Properties xmlns="http://schemas.openxmlformats.org/officeDocument/2006/extended-properties" xmlns:vt="http://schemas.openxmlformats.org/officeDocument/2006/docPropsVTypes">
  <TotalTime>689</TotalTime>
  <Words>382</Words>
  <Application>Microsoft Office PowerPoint</Application>
  <PresentationFormat>On-screen Show (4:3)</PresentationFormat>
  <Paragraphs>38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107</cp:revision>
  <dcterms:created xsi:type="dcterms:W3CDTF">2016-03-28T05:48:29Z</dcterms:created>
  <dcterms:modified xsi:type="dcterms:W3CDTF">2019-11-25T02:54:25Z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