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83" r:id="rId2"/>
    <p:sldId id="3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85074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437980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30586" y="768578"/>
            <a:ext cx="5509679" cy="487056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Date: 2</a:t>
            </a:r>
            <a:r>
              <a:rPr lang="en-GB"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nd</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June 2019</a:t>
            </a:r>
            <a:r>
              <a:rPr lang="en-US" sz="1600" b="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Incident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HiPo#38</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defRPr/>
            </a:pPr>
            <a:r>
              <a:rPr lang="en-US" sz="1600" dirty="0">
                <a:latin typeface="Calibri" pitchFamily="34" charset="0"/>
                <a:cs typeface="Calibri" pitchFamily="34" charset="0"/>
              </a:rPr>
              <a:t>On 02nd June 2019, a JCB Backhoe was engaged in dumping soil for back filling </a:t>
            </a:r>
            <a:r>
              <a:rPr lang="en-US" sz="1600" dirty="0" smtClean="0">
                <a:latin typeface="Calibri" pitchFamily="34" charset="0"/>
                <a:cs typeface="Calibri" pitchFamily="34" charset="0"/>
              </a:rPr>
              <a:t>foundations </a:t>
            </a:r>
            <a:r>
              <a:rPr lang="en-US" sz="1600" dirty="0">
                <a:latin typeface="Calibri" pitchFamily="34" charset="0"/>
                <a:cs typeface="Calibri" pitchFamily="34" charset="0"/>
              </a:rPr>
              <a:t>which have been damaged in recent rain. Due to uneven slope surface, the JCB operator lost control which resulted in  equipment hitting  3’’ and 6’’ flowline and finally tilting to its left hand </a:t>
            </a:r>
            <a:r>
              <a:rPr lang="en-US" sz="1600" dirty="0" err="1" smtClean="0">
                <a:latin typeface="Calibri" pitchFamily="34" charset="0"/>
                <a:cs typeface="Calibri" pitchFamily="34" charset="0"/>
              </a:rPr>
              <a:t>side.The</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rPr>
              <a:t>operator was un injured during the incident, while JCB and 3” flowline were slightly damaged. </a:t>
            </a:r>
            <a:endParaRPr lang="en-US" sz="1050" dirty="0">
              <a:solidFill>
                <a:srgbClr val="000000"/>
              </a:solidFill>
              <a:latin typeface="Arial" pitchFamily="34" charset="0"/>
            </a:endParaRPr>
          </a:p>
          <a:p>
            <a:pPr marL="342900" indent="-342900" eaLnBrk="1" hangingPunct="1">
              <a:defRPr/>
            </a:pPr>
            <a:endParaRPr lang="en-US" sz="600" dirty="0" smtClean="0">
              <a:solidFill>
                <a:srgbClr val="000000"/>
              </a:solidFill>
              <a:latin typeface="Arial"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285750" indent="-285750">
              <a:buFont typeface="Arial" panose="020B0604020202020204" pitchFamily="34" charset="0"/>
              <a:buChar char="•"/>
            </a:pPr>
            <a:r>
              <a:rPr lang="en-US" sz="1600" dirty="0" smtClean="0">
                <a:latin typeface="Calibri" pitchFamily="34" charset="0"/>
                <a:cs typeface="Calibri" pitchFamily="34" charset="0"/>
              </a:rPr>
              <a:t>Permit applicants to conduct site visits before and after permit issuances to verify site conditions.</a:t>
            </a:r>
          </a:p>
          <a:p>
            <a:pPr marL="285750" indent="-285750">
              <a:buFont typeface="Arial" panose="020B0604020202020204" pitchFamily="34" charset="0"/>
              <a:buChar char="•"/>
            </a:pPr>
            <a:r>
              <a:rPr lang="en-US" sz="1600" dirty="0">
                <a:latin typeface="Calibri" pitchFamily="34" charset="0"/>
                <a:cs typeface="Calibri" pitchFamily="34" charset="0"/>
              </a:rPr>
              <a:t>Prior to start, Identify the hazards involved in the activity and conduct TBT briefing the hazards to the crew members. </a:t>
            </a:r>
            <a:endParaRPr lang="en-US" sz="1600" dirty="0" smtClean="0">
              <a:latin typeface="Calibri" pitchFamily="34" charset="0"/>
              <a:cs typeface="Calibri" pitchFamily="34" charset="0"/>
            </a:endParaRPr>
          </a:p>
          <a:p>
            <a:pPr marL="285750" indent="-285750">
              <a:buFont typeface="Arial" panose="020B0604020202020204" pitchFamily="34" charset="0"/>
              <a:buChar char="•"/>
            </a:pPr>
            <a:r>
              <a:rPr lang="en-US" sz="1600" dirty="0" smtClean="0">
                <a:latin typeface="Calibri" pitchFamily="34" charset="0"/>
                <a:cs typeface="Calibri" pitchFamily="34" charset="0"/>
              </a:rPr>
              <a:t>Any </a:t>
            </a:r>
            <a:r>
              <a:rPr lang="en-US" sz="1600" dirty="0" err="1" smtClean="0">
                <a:latin typeface="Calibri" pitchFamily="34" charset="0"/>
                <a:cs typeface="Calibri" pitchFamily="34" charset="0"/>
              </a:rPr>
              <a:t>adhoc</a:t>
            </a:r>
            <a:r>
              <a:rPr lang="en-US" sz="1600" dirty="0" smtClean="0">
                <a:latin typeface="Calibri" pitchFamily="34" charset="0"/>
                <a:cs typeface="Calibri" pitchFamily="34" charset="0"/>
              </a:rPr>
              <a:t> activity under the same permit ,identify the hazards involved before executing the task. </a:t>
            </a:r>
          </a:p>
          <a:p>
            <a:pPr marL="285750" indent="-285750">
              <a:buFont typeface="Arial" panose="020B0604020202020204" pitchFamily="34" charset="0"/>
              <a:buChar char="•"/>
            </a:pPr>
            <a:r>
              <a:rPr lang="en-US" sz="1600" dirty="0" smtClean="0">
                <a:latin typeface="Calibri" pitchFamily="34" charset="0"/>
                <a:cs typeface="Calibri" pitchFamily="34" charset="0"/>
              </a:rPr>
              <a:t>Assess and deploy </a:t>
            </a:r>
            <a:r>
              <a:rPr lang="en-US" sz="1600" dirty="0">
                <a:latin typeface="Calibri" pitchFamily="34" charset="0"/>
                <a:cs typeface="Calibri" pitchFamily="34" charset="0"/>
              </a:rPr>
              <a:t>experienced </a:t>
            </a:r>
            <a:r>
              <a:rPr lang="en-US" sz="1600" dirty="0" smtClean="0">
                <a:latin typeface="Calibri" pitchFamily="34" charset="0"/>
                <a:cs typeface="Calibri" pitchFamily="34" charset="0"/>
              </a:rPr>
              <a:t>and competent operator </a:t>
            </a:r>
            <a:r>
              <a:rPr lang="en-US" sz="1600" dirty="0">
                <a:latin typeface="Calibri" pitchFamily="34" charset="0"/>
                <a:cs typeface="Calibri" pitchFamily="34" charset="0"/>
              </a:rPr>
              <a:t>while working in critical area. </a:t>
            </a:r>
          </a:p>
        </p:txBody>
      </p:sp>
      <p:sp>
        <p:nvSpPr>
          <p:cNvPr id="18" name="TextBox 16"/>
          <p:cNvSpPr txBox="1">
            <a:spLocks noChangeArrowheads="1"/>
          </p:cNvSpPr>
          <p:nvPr/>
        </p:nvSpPr>
        <p:spPr bwMode="auto">
          <a:xfrm>
            <a:off x="1037844" y="5832270"/>
            <a:ext cx="4372356" cy="338554"/>
          </a:xfrm>
          <a:prstGeom prst="rect">
            <a:avLst/>
          </a:prstGeom>
          <a:solidFill>
            <a:schemeClr val="accent2"/>
          </a:solidFill>
          <a:ln w="9525">
            <a:noFill/>
            <a:miter lim="800000"/>
            <a:headEnd/>
            <a:tailEnd/>
          </a:ln>
        </p:spPr>
        <p:txBody>
          <a:bodyPr wrap="square">
            <a:spAutoFit/>
          </a:bodyPr>
          <a:lstStyle/>
          <a:p>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“Speak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up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not</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comfortable</a:t>
            </a:r>
            <a:endPar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9" name="Picture 18">
            <a:extLst>
              <a:ext uri="{FF2B5EF4-FFF2-40B4-BE49-F238E27FC236}">
                <a16:creationId xmlns:a16="http://schemas.microsoft.com/office/drawing/2014/main" id="{251D1517-FA0E-4BE8-9491-818DB72C87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14823" y="926520"/>
            <a:ext cx="3359539" cy="2519654"/>
          </a:xfrm>
          <a:prstGeom prst="rect">
            <a:avLst/>
          </a:prstGeom>
        </p:spPr>
      </p:pic>
      <p:grpSp>
        <p:nvGrpSpPr>
          <p:cNvPr id="20" name="Group 131"/>
          <p:cNvGrpSpPr>
            <a:grpSpLocks/>
          </p:cNvGrpSpPr>
          <p:nvPr/>
        </p:nvGrpSpPr>
        <p:grpSpPr bwMode="auto">
          <a:xfrm>
            <a:off x="8107363" y="2684617"/>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57778" y="3598152"/>
            <a:ext cx="3473627" cy="3107448"/>
          </a:xfrm>
          <a:prstGeom prst="rect">
            <a:avLst/>
          </a:prstGeom>
        </p:spPr>
      </p:pic>
      <p:sp>
        <p:nvSpPr>
          <p:cNvPr id="15" name="Freeform 132"/>
          <p:cNvSpPr>
            <a:spLocks/>
          </p:cNvSpPr>
          <p:nvPr/>
        </p:nvSpPr>
        <p:spPr bwMode="auto">
          <a:xfrm>
            <a:off x="8275638" y="6248400"/>
            <a:ext cx="457200" cy="35385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74257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61664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correct equipment used for </a:t>
            </a:r>
            <a:r>
              <a:rPr lang="en-US" sz="1600" b="1" dirty="0" smtClean="0">
                <a:solidFill>
                  <a:srgbClr val="0033CC"/>
                </a:solidFill>
                <a:latin typeface="Calibri" panose="020F0502020204030204" pitchFamily="34" charset="0"/>
                <a:sym typeface="Wingdings" pitchFamily="2" charset="2"/>
              </a:rPr>
              <a:t>all the </a:t>
            </a:r>
            <a:r>
              <a:rPr lang="en-US" sz="1600" b="1" dirty="0">
                <a:solidFill>
                  <a:srgbClr val="0033CC"/>
                </a:solidFill>
                <a:latin typeface="Calibri" panose="020F0502020204030204" pitchFamily="34" charset="0"/>
                <a:sym typeface="Wingdings" pitchFamily="2" charset="2"/>
              </a:rPr>
              <a:t>activity?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your HEMP covers all the hazards involved in each task and is communicated to your workforce?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a:t>
            </a:r>
            <a:r>
              <a:rPr lang="en-US" sz="1600" b="1" dirty="0" smtClean="0">
                <a:solidFill>
                  <a:srgbClr val="0033CC"/>
                </a:solidFill>
                <a:latin typeface="Calibri" panose="020F0502020204030204" pitchFamily="34" charset="0"/>
                <a:sym typeface="Wingdings" pitchFamily="2" charset="2"/>
              </a:rPr>
              <a:t> </a:t>
            </a:r>
            <a:r>
              <a:rPr lang="en-US" sz="1600" b="1" dirty="0">
                <a:solidFill>
                  <a:srgbClr val="0033CC"/>
                </a:solidFill>
                <a:latin typeface="Calibri" panose="020F0502020204030204" pitchFamily="34" charset="0"/>
                <a:sym typeface="Wingdings" pitchFamily="2" charset="2"/>
              </a:rPr>
              <a:t>TBT </a:t>
            </a:r>
            <a:r>
              <a:rPr lang="en-US" sz="1600" b="1" dirty="0" smtClean="0">
                <a:solidFill>
                  <a:srgbClr val="0033CC"/>
                </a:solidFill>
                <a:latin typeface="Calibri" panose="020F0502020204030204" pitchFamily="34" charset="0"/>
                <a:sym typeface="Wingdings" pitchFamily="2" charset="2"/>
              </a:rPr>
              <a:t>conducted and covers </a:t>
            </a:r>
            <a:r>
              <a:rPr lang="en-US" sz="1600" b="1" dirty="0">
                <a:solidFill>
                  <a:srgbClr val="0033CC"/>
                </a:solidFill>
                <a:latin typeface="Calibri" panose="020F0502020204030204" pitchFamily="34" charset="0"/>
                <a:sym typeface="Wingdings" pitchFamily="2" charset="2"/>
              </a:rPr>
              <a:t>all associated </a:t>
            </a:r>
            <a:r>
              <a:rPr lang="en-US" sz="1600" b="1" dirty="0" smtClean="0">
                <a:solidFill>
                  <a:srgbClr val="0033CC"/>
                </a:solidFill>
                <a:latin typeface="Calibri" panose="020F0502020204030204" pitchFamily="34" charset="0"/>
                <a:sym typeface="Wingdings" pitchFamily="2" charset="2"/>
              </a:rPr>
              <a:t>hazards, risks and mitigation  </a:t>
            </a:r>
            <a:r>
              <a:rPr lang="en-US" sz="1600" b="1" dirty="0">
                <a:solidFill>
                  <a:srgbClr val="0033CC"/>
                </a:solidFill>
                <a:latin typeface="Calibri" panose="020F0502020204030204" pitchFamily="34" charset="0"/>
                <a:sym typeface="Wingdings" pitchFamily="2" charset="2"/>
              </a:rPr>
              <a:t>for the activity?</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empower your team to stop unsafe act/condition?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operator is competent to perform the activity</a:t>
            </a:r>
            <a:r>
              <a:rPr lang="en-US" sz="1600" b="1"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a:t>
            </a:r>
            <a:r>
              <a:rPr lang="en-US" sz="1600" b="1" dirty="0" err="1" smtClean="0">
                <a:solidFill>
                  <a:srgbClr val="0033CC"/>
                </a:solidFill>
                <a:latin typeface="Calibri" panose="020F0502020204030204" pitchFamily="34" charset="0"/>
                <a:sym typeface="Wingdings" pitchFamily="2" charset="2"/>
              </a:rPr>
              <a:t>adhoc</a:t>
            </a:r>
            <a:r>
              <a:rPr lang="en-US" sz="1600" b="1" dirty="0" smtClean="0">
                <a:solidFill>
                  <a:srgbClr val="0033CC"/>
                </a:solidFill>
                <a:latin typeface="Calibri" panose="020F0502020204030204" pitchFamily="34" charset="0"/>
                <a:sym typeface="Wingdings" pitchFamily="2" charset="2"/>
              </a:rPr>
              <a:t> work and risk mitigation?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safe speed operation?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to ask before execution?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all jobs are planned? </a:t>
            </a:r>
            <a:endParaRPr lang="en-US" sz="1600" b="1" i="1" dirty="0" smtClean="0">
              <a:solidFill>
                <a:srgbClr val="0033CC"/>
              </a:solidFill>
              <a:latin typeface="Calibri" panose="020F0502020204030204" pitchFamily="34" charset="0"/>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Rectangle 10"/>
          <p:cNvSpPr>
            <a:spLocks noChangeArrowheads="1"/>
          </p:cNvSpPr>
          <p:nvPr/>
        </p:nvSpPr>
        <p:spPr bwMode="auto">
          <a:xfrm>
            <a:off x="152400" y="786984"/>
            <a:ext cx="4865434"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2</a:t>
            </a:r>
            <a:r>
              <a:rPr lang="en-GB"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nd</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June 2019</a:t>
            </a:r>
            <a:r>
              <a:rPr lang="en-US" sz="1600" b="1" dirty="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HiPo#38</a:t>
            </a:r>
            <a:endParaRPr lang="en-US" sz="1300" b="1" dirty="0">
              <a:solidFill>
                <a:srgbClr val="FF0000"/>
              </a:solidFill>
              <a:latin typeface="Tahoma" pitchFamily="34" charset="0"/>
            </a:endParaRPr>
          </a:p>
        </p:txBody>
      </p:sp>
    </p:spTree>
    <p:extLst>
      <p:ext uri="{BB962C8B-B14F-4D97-AF65-F5344CB8AC3E}">
        <p14:creationId xmlns:p14="http://schemas.microsoft.com/office/powerpoint/2010/main" val="939172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59BF08C-CD05-4485-ACAF-C1A502282CF2}"/>
</file>

<file path=customXml/itemProps2.xml><?xml version="1.0" encoding="utf-8"?>
<ds:datastoreItem xmlns:ds="http://schemas.openxmlformats.org/officeDocument/2006/customXml" ds:itemID="{DB8CF264-7613-4CE7-81F2-15AA5468185B}"/>
</file>

<file path=customXml/itemProps3.xml><?xml version="1.0" encoding="utf-8"?>
<ds:datastoreItem xmlns:ds="http://schemas.openxmlformats.org/officeDocument/2006/customXml" ds:itemID="{257F2E87-E065-4172-AF79-4E6F2995A5E0}"/>
</file>

<file path=docProps/app.xml><?xml version="1.0" encoding="utf-8"?>
<Properties xmlns="http://schemas.openxmlformats.org/officeDocument/2006/extended-properties" xmlns:vt="http://schemas.openxmlformats.org/officeDocument/2006/docPropsVTypes">
  <TotalTime>689</TotalTime>
  <Words>540</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107</cp:revision>
  <dcterms:created xsi:type="dcterms:W3CDTF">2016-03-28T05:48:29Z</dcterms:created>
  <dcterms:modified xsi:type="dcterms:W3CDTF">2019-11-25T02:54:04Z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