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4"/>
  </p:notesMasterIdLst>
  <p:sldIdLst>
    <p:sldId id="383" r:id="rId2"/>
    <p:sldId id="384"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439" autoAdjust="0"/>
  </p:normalViewPr>
  <p:slideViewPr>
    <p:cSldViewPr>
      <p:cViewPr varScale="1">
        <p:scale>
          <a:sx n="110" d="100"/>
          <a:sy n="110" d="100"/>
        </p:scale>
        <p:origin x="164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11/25/2019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smtClean="0"/>
              <a:t>Ensure all dates and titles are input </a:t>
            </a:r>
          </a:p>
          <a:p>
            <a:endParaRPr lang="en-US" dirty="0" smtClean="0"/>
          </a:p>
          <a:p>
            <a:r>
              <a:rPr lang="en-US" dirty="0" smtClean="0"/>
              <a:t>A short description should be provided without mentioning names of contractors or</a:t>
            </a:r>
            <a:r>
              <a:rPr lang="en-US" baseline="0" dirty="0" smtClean="0"/>
              <a:t> individuals.  You should include, what happened, to who (by job title) and what injuries this resulted in.  Nothing more!</a:t>
            </a:r>
          </a:p>
          <a:p>
            <a:endParaRPr lang="en-US" baseline="0" dirty="0" smtClean="0"/>
          </a:p>
          <a:p>
            <a:r>
              <a:rPr lang="en-US" baseline="0" dirty="0" smtClean="0"/>
              <a:t>Four to five bullet points highlighting the main findings from the investigation.  Remember the target audience is the front line staff so this should be written in simple terms in a way that everyone can understand.</a:t>
            </a:r>
          </a:p>
          <a:p>
            <a:endParaRPr lang="en-US" baseline="0" dirty="0" smtClean="0"/>
          </a:p>
          <a:p>
            <a:r>
              <a:rPr lang="en-US" baseline="0" dirty="0" smtClean="0"/>
              <a:t>The strap line should be the main point you want to get across</a:t>
            </a:r>
          </a:p>
          <a:p>
            <a:endParaRPr lang="en-US" baseline="0" dirty="0" smtClean="0"/>
          </a:p>
          <a:p>
            <a:r>
              <a:rPr lang="en-US" baseline="0" dirty="0" smtClean="0"/>
              <a:t>The images should be self explanatory, what went wrong (if you create a reconstruction please ensure you do not put people at risk) and below how it should be done.   </a:t>
            </a:r>
            <a:endParaRPr lang="en-US" dirty="0"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smtClean="0"/>
          </a:p>
        </p:txBody>
      </p:sp>
    </p:spTree>
    <p:extLst>
      <p:ext uri="{BB962C8B-B14F-4D97-AF65-F5344CB8AC3E}">
        <p14:creationId xmlns:p14="http://schemas.microsoft.com/office/powerpoint/2010/main" val="850741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Ensure all dates and titles are input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Imagine you have to audit other companies to see if they could have the same issues.</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These questions should start</a:t>
            </a:r>
            <a:r>
              <a:rPr lang="en-US" baseline="0" dirty="0" smtClean="0">
                <a:solidFill>
                  <a:srgbClr val="0033CC"/>
                </a:solidFill>
                <a:latin typeface="Arial" charset="0"/>
                <a:cs typeface="Arial" charset="0"/>
                <a:sym typeface="Wingdings" pitchFamily="2" charset="2"/>
              </a:rPr>
              <a:t> with: Do you ensure…………………?</a:t>
            </a:r>
            <a:endParaRPr lang="en-US" dirty="0"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smtClean="0"/>
          </a:p>
        </p:txBody>
      </p:sp>
    </p:spTree>
    <p:extLst>
      <p:ext uri="{BB962C8B-B14F-4D97-AF65-F5344CB8AC3E}">
        <p14:creationId xmlns:p14="http://schemas.microsoft.com/office/powerpoint/2010/main" val="3437980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extLst>
      <p:ext uri="{BB962C8B-B14F-4D97-AF65-F5344CB8AC3E}">
        <p14:creationId xmlns:p14="http://schemas.microsoft.com/office/powerpoint/2010/main" val="2659507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extLst>
      <p:ext uri="{BB962C8B-B14F-4D97-AF65-F5344CB8AC3E}">
        <p14:creationId xmlns:p14="http://schemas.microsoft.com/office/powerpoint/2010/main" val="2892275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extLst>
      <p:ext uri="{BB962C8B-B14F-4D97-AF65-F5344CB8AC3E}">
        <p14:creationId xmlns:p14="http://schemas.microsoft.com/office/powerpoint/2010/main" val="2277504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extLst>
      <p:ext uri="{BB962C8B-B14F-4D97-AF65-F5344CB8AC3E}">
        <p14:creationId xmlns:p14="http://schemas.microsoft.com/office/powerpoint/2010/main" val="444304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endParaRPr lang="en-IN"/>
          </a:p>
        </p:txBody>
      </p:sp>
      <p:sp>
        <p:nvSpPr>
          <p:cNvPr id="5" name="Footer Placeholder 4"/>
          <p:cNvSpPr>
            <a:spLocks noGrp="1"/>
          </p:cNvSpPr>
          <p:nvPr>
            <p:ph type="ftr" sz="quarter" idx="11"/>
          </p:nvPr>
        </p:nvSpPr>
        <p:spPr/>
        <p:txBody>
          <a:bodyPr/>
          <a:lstStyle/>
          <a:p>
            <a:r>
              <a:rPr lang="en-GB"/>
              <a:t>Confidential - Not to be shared outside of PDO/PDO contractors </a:t>
            </a:r>
            <a:endParaRPr lang="en-IN"/>
          </a:p>
        </p:txBody>
      </p:sp>
      <p:sp>
        <p:nvSpPr>
          <p:cNvPr id="6" name="Slide Number Placeholder 5"/>
          <p:cNvSpPr>
            <a:spLocks noGrp="1"/>
          </p:cNvSpPr>
          <p:nvPr>
            <p:ph type="sldNum" sz="quarter" idx="12"/>
          </p:nvPr>
        </p:nvSpPr>
        <p:spPr/>
        <p:txBody>
          <a:bodyPr/>
          <a:lstStyle/>
          <a:p>
            <a:fld id="{EDC7C482-6A57-4477-ABB6-025DC609A7C0}" type="slidenum">
              <a:rPr lang="en-IN" smtClean="0"/>
              <a:pPr/>
              <a:t>‹#›</a:t>
            </a:fld>
            <a:endParaRPr lang="en-IN"/>
          </a:p>
        </p:txBody>
      </p:sp>
    </p:spTree>
    <p:extLst>
      <p:ext uri="{BB962C8B-B14F-4D97-AF65-F5344CB8AC3E}">
        <p14:creationId xmlns:p14="http://schemas.microsoft.com/office/powerpoint/2010/main" val="10314380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7" cstate="email">
            <a:extLst>
              <a:ext uri="{28A0092B-C50C-407E-A947-70E740481C1C}">
                <a14:useLocalDpi xmlns:a14="http://schemas.microsoft.com/office/drawing/2010/main"/>
              </a:ext>
            </a:extLst>
          </a:blip>
          <a:srcRect/>
          <a:stretch>
            <a:fillRect/>
          </a:stretch>
        </p:blipFill>
        <p:spPr bwMode="auto">
          <a:xfrm>
            <a:off x="-11113" y="0"/>
            <a:ext cx="9155113" cy="6858000"/>
          </a:xfrm>
          <a:prstGeom prst="rect">
            <a:avLst/>
          </a:prstGeom>
          <a:noFill/>
          <a:ln w="9525">
            <a:noFill/>
            <a:miter lim="800000"/>
            <a:headEnd/>
            <a:tailEnd/>
          </a:ln>
        </p:spPr>
      </p:pic>
    </p:spTree>
    <p:extLst>
      <p:ext uri="{BB962C8B-B14F-4D97-AF65-F5344CB8AC3E}">
        <p14:creationId xmlns:p14="http://schemas.microsoft.com/office/powerpoint/2010/main" val="2045531347"/>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17" name="Text Box 2"/>
          <p:cNvSpPr txBox="1">
            <a:spLocks noChangeArrowheads="1"/>
          </p:cNvSpPr>
          <p:nvPr/>
        </p:nvSpPr>
        <p:spPr bwMode="auto">
          <a:xfrm>
            <a:off x="30586" y="768578"/>
            <a:ext cx="5509679" cy="4870564"/>
          </a:xfrm>
          <a:prstGeom prst="rect">
            <a:avLst/>
          </a:prstGeom>
          <a:noFill/>
          <a:ln w="19050">
            <a:noFill/>
            <a:miter lim="800000"/>
            <a:headEnd/>
            <a:tailEnd/>
          </a:ln>
        </p:spPr>
        <p:txBody>
          <a:bodyPr wrap="square">
            <a:spAutoFit/>
          </a:bodyPr>
          <a:lstStyle/>
          <a:p>
            <a:pPr marL="114300" indent="-114300" algn="just">
              <a:defRPr/>
            </a:pPr>
            <a:r>
              <a:rPr lang="en-GB" sz="1600" b="1" dirty="0" smtClean="0">
                <a:solidFill>
                  <a:srgbClr val="333399"/>
                </a:solidFill>
                <a:latin typeface="Tahoma" panose="020B0604030504040204" pitchFamily="34" charset="0"/>
                <a:ea typeface="Tahoma" panose="020B0604030504040204" pitchFamily="34" charset="0"/>
                <a:cs typeface="Tahoma" panose="020B0604030504040204" pitchFamily="34" charset="0"/>
              </a:rPr>
              <a:t>Date: 2</a:t>
            </a:r>
            <a:r>
              <a:rPr lang="en-GB" sz="1600" b="1" baseline="30000" dirty="0" smtClean="0">
                <a:solidFill>
                  <a:srgbClr val="333399"/>
                </a:solidFill>
                <a:latin typeface="Tahoma" panose="020B0604030504040204" pitchFamily="34" charset="0"/>
                <a:ea typeface="Tahoma" panose="020B0604030504040204" pitchFamily="34" charset="0"/>
                <a:cs typeface="Tahoma" panose="020B0604030504040204" pitchFamily="34" charset="0"/>
              </a:rPr>
              <a:t>nd</a:t>
            </a:r>
            <a:r>
              <a:rPr lang="en-GB" sz="1600" b="1" dirty="0" smtClean="0">
                <a:solidFill>
                  <a:srgbClr val="333399"/>
                </a:solidFill>
                <a:latin typeface="Tahoma" panose="020B0604030504040204" pitchFamily="34" charset="0"/>
                <a:ea typeface="Tahoma" panose="020B0604030504040204" pitchFamily="34" charset="0"/>
                <a:cs typeface="Tahoma" panose="020B0604030504040204" pitchFamily="34" charset="0"/>
              </a:rPr>
              <a:t> June 2019</a:t>
            </a:r>
            <a:r>
              <a:rPr lang="en-US" sz="1600" b="1" dirty="0" smtClean="0">
                <a:solidFill>
                  <a:schemeClr val="accent2"/>
                </a:solidFill>
                <a:latin typeface="Tahoma" panose="020B0604030504040204" pitchFamily="34" charset="0"/>
                <a:ea typeface="Tahoma" panose="020B0604030504040204" pitchFamily="34" charset="0"/>
                <a:cs typeface="Tahoma" panose="020B0604030504040204" pitchFamily="34" charset="0"/>
              </a:rPr>
              <a:t> </a:t>
            </a:r>
            <a:r>
              <a:rPr lang="en-US" sz="1600" b="1" dirty="0" smtClean="0">
                <a:solidFill>
                  <a:srgbClr val="333399"/>
                </a:solidFill>
                <a:latin typeface="Tahoma" panose="020B0604030504040204" pitchFamily="34" charset="0"/>
                <a:ea typeface="Tahoma" panose="020B0604030504040204" pitchFamily="34" charset="0"/>
                <a:cs typeface="Tahoma" panose="020B0604030504040204" pitchFamily="34" charset="0"/>
              </a:rPr>
              <a:t>Incident </a:t>
            </a:r>
            <a:r>
              <a:rPr lang="en-US" sz="1600" b="1" dirty="0">
                <a:solidFill>
                  <a:srgbClr val="333399"/>
                </a:solidFill>
                <a:latin typeface="Tahoma" panose="020B0604030504040204" pitchFamily="34" charset="0"/>
                <a:ea typeface="Tahoma" panose="020B0604030504040204" pitchFamily="34" charset="0"/>
                <a:cs typeface="Tahoma" panose="020B0604030504040204" pitchFamily="34" charset="0"/>
              </a:rPr>
              <a:t>title: </a:t>
            </a:r>
            <a:r>
              <a:rPr lang="en-US" sz="1600" b="1" dirty="0" smtClean="0">
                <a:solidFill>
                  <a:srgbClr val="333399"/>
                </a:solidFill>
                <a:latin typeface="Tahoma" panose="020B0604030504040204" pitchFamily="34" charset="0"/>
                <a:ea typeface="Tahoma" panose="020B0604030504040204" pitchFamily="34" charset="0"/>
                <a:cs typeface="Tahoma" panose="020B0604030504040204" pitchFamily="34" charset="0"/>
              </a:rPr>
              <a:t>HiPo#38</a:t>
            </a: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marL="342900" indent="-342900" eaLnBrk="1" hangingPunct="1">
              <a:defRPr/>
            </a:pPr>
            <a:endParaRPr lang="en-US" sz="1050" dirty="0">
              <a:solidFill>
                <a:srgbClr val="000000"/>
              </a:solidFill>
              <a:latin typeface="Arial" pitchFamily="34" charset="0"/>
            </a:endParaRPr>
          </a:p>
          <a:p>
            <a:pPr>
              <a:defRPr/>
            </a:pPr>
            <a:r>
              <a:rPr lang="en-US" sz="1600" dirty="0">
                <a:latin typeface="Calibri" pitchFamily="34" charset="0"/>
                <a:cs typeface="Calibri" pitchFamily="34" charset="0"/>
              </a:rPr>
              <a:t>On 02nd June 2019, a JCB Backhoe was engaged in dumping soil for back filling </a:t>
            </a:r>
            <a:r>
              <a:rPr lang="en-US" sz="1600" dirty="0" smtClean="0">
                <a:latin typeface="Calibri" pitchFamily="34" charset="0"/>
                <a:cs typeface="Calibri" pitchFamily="34" charset="0"/>
              </a:rPr>
              <a:t>foundations </a:t>
            </a:r>
            <a:r>
              <a:rPr lang="en-US" sz="1600" dirty="0">
                <a:latin typeface="Calibri" pitchFamily="34" charset="0"/>
                <a:cs typeface="Calibri" pitchFamily="34" charset="0"/>
              </a:rPr>
              <a:t>which have been damaged in recent rain. Due to uneven slope surface, the JCB operator lost control which resulted in  equipment hitting  3’’ and 6’’ flowline and finally tilting to its left hand </a:t>
            </a:r>
            <a:r>
              <a:rPr lang="en-US" sz="1600" dirty="0" err="1" smtClean="0">
                <a:latin typeface="Calibri" pitchFamily="34" charset="0"/>
                <a:cs typeface="Calibri" pitchFamily="34" charset="0"/>
              </a:rPr>
              <a:t>side.The</a:t>
            </a:r>
            <a:r>
              <a:rPr lang="en-US" sz="1600" dirty="0" smtClean="0">
                <a:latin typeface="Calibri" pitchFamily="34" charset="0"/>
                <a:cs typeface="Calibri" pitchFamily="34" charset="0"/>
              </a:rPr>
              <a:t> </a:t>
            </a:r>
            <a:r>
              <a:rPr lang="en-US" sz="1600" dirty="0" smtClean="0">
                <a:latin typeface="Calibri" pitchFamily="34" charset="0"/>
                <a:cs typeface="Calibri" pitchFamily="34" charset="0"/>
              </a:rPr>
              <a:t>operator was un injured during the incident, while JCB and 3” flowline were slightly damaged. </a:t>
            </a:r>
            <a:endParaRPr lang="en-US" sz="1050" dirty="0">
              <a:solidFill>
                <a:srgbClr val="000000"/>
              </a:solidFill>
              <a:latin typeface="Arial" pitchFamily="34" charset="0"/>
            </a:endParaRPr>
          </a:p>
          <a:p>
            <a:pPr marL="342900" indent="-342900" eaLnBrk="1" hangingPunct="1">
              <a:defRPr/>
            </a:pPr>
            <a:endParaRPr lang="en-US" sz="600" dirty="0" smtClean="0">
              <a:solidFill>
                <a:srgbClr val="000000"/>
              </a:solidFill>
              <a:latin typeface="Arial" charset="0"/>
            </a:endParaRP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r>
              <a:rPr lang="en-US" sz="1600" b="1" dirty="0" smtClean="0">
                <a:solidFill>
                  <a:srgbClr val="333399"/>
                </a:solidFill>
                <a:latin typeface="Tahoma" pitchFamily="34" charset="0"/>
              </a:rPr>
              <a:t>..</a:t>
            </a:r>
          </a:p>
          <a:p>
            <a:pPr marL="285750" indent="-285750">
              <a:buFont typeface="Arial" panose="020B0604020202020204" pitchFamily="34" charset="0"/>
              <a:buChar char="•"/>
            </a:pPr>
            <a:r>
              <a:rPr lang="en-US" sz="1600" dirty="0" smtClean="0">
                <a:latin typeface="Calibri" pitchFamily="34" charset="0"/>
                <a:cs typeface="Calibri" pitchFamily="34" charset="0"/>
              </a:rPr>
              <a:t>Permit applicants to conduct site visits before and after permit issuances to verify site conditions.</a:t>
            </a:r>
          </a:p>
          <a:p>
            <a:pPr marL="285750" indent="-285750">
              <a:buFont typeface="Arial" panose="020B0604020202020204" pitchFamily="34" charset="0"/>
              <a:buChar char="•"/>
            </a:pPr>
            <a:r>
              <a:rPr lang="en-US" sz="1600" dirty="0">
                <a:latin typeface="Calibri" pitchFamily="34" charset="0"/>
                <a:cs typeface="Calibri" pitchFamily="34" charset="0"/>
              </a:rPr>
              <a:t>Prior to start, Identify the hazards involved in the activity and conduct TBT briefing the hazards to the crew members. </a:t>
            </a:r>
            <a:endParaRPr lang="en-US" sz="1600" dirty="0" smtClean="0">
              <a:latin typeface="Calibri" pitchFamily="34" charset="0"/>
              <a:cs typeface="Calibri" pitchFamily="34" charset="0"/>
            </a:endParaRPr>
          </a:p>
          <a:p>
            <a:pPr marL="285750" indent="-285750">
              <a:buFont typeface="Arial" panose="020B0604020202020204" pitchFamily="34" charset="0"/>
              <a:buChar char="•"/>
            </a:pPr>
            <a:r>
              <a:rPr lang="en-US" sz="1600" dirty="0" smtClean="0">
                <a:latin typeface="Calibri" pitchFamily="34" charset="0"/>
                <a:cs typeface="Calibri" pitchFamily="34" charset="0"/>
              </a:rPr>
              <a:t>Any </a:t>
            </a:r>
            <a:r>
              <a:rPr lang="en-US" sz="1600" dirty="0" err="1" smtClean="0">
                <a:latin typeface="Calibri" pitchFamily="34" charset="0"/>
                <a:cs typeface="Calibri" pitchFamily="34" charset="0"/>
              </a:rPr>
              <a:t>adhoc</a:t>
            </a:r>
            <a:r>
              <a:rPr lang="en-US" sz="1600" dirty="0" smtClean="0">
                <a:latin typeface="Calibri" pitchFamily="34" charset="0"/>
                <a:cs typeface="Calibri" pitchFamily="34" charset="0"/>
              </a:rPr>
              <a:t> activity under the same permit ,identify the hazards involved before executing the task. </a:t>
            </a:r>
          </a:p>
          <a:p>
            <a:pPr marL="285750" indent="-285750">
              <a:buFont typeface="Arial" panose="020B0604020202020204" pitchFamily="34" charset="0"/>
              <a:buChar char="•"/>
            </a:pPr>
            <a:r>
              <a:rPr lang="en-US" sz="1600" dirty="0" smtClean="0">
                <a:latin typeface="Calibri" pitchFamily="34" charset="0"/>
                <a:cs typeface="Calibri" pitchFamily="34" charset="0"/>
              </a:rPr>
              <a:t>Assess and deploy </a:t>
            </a:r>
            <a:r>
              <a:rPr lang="en-US" sz="1600" dirty="0">
                <a:latin typeface="Calibri" pitchFamily="34" charset="0"/>
                <a:cs typeface="Calibri" pitchFamily="34" charset="0"/>
              </a:rPr>
              <a:t>experienced </a:t>
            </a:r>
            <a:r>
              <a:rPr lang="en-US" sz="1600" dirty="0" smtClean="0">
                <a:latin typeface="Calibri" pitchFamily="34" charset="0"/>
                <a:cs typeface="Calibri" pitchFamily="34" charset="0"/>
              </a:rPr>
              <a:t>and competent operator </a:t>
            </a:r>
            <a:r>
              <a:rPr lang="en-US" sz="1600" dirty="0">
                <a:latin typeface="Calibri" pitchFamily="34" charset="0"/>
                <a:cs typeface="Calibri" pitchFamily="34" charset="0"/>
              </a:rPr>
              <a:t>while working in critical area. </a:t>
            </a:r>
          </a:p>
        </p:txBody>
      </p:sp>
      <p:sp>
        <p:nvSpPr>
          <p:cNvPr id="18" name="TextBox 16"/>
          <p:cNvSpPr txBox="1">
            <a:spLocks noChangeArrowheads="1"/>
          </p:cNvSpPr>
          <p:nvPr/>
        </p:nvSpPr>
        <p:spPr bwMode="auto">
          <a:xfrm>
            <a:off x="1037844" y="5832270"/>
            <a:ext cx="4372356" cy="338554"/>
          </a:xfrm>
          <a:prstGeom prst="rect">
            <a:avLst/>
          </a:prstGeom>
          <a:solidFill>
            <a:schemeClr val="accent2"/>
          </a:solidFill>
          <a:ln w="9525">
            <a:noFill/>
            <a:miter lim="800000"/>
            <a:headEnd/>
            <a:tailEnd/>
          </a:ln>
        </p:spPr>
        <p:txBody>
          <a:bodyPr wrap="square">
            <a:spAutoFit/>
          </a:bodyPr>
          <a:lstStyle/>
          <a:p>
            <a:r>
              <a:rPr lang="en-US" sz="16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sz="1600" b="1" dirty="0" smtClean="0">
                <a:solidFill>
                  <a:srgbClr val="FFFF00"/>
                </a:solidFill>
                <a:latin typeface="Tahoma" panose="020B0604030504040204" pitchFamily="34" charset="0"/>
                <a:ea typeface="Tahoma" panose="020B0604030504040204" pitchFamily="34" charset="0"/>
                <a:cs typeface="Tahoma" panose="020B0604030504040204" pitchFamily="34" charset="0"/>
              </a:rPr>
              <a:t>“Speak </a:t>
            </a:r>
            <a:r>
              <a:rPr lang="en-US" sz="1600" b="1" dirty="0">
                <a:solidFill>
                  <a:srgbClr val="FFFF00"/>
                </a:solidFill>
                <a:latin typeface="Tahoma" panose="020B0604030504040204" pitchFamily="34" charset="0"/>
                <a:ea typeface="Tahoma" panose="020B0604030504040204" pitchFamily="34" charset="0"/>
                <a:cs typeface="Tahoma" panose="020B0604030504040204" pitchFamily="34" charset="0"/>
              </a:rPr>
              <a:t>up </a:t>
            </a:r>
            <a:r>
              <a:rPr lang="en-US" sz="1600" b="1" dirty="0">
                <a:solidFill>
                  <a:srgbClr val="FFFF00"/>
                </a:solidFill>
                <a:latin typeface="Tahoma" panose="020B0604030504040204" pitchFamily="34" charset="0"/>
                <a:ea typeface="Tahoma" panose="020B0604030504040204" pitchFamily="34" charset="0"/>
                <a:cs typeface="Tahoma" panose="020B0604030504040204" pitchFamily="34" charset="0"/>
              </a:rPr>
              <a:t>if </a:t>
            </a:r>
            <a:r>
              <a:rPr lang="en-US" sz="1600" b="1" dirty="0">
                <a:solidFill>
                  <a:srgbClr val="FFFF00"/>
                </a:solidFill>
                <a:latin typeface="Tahoma" panose="020B0604030504040204" pitchFamily="34" charset="0"/>
                <a:ea typeface="Tahoma" panose="020B0604030504040204" pitchFamily="34" charset="0"/>
                <a:cs typeface="Tahoma" panose="020B0604030504040204" pitchFamily="34" charset="0"/>
              </a:rPr>
              <a:t>not</a:t>
            </a:r>
            <a:r>
              <a:rPr lang="en-US" sz="16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sz="1600" b="1" dirty="0" smtClean="0">
                <a:solidFill>
                  <a:srgbClr val="FFFF00"/>
                </a:solidFill>
                <a:latin typeface="Tahoma" panose="020B0604030504040204" pitchFamily="34" charset="0"/>
                <a:ea typeface="Tahoma" panose="020B0604030504040204" pitchFamily="34" charset="0"/>
                <a:cs typeface="Tahoma" panose="020B0604030504040204" pitchFamily="34" charset="0"/>
              </a:rPr>
              <a:t>comfortable</a:t>
            </a:r>
            <a:endParaRPr lang="en-US" sz="16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pic>
        <p:nvPicPr>
          <p:cNvPr id="19" name="Picture 18">
            <a:extLst>
              <a:ext uri="{FF2B5EF4-FFF2-40B4-BE49-F238E27FC236}">
                <a16:creationId xmlns:a16="http://schemas.microsoft.com/office/drawing/2014/main" id="{251D1517-FA0E-4BE8-9491-818DB72C8713}"/>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614823" y="926520"/>
            <a:ext cx="3359539" cy="2519654"/>
          </a:xfrm>
          <a:prstGeom prst="rect">
            <a:avLst/>
          </a:prstGeom>
        </p:spPr>
      </p:pic>
      <p:grpSp>
        <p:nvGrpSpPr>
          <p:cNvPr id="20" name="Group 131"/>
          <p:cNvGrpSpPr>
            <a:grpSpLocks/>
          </p:cNvGrpSpPr>
          <p:nvPr/>
        </p:nvGrpSpPr>
        <p:grpSpPr bwMode="auto">
          <a:xfrm>
            <a:off x="8107363" y="2684617"/>
            <a:ext cx="336550" cy="544513"/>
            <a:chOff x="3504" y="544"/>
            <a:chExt cx="2287" cy="1855"/>
          </a:xfrm>
        </p:grpSpPr>
        <p:sp>
          <p:nvSpPr>
            <p:cNvPr id="21"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2"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pic>
        <p:nvPicPr>
          <p:cNvPr id="2" name="Picture 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557778" y="3598152"/>
            <a:ext cx="3473627" cy="3107448"/>
          </a:xfrm>
          <a:prstGeom prst="rect">
            <a:avLst/>
          </a:prstGeom>
        </p:spPr>
      </p:pic>
      <p:sp>
        <p:nvSpPr>
          <p:cNvPr id="15" name="Freeform 132"/>
          <p:cNvSpPr>
            <a:spLocks/>
          </p:cNvSpPr>
          <p:nvPr/>
        </p:nvSpPr>
        <p:spPr bwMode="auto">
          <a:xfrm>
            <a:off x="8275638" y="6248400"/>
            <a:ext cx="457200" cy="353855"/>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Tree>
    <p:extLst>
      <p:ext uri="{BB962C8B-B14F-4D97-AF65-F5344CB8AC3E}">
        <p14:creationId xmlns:p14="http://schemas.microsoft.com/office/powerpoint/2010/main" val="37425732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4616648"/>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600" b="1" dirty="0">
                <a:solidFill>
                  <a:srgbClr val="0033CC"/>
                </a:solidFill>
                <a:latin typeface="Calibri" panose="020F0502020204030204" pitchFamily="34" charset="0"/>
                <a:sym typeface="Wingdings" pitchFamily="2" charset="2"/>
              </a:rPr>
              <a:t>Do you ensure correct equipment used for </a:t>
            </a:r>
            <a:r>
              <a:rPr lang="en-US" sz="1600" b="1" dirty="0" smtClean="0">
                <a:solidFill>
                  <a:srgbClr val="0033CC"/>
                </a:solidFill>
                <a:latin typeface="Calibri" panose="020F0502020204030204" pitchFamily="34" charset="0"/>
                <a:sym typeface="Wingdings" pitchFamily="2" charset="2"/>
              </a:rPr>
              <a:t>all the </a:t>
            </a:r>
            <a:r>
              <a:rPr lang="en-US" sz="1600" b="1" dirty="0">
                <a:solidFill>
                  <a:srgbClr val="0033CC"/>
                </a:solidFill>
                <a:latin typeface="Calibri" panose="020F0502020204030204" pitchFamily="34" charset="0"/>
                <a:sym typeface="Wingdings" pitchFamily="2" charset="2"/>
              </a:rPr>
              <a:t>activity? </a:t>
            </a:r>
          </a:p>
          <a:p>
            <a:pPr marL="342900" indent="-342900" eaLnBrk="1" hangingPunct="1">
              <a:buFont typeface="+mj-lt"/>
              <a:buAutoNum type="arabicPeriod"/>
              <a:defRPr/>
            </a:pPr>
            <a:r>
              <a:rPr lang="en-US" sz="1600" b="1" dirty="0">
                <a:solidFill>
                  <a:srgbClr val="0033CC"/>
                </a:solidFill>
                <a:latin typeface="Calibri" panose="020F0502020204030204" pitchFamily="34" charset="0"/>
                <a:sym typeface="Wingdings" pitchFamily="2" charset="2"/>
              </a:rPr>
              <a:t>Do you ensure  your HEMP covers all the hazards involved in each task and is communicated to your workforce? </a:t>
            </a:r>
          </a:p>
          <a:p>
            <a:pPr marL="342900" indent="-342900" eaLnBrk="1" hangingPunct="1">
              <a:buFont typeface="+mj-lt"/>
              <a:buAutoNum type="arabicPeriod"/>
              <a:defRPr/>
            </a:pPr>
            <a:r>
              <a:rPr lang="en-US" sz="1600" b="1" dirty="0">
                <a:solidFill>
                  <a:srgbClr val="0033CC"/>
                </a:solidFill>
                <a:latin typeface="Calibri" panose="020F0502020204030204" pitchFamily="34" charset="0"/>
                <a:sym typeface="Wingdings" pitchFamily="2" charset="2"/>
              </a:rPr>
              <a:t>Do you ensure </a:t>
            </a:r>
            <a:r>
              <a:rPr lang="en-US" sz="1600" b="1" dirty="0" smtClean="0">
                <a:solidFill>
                  <a:srgbClr val="0033CC"/>
                </a:solidFill>
                <a:latin typeface="Calibri" panose="020F0502020204030204" pitchFamily="34" charset="0"/>
                <a:sym typeface="Wingdings" pitchFamily="2" charset="2"/>
              </a:rPr>
              <a:t> </a:t>
            </a:r>
            <a:r>
              <a:rPr lang="en-US" sz="1600" b="1" dirty="0">
                <a:solidFill>
                  <a:srgbClr val="0033CC"/>
                </a:solidFill>
                <a:latin typeface="Calibri" panose="020F0502020204030204" pitchFamily="34" charset="0"/>
                <a:sym typeface="Wingdings" pitchFamily="2" charset="2"/>
              </a:rPr>
              <a:t>TBT </a:t>
            </a:r>
            <a:r>
              <a:rPr lang="en-US" sz="1600" b="1" dirty="0" smtClean="0">
                <a:solidFill>
                  <a:srgbClr val="0033CC"/>
                </a:solidFill>
                <a:latin typeface="Calibri" panose="020F0502020204030204" pitchFamily="34" charset="0"/>
                <a:sym typeface="Wingdings" pitchFamily="2" charset="2"/>
              </a:rPr>
              <a:t>conducted and covers </a:t>
            </a:r>
            <a:r>
              <a:rPr lang="en-US" sz="1600" b="1" dirty="0">
                <a:solidFill>
                  <a:srgbClr val="0033CC"/>
                </a:solidFill>
                <a:latin typeface="Calibri" panose="020F0502020204030204" pitchFamily="34" charset="0"/>
                <a:sym typeface="Wingdings" pitchFamily="2" charset="2"/>
              </a:rPr>
              <a:t>all associated </a:t>
            </a:r>
            <a:r>
              <a:rPr lang="en-US" sz="1600" b="1" dirty="0" smtClean="0">
                <a:solidFill>
                  <a:srgbClr val="0033CC"/>
                </a:solidFill>
                <a:latin typeface="Calibri" panose="020F0502020204030204" pitchFamily="34" charset="0"/>
                <a:sym typeface="Wingdings" pitchFamily="2" charset="2"/>
              </a:rPr>
              <a:t>hazards, risks and mitigation  </a:t>
            </a:r>
            <a:r>
              <a:rPr lang="en-US" sz="1600" b="1" dirty="0">
                <a:solidFill>
                  <a:srgbClr val="0033CC"/>
                </a:solidFill>
                <a:latin typeface="Calibri" panose="020F0502020204030204" pitchFamily="34" charset="0"/>
                <a:sym typeface="Wingdings" pitchFamily="2" charset="2"/>
              </a:rPr>
              <a:t>for the activity?</a:t>
            </a:r>
          </a:p>
          <a:p>
            <a:pPr marL="342900" indent="-342900" eaLnBrk="1" hangingPunct="1">
              <a:buFont typeface="+mj-lt"/>
              <a:buAutoNum type="arabicPeriod"/>
              <a:defRPr/>
            </a:pPr>
            <a:r>
              <a:rPr lang="en-US" sz="1600" b="1" dirty="0">
                <a:solidFill>
                  <a:srgbClr val="0033CC"/>
                </a:solidFill>
                <a:latin typeface="Calibri" panose="020F0502020204030204" pitchFamily="34" charset="0"/>
                <a:sym typeface="Wingdings" pitchFamily="2" charset="2"/>
              </a:rPr>
              <a:t>Do you empower your team to stop unsafe act/condition? </a:t>
            </a:r>
          </a:p>
          <a:p>
            <a:pPr marL="342900" indent="-342900" eaLnBrk="1" hangingPunct="1">
              <a:buFont typeface="+mj-lt"/>
              <a:buAutoNum type="arabicPeriod"/>
              <a:defRPr/>
            </a:pPr>
            <a:r>
              <a:rPr lang="en-US" sz="1600" b="1" dirty="0">
                <a:solidFill>
                  <a:srgbClr val="0033CC"/>
                </a:solidFill>
                <a:latin typeface="Calibri" panose="020F0502020204030204" pitchFamily="34" charset="0"/>
                <a:sym typeface="Wingdings" pitchFamily="2" charset="2"/>
              </a:rPr>
              <a:t>Do you ensure operator is competent to perform the activity</a:t>
            </a:r>
            <a:r>
              <a:rPr lang="en-US" sz="1600" b="1" dirty="0" smtClean="0">
                <a:solidFill>
                  <a:srgbClr val="0033CC"/>
                </a:solidFill>
                <a:latin typeface="Calibri" panose="020F0502020204030204" pitchFamily="34" charset="0"/>
                <a:sym typeface="Wingdings" pitchFamily="2" charset="2"/>
              </a:rPr>
              <a:t>?</a:t>
            </a:r>
          </a:p>
          <a:p>
            <a:pPr marL="342900" indent="-342900" eaLnBrk="1" hangingPunct="1">
              <a:buFont typeface="+mj-lt"/>
              <a:buAutoNum type="arabicPeriod"/>
              <a:defRPr/>
            </a:pPr>
            <a:r>
              <a:rPr lang="en-US" sz="1600" b="1" dirty="0" smtClean="0">
                <a:solidFill>
                  <a:srgbClr val="0033CC"/>
                </a:solidFill>
                <a:latin typeface="Calibri" panose="020F0502020204030204" pitchFamily="34" charset="0"/>
                <a:sym typeface="Wingdings" pitchFamily="2" charset="2"/>
              </a:rPr>
              <a:t>Do you ensure </a:t>
            </a:r>
            <a:r>
              <a:rPr lang="en-US" sz="1600" b="1" dirty="0" err="1" smtClean="0">
                <a:solidFill>
                  <a:srgbClr val="0033CC"/>
                </a:solidFill>
                <a:latin typeface="Calibri" panose="020F0502020204030204" pitchFamily="34" charset="0"/>
                <a:sym typeface="Wingdings" pitchFamily="2" charset="2"/>
              </a:rPr>
              <a:t>adhoc</a:t>
            </a:r>
            <a:r>
              <a:rPr lang="en-US" sz="1600" b="1" dirty="0" smtClean="0">
                <a:solidFill>
                  <a:srgbClr val="0033CC"/>
                </a:solidFill>
                <a:latin typeface="Calibri" panose="020F0502020204030204" pitchFamily="34" charset="0"/>
                <a:sym typeface="Wingdings" pitchFamily="2" charset="2"/>
              </a:rPr>
              <a:t> work and risk mitigation?</a:t>
            </a:r>
          </a:p>
          <a:p>
            <a:pPr marL="342900" indent="-342900" eaLnBrk="1" hangingPunct="1">
              <a:buFont typeface="+mj-lt"/>
              <a:buAutoNum type="arabicPeriod"/>
              <a:defRPr/>
            </a:pPr>
            <a:r>
              <a:rPr lang="en-US" sz="1600" b="1" dirty="0" smtClean="0">
                <a:solidFill>
                  <a:srgbClr val="0033CC"/>
                </a:solidFill>
                <a:latin typeface="Calibri" panose="020F0502020204030204" pitchFamily="34" charset="0"/>
                <a:sym typeface="Wingdings" pitchFamily="2" charset="2"/>
              </a:rPr>
              <a:t>Do you ensure safe speed operation?</a:t>
            </a:r>
          </a:p>
          <a:p>
            <a:pPr marL="342900" indent="-342900" eaLnBrk="1" hangingPunct="1">
              <a:buFont typeface="+mj-lt"/>
              <a:buAutoNum type="arabicPeriod"/>
              <a:defRPr/>
            </a:pPr>
            <a:r>
              <a:rPr lang="en-US" sz="1600" b="1" dirty="0" smtClean="0">
                <a:solidFill>
                  <a:srgbClr val="0033CC"/>
                </a:solidFill>
                <a:latin typeface="Calibri" panose="020F0502020204030204" pitchFamily="34" charset="0"/>
                <a:sym typeface="Wingdings" pitchFamily="2" charset="2"/>
              </a:rPr>
              <a:t>Do you ensure to ask before execution?</a:t>
            </a:r>
          </a:p>
          <a:p>
            <a:pPr marL="342900" indent="-342900" eaLnBrk="1" hangingPunct="1">
              <a:buFont typeface="+mj-lt"/>
              <a:buAutoNum type="arabicPeriod"/>
              <a:defRPr/>
            </a:pPr>
            <a:r>
              <a:rPr lang="en-US" sz="1600" b="1" dirty="0" smtClean="0">
                <a:solidFill>
                  <a:srgbClr val="0033CC"/>
                </a:solidFill>
                <a:latin typeface="Calibri" panose="020F0502020204030204" pitchFamily="34" charset="0"/>
                <a:sym typeface="Wingdings" pitchFamily="2" charset="2"/>
              </a:rPr>
              <a:t>Do you ensure all jobs are planned? </a:t>
            </a:r>
            <a:endParaRPr lang="en-US" sz="1600" b="1" i="1" dirty="0" smtClean="0">
              <a:solidFill>
                <a:srgbClr val="0033CC"/>
              </a:solidFill>
              <a:latin typeface="Calibri" panose="020F0502020204030204" pitchFamily="34" charset="0"/>
              <a:sym typeface="Wingdings" pitchFamily="2" charset="2"/>
            </a:endParaRPr>
          </a:p>
          <a:p>
            <a:pPr marL="342900" indent="-342900" eaLnBrk="1" hangingPunct="1">
              <a:defRPr/>
            </a:pPr>
            <a:endParaRPr lang="en-US" sz="1000" i="1" dirty="0" smtClean="0">
              <a:solidFill>
                <a:srgbClr val="0033CC"/>
              </a:solidFill>
              <a:latin typeface="+mj-lt"/>
              <a:sym typeface="Wingdings" pitchFamily="2" charset="2"/>
            </a:endParaRPr>
          </a:p>
          <a:p>
            <a:pPr marL="342900" indent="-342900" eaLnBrk="1" hangingPunct="1">
              <a:defRPr/>
            </a:pPr>
            <a:r>
              <a:rPr lang="en-US" sz="1000" i="1" dirty="0" smtClean="0">
                <a:solidFill>
                  <a:srgbClr val="0033CC"/>
                </a:solidFill>
                <a:latin typeface="+mj-lt"/>
                <a:sym typeface="Wingdings" pitchFamily="2" charset="2"/>
              </a:rPr>
              <a:t>* If the answer is NO to any of the above questions please ensure you take action to correct this finding. </a:t>
            </a:r>
            <a:endParaRPr lang="en-US" sz="1000" i="1" dirty="0">
              <a:solidFill>
                <a:srgbClr val="0033CC"/>
              </a:solidFill>
              <a:latin typeface="+mj-lt"/>
              <a:sym typeface="Wingdings" pitchFamily="2" charset="2"/>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11" name="Rectangle 10"/>
          <p:cNvSpPr>
            <a:spLocks noChangeArrowheads="1"/>
          </p:cNvSpPr>
          <p:nvPr/>
        </p:nvSpPr>
        <p:spPr bwMode="auto">
          <a:xfrm>
            <a:off x="152400" y="786984"/>
            <a:ext cx="4865434" cy="338554"/>
          </a:xfrm>
          <a:prstGeom prst="rect">
            <a:avLst/>
          </a:prstGeom>
          <a:noFill/>
          <a:ln w="9525">
            <a:noFill/>
            <a:miter lim="800000"/>
            <a:headEnd/>
            <a:tailEnd/>
          </a:ln>
        </p:spPr>
        <p:txBody>
          <a:bodyPr wrap="none">
            <a:spAutoFit/>
          </a:bodyPr>
          <a:lstStyle/>
          <a:p>
            <a:pPr marL="114300" indent="-114300" algn="just">
              <a:defRPr/>
            </a:pPr>
            <a:r>
              <a:rPr lang="en-GB" sz="1600" b="1" dirty="0">
                <a:solidFill>
                  <a:srgbClr val="333399"/>
                </a:solidFill>
                <a:latin typeface="Tahoma" panose="020B0604030504040204" pitchFamily="34" charset="0"/>
                <a:ea typeface="Tahoma" panose="020B0604030504040204" pitchFamily="34" charset="0"/>
                <a:cs typeface="Tahoma" panose="020B0604030504040204" pitchFamily="34" charset="0"/>
              </a:rPr>
              <a:t>Date: 2</a:t>
            </a:r>
            <a:r>
              <a:rPr lang="en-GB" sz="1600" b="1" baseline="30000" dirty="0">
                <a:solidFill>
                  <a:srgbClr val="333399"/>
                </a:solidFill>
                <a:latin typeface="Tahoma" panose="020B0604030504040204" pitchFamily="34" charset="0"/>
                <a:ea typeface="Tahoma" panose="020B0604030504040204" pitchFamily="34" charset="0"/>
                <a:cs typeface="Tahoma" panose="020B0604030504040204" pitchFamily="34" charset="0"/>
              </a:rPr>
              <a:t>nd</a:t>
            </a:r>
            <a:r>
              <a:rPr lang="en-GB" sz="1600" b="1" dirty="0">
                <a:solidFill>
                  <a:srgbClr val="333399"/>
                </a:solidFill>
                <a:latin typeface="Tahoma" panose="020B0604030504040204" pitchFamily="34" charset="0"/>
                <a:ea typeface="Tahoma" panose="020B0604030504040204" pitchFamily="34" charset="0"/>
                <a:cs typeface="Tahoma" panose="020B0604030504040204" pitchFamily="34" charset="0"/>
              </a:rPr>
              <a:t> June 2019</a:t>
            </a:r>
            <a:r>
              <a:rPr lang="en-US" sz="1600" b="1" dirty="0">
                <a:solidFill>
                  <a:schemeClr val="accent2"/>
                </a:solidFill>
                <a:latin typeface="Tahoma" panose="020B0604030504040204" pitchFamily="34" charset="0"/>
                <a:ea typeface="Tahoma" panose="020B0604030504040204" pitchFamily="34" charset="0"/>
                <a:cs typeface="Tahoma" panose="020B0604030504040204" pitchFamily="34" charset="0"/>
              </a:rPr>
              <a:t> </a:t>
            </a:r>
            <a:r>
              <a:rPr lang="en-US" sz="1600" b="1" dirty="0">
                <a:solidFill>
                  <a:srgbClr val="333399"/>
                </a:solidFill>
                <a:latin typeface="Tahoma" panose="020B0604030504040204" pitchFamily="34" charset="0"/>
                <a:ea typeface="Tahoma" panose="020B0604030504040204" pitchFamily="34" charset="0"/>
                <a:cs typeface="Tahoma" panose="020B0604030504040204" pitchFamily="34" charset="0"/>
              </a:rPr>
              <a:t>Incident title: HiPo#38</a:t>
            </a:r>
            <a:endParaRPr lang="en-US" sz="1300" b="1" dirty="0">
              <a:solidFill>
                <a:srgbClr val="FF0000"/>
              </a:solidFill>
              <a:latin typeface="Tahoma" pitchFamily="34" charset="0"/>
            </a:endParaRPr>
          </a:p>
        </p:txBody>
      </p:sp>
    </p:spTree>
    <p:extLst>
      <p:ext uri="{BB962C8B-B14F-4D97-AF65-F5344CB8AC3E}">
        <p14:creationId xmlns:p14="http://schemas.microsoft.com/office/powerpoint/2010/main" val="93917295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92263</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659BF08C-CD05-4485-ACAF-C1A502282CF2}"/>
</file>

<file path=customXml/itemProps2.xml><?xml version="1.0" encoding="utf-8"?>
<ds:datastoreItem xmlns:ds="http://schemas.openxmlformats.org/officeDocument/2006/customXml" ds:itemID="{009B8C21-1C9B-4E89-85B8-6B5005C3F42F}"/>
</file>

<file path=customXml/itemProps3.xml><?xml version="1.0" encoding="utf-8"?>
<ds:datastoreItem xmlns:ds="http://schemas.openxmlformats.org/officeDocument/2006/customXml" ds:itemID="{257F2E87-E065-4172-AF79-4E6F2995A5E0}"/>
</file>

<file path=docProps/app.xml><?xml version="1.0" encoding="utf-8"?>
<Properties xmlns="http://schemas.openxmlformats.org/officeDocument/2006/extended-properties" xmlns:vt="http://schemas.openxmlformats.org/officeDocument/2006/docPropsVTypes">
  <TotalTime>689</TotalTime>
  <Words>540</Words>
  <Application>Microsoft Office PowerPoint</Application>
  <PresentationFormat>On-screen Show (4:3)</PresentationFormat>
  <Paragraphs>51</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Tahoma</vt:lpstr>
      <vt:lpstr>Times New Roman</vt:lpstr>
      <vt:lpstr>Webdings</vt:lpstr>
      <vt:lpstr>Wingdings</vt:lpstr>
      <vt:lpstr>1_Default Design</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Morrow, Fulton MSE32</cp:lastModifiedBy>
  <cp:revision>107</cp:revision>
  <dcterms:created xsi:type="dcterms:W3CDTF">2016-03-28T05:48:29Z</dcterms:created>
  <dcterms:modified xsi:type="dcterms:W3CDTF">2019-11-25T02:54:04Z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