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85" r:id="rId2"/>
    <p:sldId id="38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9" autoAdjust="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F9EFC2-B0DD-4BF2-8694-068D2DFD785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556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6199">
              <a:defRPr/>
            </a:pPr>
            <a:fld id="{E6B2BACC-5893-4478-93DA-688A131F8366}" type="slidenum">
              <a:rPr lang="en-US">
                <a:solidFill>
                  <a:srgbClr val="000000"/>
                </a:solidFill>
              </a:rPr>
              <a:pPr defTabSz="936199"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185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168770" y="1090028"/>
            <a:ext cx="2834241" cy="218657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0989" y="762000"/>
            <a:ext cx="6027781" cy="3239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 </a:t>
            </a: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r>
              <a:rPr lang="en-US" sz="1600" b="1" baseline="30000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June 2019  Incident: HiPo#40</a:t>
            </a:r>
          </a:p>
          <a:p>
            <a:pPr marL="114300" lvl="0" indent="-114300" algn="just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Driver of the Land Cruiser Prado was waiting for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an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employee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from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Muscat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by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b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us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. He stopped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next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to the passenger rest shed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off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road near the T junction.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The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employee, after alighting from the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b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us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, waived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to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the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d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river who responded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with an impulsive action of crossing the carriageway from his position.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On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seeing the Prado entering the carriageway, the third party trailer Driver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tried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to maneuver the vehicle to his right. However he could not avoid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the 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collision.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The accident resulted in 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extensive damage to the Prado and minor damage to the trailer. The Prado Driver got minor abrasion injuries on his right hand whereas the Trailer driver escaped unhurt. 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cs typeface="Tahoma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8770" y="3352800"/>
            <a:ext cx="2880709" cy="240343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6200" y="3954351"/>
            <a:ext cx="586740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defRPr/>
            </a:pP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1600" b="1" dirty="0">
              <a:solidFill>
                <a:srgbClr val="33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2880" lvl="0" indent="-18288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Always use designated road meant for safe travel; avoid shortcut. </a:t>
            </a:r>
          </a:p>
          <a:p>
            <a:pPr marL="182880" lvl="0" indent="-18288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Always follow road markings and traffic signs. </a:t>
            </a:r>
          </a:p>
          <a:p>
            <a:pPr marL="182880" lvl="0" indent="-18288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Always check that the traffic on both sides is clear while entering / crossing the road.</a:t>
            </a:r>
          </a:p>
          <a:p>
            <a:pPr marL="182880" lvl="0" indent="-18288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Always pause and think before responding to a situation.  </a:t>
            </a:r>
          </a:p>
          <a:p>
            <a:pPr marL="182880" indent="-18288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  <a:sym typeface="Wingdings" pitchFamily="2" charset="2"/>
              </a:rPr>
              <a:t>Report unsafe condition to your Supervisor. </a:t>
            </a:r>
          </a:p>
        </p:txBody>
      </p:sp>
      <p:sp>
        <p:nvSpPr>
          <p:cNvPr id="10" name="Text Box 12">
            <a:extLst>
              <a:ext uri="{FF2B5EF4-FFF2-40B4-BE49-F238E27FC236}">
                <a16:creationId xmlns:a16="http://schemas.microsoft.com/office/drawing/2014/main" id="{14F6D037-167D-4CED-A3D1-05327475F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1" name="TextBox 16">
            <a:extLst>
              <a:ext uri="{FF2B5EF4-FFF2-40B4-BE49-F238E27FC236}">
                <a16:creationId xmlns:a16="http://schemas.microsoft.com/office/drawing/2014/main" id="{497D1F7F-3D27-4C8E-B570-CC0A44D4C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5943600"/>
            <a:ext cx="5715000" cy="3693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dirty="0">
                <a:solidFill>
                  <a:srgbClr val="FFFF00"/>
                </a:solidFill>
                <a:latin typeface="Tahoma" pitchFamily="34" charset="0"/>
              </a:rPr>
              <a:t>DO NOT PUT YOUR LIFE IN THE LINE OF FIRE </a:t>
            </a:r>
          </a:p>
        </p:txBody>
      </p:sp>
    </p:spTree>
    <p:extLst>
      <p:ext uri="{BB962C8B-B14F-4D97-AF65-F5344CB8AC3E}">
        <p14:creationId xmlns:p14="http://schemas.microsoft.com/office/powerpoint/2010/main" val="2551600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DC5FBDC-5FCD-47D2-8984-AF0A4E301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183315-CB64-4D2D-AA79-648DB0FEF717}" type="slidenum">
              <a:rPr lang="en-US" noProof="0" smtClean="0"/>
              <a:pPr lvl="0"/>
              <a:t>2</a:t>
            </a:fld>
            <a:endParaRPr lang="en-US" noProof="0" dirty="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04800" y="841368"/>
            <a:ext cx="75566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 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June 2019  </a:t>
            </a: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Incident: 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HiPo#40</a:t>
            </a:r>
            <a:endParaRPr lang="en-US" sz="1600" b="1" dirty="0">
              <a:solidFill>
                <a:srgbClr val="33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28600" y="1125538"/>
            <a:ext cx="8763000" cy="313932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+mn-lt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+mn-lt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+mn-lt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+mn-lt"/>
              </a:rPr>
              <a:t>managers must review their HSE HEMP against the questions asked below        </a:t>
            </a:r>
          </a:p>
          <a:p>
            <a:pPr eaLnBrk="1" hangingPunct="1">
              <a:defRPr/>
            </a:pPr>
            <a:endParaRPr lang="en-US" sz="1400" dirty="0" smtClean="0">
              <a:latin typeface="+mj-lt"/>
              <a:sym typeface="Wingdings" pitchFamily="2" charset="2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400" dirty="0">
              <a:solidFill>
                <a:srgbClr val="0000FF"/>
              </a:solidFill>
              <a:latin typeface="Tahoma" pitchFamily="34" charset="0"/>
            </a:endParaRPr>
          </a:p>
          <a:p>
            <a:pPr eaLnBrk="1" hangingPunct="1">
              <a:defRPr/>
            </a:pPr>
            <a:endParaRPr lang="en-US" sz="1400" dirty="0">
              <a:latin typeface="+mj-lt"/>
              <a:sym typeface="Wingdings" pitchFamily="2" charset="2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that the risks associated with peripheral activities involving journeys are captured in your HEMP?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that the key HSE information regarding commuting is available and incorporated while carrying out risk assessment?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that learnings from incidents are incorporated while assessing risks or reviewing HEMP?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that such risks are periodically audited and reviewed by the management?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that commuting risks are escalated to the management including client for their intervention and action? 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0" y="39687"/>
            <a:ext cx="9144000" cy="646113"/>
          </a:xfrm>
          <a:prstGeom prst="rect">
            <a:avLst/>
          </a:prstGeom>
          <a:solidFill>
            <a:srgbClr val="3399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Management self audit </a:t>
            </a:r>
          </a:p>
        </p:txBody>
      </p:sp>
    </p:spTree>
    <p:extLst>
      <p:ext uri="{BB962C8B-B14F-4D97-AF65-F5344CB8AC3E}">
        <p14:creationId xmlns:p14="http://schemas.microsoft.com/office/powerpoint/2010/main" val="1470163910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92265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ACBE48DD-F50E-4097-8406-66335B64092A}"/>
</file>

<file path=customXml/itemProps2.xml><?xml version="1.0" encoding="utf-8"?>
<ds:datastoreItem xmlns:ds="http://schemas.openxmlformats.org/officeDocument/2006/customXml" ds:itemID="{C1648CDB-A8C0-4A6F-935F-299EB9A656DE}"/>
</file>

<file path=customXml/itemProps3.xml><?xml version="1.0" encoding="utf-8"?>
<ds:datastoreItem xmlns:ds="http://schemas.openxmlformats.org/officeDocument/2006/customXml" ds:itemID="{2F989475-6566-4379-85F4-A9C2567224D2}"/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396</Words>
  <Application>Microsoft Office PowerPoint</Application>
  <PresentationFormat>On-screen Show (4:3)</PresentationFormat>
  <Paragraphs>30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111</cp:revision>
  <dcterms:created xsi:type="dcterms:W3CDTF">2016-03-28T05:48:29Z</dcterms:created>
  <dcterms:modified xsi:type="dcterms:W3CDTF">2019-11-25T03:08:48Z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