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87" r:id="rId2"/>
    <p:sldId id="38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9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75311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17729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9489" y="659176"/>
            <a:ext cx="5666817" cy="610167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26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May 2019 Incident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title: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HiPo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#41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>
              <a:defRPr/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 water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tanker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on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route to the Saih Rawl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R/O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Plant, was involved in a vehicle roll over incident. Whilst approaching a T-junction on a black top road at 40-45kph, the tanker driver manoeuvred the tanker to the left, onto the opposite lane cutting the corner in an attempt to take the left turn at the T-junction. The harsh manoeuvre resulted in the tanker tipping over on to it’s passenger side, striking a road sign on the opposite side of the T-junction and coming to rest on the sand at the side of the road.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The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Driver was able to exit the vehicle through the windscreen and pulled the Helper out from the passenger seat. </a:t>
            </a: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Both were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then taken by ambulance to the Ghaba Clinic, and later referred to Nizwa hospital. 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cs typeface="Tahoma" pitchFamily="34" charset="0"/>
            </a:endParaRPr>
          </a:p>
          <a:p>
            <a:pPr>
              <a:defRPr/>
            </a:pPr>
            <a:endParaRPr lang="en-GB" sz="1050" b="1" dirty="0">
              <a:solidFill>
                <a:srgbClr val="333399"/>
              </a:solidFill>
              <a:latin typeface="Tahoma" pitchFamily="34" charset="0"/>
            </a:endParaRPr>
          </a:p>
          <a:p>
            <a:pPr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learning from this incident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..</a:t>
            </a:r>
            <a:endParaRPr lang="en-GB" sz="1100" b="1" dirty="0">
              <a:solidFill>
                <a:srgbClr val="333399"/>
              </a:solidFill>
              <a:latin typeface="+mj-lt"/>
            </a:endParaRPr>
          </a:p>
          <a:p>
            <a:pPr indent="-112713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Always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ensure you are competent and fully trained to drive the vehicle you are assigned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cs typeface="Tahoma" pitchFamily="34" charset="0"/>
            </a:endParaRPr>
          </a:p>
          <a:p>
            <a:pPr indent="-112713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Always ensure you follow your defensive driver training</a:t>
            </a:r>
          </a:p>
          <a:p>
            <a:pPr indent="-112713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Always ensure you look ahead and try to predict and react to  3rd Party vehicle movements</a:t>
            </a:r>
          </a:p>
          <a:p>
            <a:pPr indent="-112713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Always ensure you follow the posted speed limit 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cs typeface="Tahoma" pitchFamily="34" charset="0"/>
            </a:endParaRPr>
          </a:p>
          <a:p>
            <a:pPr indent="-112713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Always follow road signs for roundabouts, sharp bends, corners and junctions</a:t>
            </a:r>
          </a:p>
          <a:p>
            <a:pPr indent="-112713">
              <a:buFont typeface="Arial" panose="020B0604020202020204" pitchFamily="34" charset="0"/>
              <a:buChar char="•"/>
              <a:defRPr/>
            </a:pP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cs typeface="Tahoma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7" name="Picture 16" descr="Z:\PRIVATE\BE_HSE_Incident Management_2019\05_May\26-5-19 FDTC rollover\06 - Photos\IMG-20190526-WA0006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38825" y="943632"/>
            <a:ext cx="3150004" cy="225174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229600" y="1219200"/>
            <a:ext cx="609600" cy="609600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075613" y="4729014"/>
            <a:ext cx="838200" cy="838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/>
          <a:p>
            <a:pPr>
              <a:defRPr/>
            </a:pPr>
            <a:fld id="{1A920DC4-FE34-4663-8FB7-16362F8E3E2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" name="Oval 1"/>
          <p:cNvSpPr/>
          <p:nvPr/>
        </p:nvSpPr>
        <p:spPr bwMode="auto">
          <a:xfrm>
            <a:off x="5801499" y="1927175"/>
            <a:ext cx="914400" cy="381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2671864" y="6248400"/>
            <a:ext cx="5334000" cy="3693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GB" b="1" dirty="0">
                <a:solidFill>
                  <a:srgbClr val="FFFF00"/>
                </a:solidFill>
                <a:latin typeface="Tahoma" pitchFamily="34" charset="0"/>
              </a:rPr>
              <a:t>Ensure you </a:t>
            </a:r>
            <a:r>
              <a:rPr lang="en-GB" b="1" dirty="0" smtClean="0">
                <a:solidFill>
                  <a:srgbClr val="FFFF00"/>
                </a:solidFill>
                <a:latin typeface="Tahoma" pitchFamily="34" charset="0"/>
              </a:rPr>
              <a:t>Slow </a:t>
            </a:r>
            <a:r>
              <a:rPr lang="en-GB" b="1" dirty="0">
                <a:solidFill>
                  <a:srgbClr val="FFFF00"/>
                </a:solidFill>
                <a:latin typeface="Tahoma" pitchFamily="34" charset="0"/>
              </a:rPr>
              <a:t>down at </a:t>
            </a:r>
            <a:r>
              <a:rPr lang="en-GB" b="1" dirty="0" smtClean="0">
                <a:solidFill>
                  <a:srgbClr val="FFFF00"/>
                </a:solidFill>
                <a:latin typeface="Tahoma" pitchFamily="34" charset="0"/>
              </a:rPr>
              <a:t>junctions</a:t>
            </a:r>
            <a:endParaRPr lang="en-US" b="1" dirty="0">
              <a:solidFill>
                <a:srgbClr val="FFFF00"/>
              </a:solidFill>
              <a:latin typeface="Tahoma" pitchFamily="34" charset="0"/>
            </a:endParaRPr>
          </a:p>
        </p:txBody>
      </p:sp>
      <p:pic>
        <p:nvPicPr>
          <p:cNvPr id="18" name="Picture 4" descr="Image result for 20 km h image of speedometer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38824" y="3305621"/>
            <a:ext cx="3152775" cy="2523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Freeform 132"/>
          <p:cNvSpPr>
            <a:spLocks/>
          </p:cNvSpPr>
          <p:nvPr/>
        </p:nvSpPr>
        <p:spPr bwMode="auto">
          <a:xfrm>
            <a:off x="8417943" y="341551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2" name="Picture 3" descr="C:\Users\mu54394\AppData\Local\Temp\wzbf7c\no-mobile-&amp;-no-speeding-(PD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868998" y="337741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8375629" y="5284160"/>
            <a:ext cx="6127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865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78565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00206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2060"/>
              </a:solidFill>
              <a:latin typeface="Arial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your communicate all learnings from incidents to </a:t>
            </a: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all your </a:t>
            </a: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employees and they are understood?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that new or renewed DD training is conducted at the appropriate times stated within a return to work program?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have a competency assessment process in place for heavy drivers (does it check reactions to potential incidents)?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have staff trained to conduct reflective learnings to your employees?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you follow the minimum requirements for IVMS monitoring as per SP2000?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GB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conduct in depth analysis of IVMS monitoring / driver </a:t>
            </a:r>
            <a:r>
              <a:rPr lang="en-GB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habits and IVMS key checks on each individual driver? </a:t>
            </a:r>
            <a:endParaRPr lang="en-GB" sz="1400" dirty="0">
              <a:solidFill>
                <a:schemeClr val="accent2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chemeClr val="accent2"/>
                </a:solidFill>
                <a:latin typeface="+mj-lt"/>
                <a:sym typeface="Wingdings" pitchFamily="2" charset="2"/>
              </a:rPr>
              <a:t>* </a:t>
            </a:r>
            <a:r>
              <a:rPr lang="en-US" sz="1000" i="1" dirty="0" smtClean="0">
                <a:solidFill>
                  <a:schemeClr val="accent2"/>
                </a:solidFill>
                <a:latin typeface="+mj-lt"/>
                <a:sym typeface="Wingdings" pitchFamily="2" charset="2"/>
              </a:rPr>
              <a:t>If the answer is NO to any of the above questions please ensure you take action to correct this finding. </a:t>
            </a:r>
            <a:endParaRPr lang="en-US" sz="1000" i="1" dirty="0">
              <a:solidFill>
                <a:schemeClr val="accent2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84138" y="839233"/>
            <a:ext cx="42178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26</a:t>
            </a:r>
            <a:r>
              <a:rPr lang="en-US" sz="14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May 2019 Incident title: HiPo #41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/>
          <a:p>
            <a:pPr>
              <a:defRPr/>
            </a:pPr>
            <a:fld id="{1A920DC4-FE34-4663-8FB7-16362F8E3E2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4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92267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C11AAFE5-A285-424D-8646-3FDE13E91861}"/>
</file>

<file path=customXml/itemProps2.xml><?xml version="1.0" encoding="utf-8"?>
<ds:datastoreItem xmlns:ds="http://schemas.openxmlformats.org/officeDocument/2006/customXml" ds:itemID="{134DB05D-3423-4A8D-9153-C64E1641A65A}"/>
</file>

<file path=customXml/itemProps3.xml><?xml version="1.0" encoding="utf-8"?>
<ds:datastoreItem xmlns:ds="http://schemas.openxmlformats.org/officeDocument/2006/customXml" ds:itemID="{7F441A01-4DC5-48B6-9E2B-1142DCA30801}"/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614</Words>
  <Application>Microsoft Office PowerPoint</Application>
  <PresentationFormat>On-screen Show (4:3)</PresentationFormat>
  <Paragraphs>48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114</cp:revision>
  <dcterms:created xsi:type="dcterms:W3CDTF">2016-03-28T05:48:29Z</dcterms:created>
  <dcterms:modified xsi:type="dcterms:W3CDTF">2019-11-25T03:15:47Z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