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4"/>
  </p:notesMasterIdLst>
  <p:sldIdLst>
    <p:sldId id="391" r:id="rId2"/>
    <p:sldId id="392"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439" autoAdjust="0"/>
  </p:normalViewPr>
  <p:slideViewPr>
    <p:cSldViewPr>
      <p:cViewPr varScale="1">
        <p:scale>
          <a:sx n="110" d="100"/>
          <a:sy n="110" d="100"/>
        </p:scale>
        <p:origin x="164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11/25/2019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smtClean="0"/>
              <a:t>Ensure all dates and titles are input </a:t>
            </a:r>
          </a:p>
          <a:p>
            <a:endParaRPr lang="en-US" dirty="0" smtClean="0"/>
          </a:p>
          <a:p>
            <a:r>
              <a:rPr lang="en-US" dirty="0" smtClean="0"/>
              <a:t>A short description should be provided without mentioning names of contractors or</a:t>
            </a:r>
            <a:r>
              <a:rPr lang="en-US" baseline="0" dirty="0" smtClean="0"/>
              <a:t> individuals.  You should include, what happened, to who (by job title) and what injuries this resulted in.  Nothing more!</a:t>
            </a:r>
          </a:p>
          <a:p>
            <a:endParaRPr lang="en-US" baseline="0" dirty="0" smtClean="0"/>
          </a:p>
          <a:p>
            <a:r>
              <a:rPr lang="en-US" baseline="0" dirty="0" smtClean="0"/>
              <a:t>Four to five bullet points highlighting the main findings from the investigation.  Remember the target audience is the front line staff so this should be written in simple terms in a way that everyone can understand.</a:t>
            </a:r>
          </a:p>
          <a:p>
            <a:endParaRPr lang="en-US" baseline="0" dirty="0" smtClean="0"/>
          </a:p>
          <a:p>
            <a:r>
              <a:rPr lang="en-US" baseline="0" dirty="0" smtClean="0"/>
              <a:t>The strap line should be the main point you want to get across</a:t>
            </a:r>
          </a:p>
          <a:p>
            <a:endParaRPr lang="en-US" baseline="0" dirty="0" smtClean="0"/>
          </a:p>
          <a:p>
            <a:r>
              <a:rPr lang="en-US" baseline="0" dirty="0" smtClean="0"/>
              <a:t>The images should be self explanatory, what went wrong (if you create a reconstruction please ensure you do not put people at risk) and below how it should be done.   </a:t>
            </a:r>
            <a:endParaRPr lang="en-US" dirty="0"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extLst>
      <p:ext uri="{BB962C8B-B14F-4D97-AF65-F5344CB8AC3E}">
        <p14:creationId xmlns:p14="http://schemas.microsoft.com/office/powerpoint/2010/main" val="796846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Ensure all dates and titles are input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Imagine you have to audit other companies to see if they could have the same issues.</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These questions should start</a:t>
            </a:r>
            <a:r>
              <a:rPr lang="en-US" baseline="0" dirty="0" smtClean="0">
                <a:solidFill>
                  <a:srgbClr val="0033CC"/>
                </a:solidFill>
                <a:latin typeface="Arial" charset="0"/>
                <a:cs typeface="Arial" charset="0"/>
                <a:sym typeface="Wingdings" pitchFamily="2" charset="2"/>
              </a:rPr>
              <a:t> with: Do you ensure…………………?</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extLst>
      <p:ext uri="{BB962C8B-B14F-4D97-AF65-F5344CB8AC3E}">
        <p14:creationId xmlns:p14="http://schemas.microsoft.com/office/powerpoint/2010/main" val="2635140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65950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892275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27750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44430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GB"/>
              <a:t>Confidential - Not to be shared outside of PDO/PDO contractors </a:t>
            </a:r>
            <a:endParaRPr lang="en-IN"/>
          </a:p>
        </p:txBody>
      </p:sp>
      <p:sp>
        <p:nvSpPr>
          <p:cNvPr id="6" name="Slide Number Placeholder 5"/>
          <p:cNvSpPr>
            <a:spLocks noGrp="1"/>
          </p:cNvSpPr>
          <p:nvPr>
            <p:ph type="sldNum" sz="quarter" idx="12"/>
          </p:nvPr>
        </p:nvSpPr>
        <p:spPr/>
        <p:txBody>
          <a:bodyPr/>
          <a:lstStyle/>
          <a:p>
            <a:fld id="{EDC7C482-6A57-4477-ABB6-025DC609A7C0}" type="slidenum">
              <a:rPr lang="en-IN" smtClean="0"/>
              <a:pPr/>
              <a:t>‹#›</a:t>
            </a:fld>
            <a:endParaRPr lang="en-IN"/>
          </a:p>
        </p:txBody>
      </p:sp>
    </p:spTree>
    <p:extLst>
      <p:ext uri="{BB962C8B-B14F-4D97-AF65-F5344CB8AC3E}">
        <p14:creationId xmlns:p14="http://schemas.microsoft.com/office/powerpoint/2010/main" val="10314380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7" cstate="email">
            <a:extLst>
              <a:ext uri="{28A0092B-C50C-407E-A947-70E740481C1C}">
                <a14:useLocalDpi xmlns:a14="http://schemas.microsoft.com/office/drawing/2010/main"/>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04553134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9698" y="738092"/>
            <a:ext cx="5523916" cy="5262979"/>
          </a:xfrm>
          <a:prstGeom prst="rect">
            <a:avLst/>
          </a:prstGeom>
          <a:noFill/>
          <a:ln w="19050">
            <a:noFill/>
            <a:miter lim="800000"/>
            <a:headEnd/>
            <a:tailEnd/>
          </a:ln>
        </p:spPr>
        <p:txBody>
          <a:bodyPr wrap="square">
            <a:spAutoFit/>
          </a:bodyPr>
          <a:lstStyle/>
          <a:p>
            <a:pPr marL="114300" indent="-114300">
              <a:defRPr/>
            </a:pPr>
            <a:r>
              <a:rPr lang="en-GB" sz="1600" b="1" dirty="0" smtClean="0">
                <a:solidFill>
                  <a:srgbClr val="333399"/>
                </a:solidFill>
                <a:latin typeface="Tahoma" pitchFamily="34" charset="0"/>
              </a:rPr>
              <a:t>Date:</a:t>
            </a:r>
            <a:r>
              <a:rPr lang="en-US" sz="1600" b="1" dirty="0">
                <a:solidFill>
                  <a:srgbClr val="333399"/>
                </a:solidFill>
                <a:latin typeface="Tahoma" pitchFamily="34" charset="0"/>
              </a:rPr>
              <a:t> </a:t>
            </a:r>
            <a:r>
              <a:rPr lang="en-US" sz="1600" b="1" dirty="0" smtClean="0">
                <a:solidFill>
                  <a:srgbClr val="333399"/>
                </a:solidFill>
                <a:latin typeface="Tahoma" pitchFamily="34" charset="0"/>
              </a:rPr>
              <a:t>4</a:t>
            </a:r>
            <a:r>
              <a:rPr lang="en-US" sz="1600" b="1" baseline="30000" dirty="0" smtClean="0">
                <a:solidFill>
                  <a:srgbClr val="333399"/>
                </a:solidFill>
                <a:latin typeface="Tahoma" pitchFamily="34" charset="0"/>
              </a:rPr>
              <a:t>th</a:t>
            </a:r>
            <a:r>
              <a:rPr lang="en-US" sz="1600" b="1" dirty="0" smtClean="0">
                <a:solidFill>
                  <a:srgbClr val="333399"/>
                </a:solidFill>
                <a:latin typeface="Tahoma" pitchFamily="34" charset="0"/>
              </a:rPr>
              <a:t> June 2019 Incident title: </a:t>
            </a:r>
            <a:r>
              <a:rPr lang="en-US" altLang="en-US" sz="1600" b="1" dirty="0" smtClean="0">
                <a:solidFill>
                  <a:srgbClr val="333399"/>
                </a:solidFill>
                <a:latin typeface="Tahoma" pitchFamily="34" charset="0"/>
              </a:rPr>
              <a:t>HiPo#43</a:t>
            </a:r>
          </a:p>
          <a:p>
            <a:pPr marL="114300" indent="-114300">
              <a:defRPr/>
            </a:pPr>
            <a:endParaRPr lang="en-US" sz="1400" b="1" dirty="0">
              <a:solidFill>
                <a:srgbClr val="333399"/>
              </a:solidFill>
              <a:latin typeface="Tahoma" pitchFamily="34" charset="0"/>
            </a:endParaRPr>
          </a:p>
          <a:p>
            <a:pPr marL="114300" indent="-114300">
              <a:defRPr/>
            </a:pPr>
            <a:r>
              <a:rPr lang="en-US" sz="1400" b="1" dirty="0">
                <a:solidFill>
                  <a:srgbClr val="FF0000"/>
                </a:solidFill>
                <a:latin typeface="Tahoma" pitchFamily="34" charset="0"/>
              </a:rPr>
              <a:t>What happened</a:t>
            </a:r>
            <a:r>
              <a:rPr lang="en-US" sz="1400" b="1" dirty="0" smtClean="0">
                <a:solidFill>
                  <a:srgbClr val="FF0000"/>
                </a:solidFill>
                <a:latin typeface="Tahoma" pitchFamily="34" charset="0"/>
              </a:rPr>
              <a:t>?</a:t>
            </a:r>
            <a:endParaRPr lang="en-US" sz="1400" b="1" dirty="0">
              <a:solidFill>
                <a:srgbClr val="FF0000"/>
              </a:solidFill>
              <a:latin typeface="Tahoma" pitchFamily="34" charset="0"/>
            </a:endParaRPr>
          </a:p>
          <a:p>
            <a:pPr marL="0" indent="0" fontAlgn="auto">
              <a:spcAft>
                <a:spcPts val="0"/>
              </a:spcAft>
            </a:pPr>
            <a:r>
              <a:rPr lang="en-GB" sz="1400" dirty="0">
                <a:latin typeface="Calibri" panose="020F0502020204030204" pitchFamily="34" charset="0"/>
                <a:cs typeface="Arial" panose="020B0604020202020204" pitchFamily="34" charset="0"/>
              </a:rPr>
              <a:t>Operation was pull out of hole and lay down 4 joints of 2 7/8” DP which was used for fishing </a:t>
            </a:r>
            <a:r>
              <a:rPr lang="en-GB" sz="1400" dirty="0" smtClean="0">
                <a:latin typeface="Calibri" panose="020F0502020204030204" pitchFamily="34" charset="0"/>
                <a:cs typeface="Arial" panose="020B0604020202020204" pitchFamily="34" charset="0"/>
              </a:rPr>
              <a:t>BHA. While </a:t>
            </a:r>
            <a:r>
              <a:rPr lang="en-GB" sz="1400" dirty="0">
                <a:latin typeface="Calibri" panose="020F0502020204030204" pitchFamily="34" charset="0"/>
                <a:cs typeface="Arial" panose="020B0604020202020204" pitchFamily="34" charset="0"/>
              </a:rPr>
              <a:t>pull out the 2</a:t>
            </a:r>
            <a:r>
              <a:rPr lang="en-GB" sz="1400" baseline="30000" dirty="0">
                <a:latin typeface="Calibri" panose="020F0502020204030204" pitchFamily="34" charset="0"/>
                <a:cs typeface="Arial" panose="020B0604020202020204" pitchFamily="34" charset="0"/>
              </a:rPr>
              <a:t>nd</a:t>
            </a:r>
            <a:r>
              <a:rPr lang="en-GB" sz="1400" dirty="0">
                <a:latin typeface="Calibri" panose="020F0502020204030204" pitchFamily="34" charset="0"/>
                <a:cs typeface="Arial" panose="020B0604020202020204" pitchFamily="34" charset="0"/>
              </a:rPr>
              <a:t> joint of 2 7/8” DP, Rig crew started to breakout the DP by using Power tong, after the connection was open, the tong Jaws jammed to DP tool joint ,So the crew tried to released it by turning tong forth and back,  and due to dynamic movement of the connection, the thread between drill pipe and the cross over was unscrewed, after the tong came out from the joint, and while the crew were moving the joint to the v door side, the connection between the crossover and the joint completely opened and the 2 7/8 DP slid from V-door to cat walk and then to the ground.</a:t>
            </a:r>
            <a:endParaRPr lang="en-US" sz="1400" dirty="0">
              <a:latin typeface="Calibri" panose="020F0502020204030204" pitchFamily="34" charset="0"/>
              <a:cs typeface="Arial" panose="020B0604020202020204"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smtClean="0">
                <a:solidFill>
                  <a:srgbClr val="333399"/>
                </a:solidFill>
                <a:latin typeface="Tahoma" pitchFamily="34" charset="0"/>
              </a:rPr>
              <a:t>Your </a:t>
            </a:r>
            <a:r>
              <a:rPr lang="en-US" sz="1600" b="1" dirty="0">
                <a:solidFill>
                  <a:srgbClr val="333399"/>
                </a:solidFill>
                <a:latin typeface="Tahoma" pitchFamily="34" charset="0"/>
              </a:rPr>
              <a:t>learning from this incident</a:t>
            </a:r>
            <a:r>
              <a:rPr lang="en-US" sz="1600" b="1" dirty="0" smtClean="0">
                <a:solidFill>
                  <a:srgbClr val="333399"/>
                </a:solidFill>
                <a:latin typeface="Tahoma" pitchFamily="34" charset="0"/>
              </a:rPr>
              <a:t>.</a:t>
            </a:r>
            <a:endParaRPr lang="en-US" sz="1600" b="1" dirty="0">
              <a:solidFill>
                <a:srgbClr val="333399"/>
              </a:solidFill>
              <a:latin typeface="Tahoma" pitchFamily="34" charset="0"/>
            </a:endParaRPr>
          </a:p>
          <a:p>
            <a:pPr marL="114300" indent="-114300" algn="just">
              <a:defRPr/>
            </a:pPr>
            <a:endParaRPr lang="en-US" sz="600" dirty="0">
              <a:solidFill>
                <a:srgbClr val="000000"/>
              </a:solidFill>
              <a:latin typeface="Arial" charset="0"/>
            </a:endParaRPr>
          </a:p>
          <a:p>
            <a:pPr marL="171450" indent="-171450">
              <a:lnSpc>
                <a:spcPct val="150000"/>
              </a:lnSpc>
              <a:buFont typeface="Arial" panose="020B0604020202020204" pitchFamily="34" charset="0"/>
              <a:buChar char="•"/>
            </a:pPr>
            <a:r>
              <a:rPr lang="en-US" sz="1400" dirty="0">
                <a:latin typeface="Calibri" panose="020F0502020204030204" pitchFamily="34" charset="0"/>
                <a:cs typeface="Arial" panose="020B0604020202020204" pitchFamily="34" charset="0"/>
              </a:rPr>
              <a:t>Always use the correct size of handling tools for the tubular in use. </a:t>
            </a:r>
          </a:p>
          <a:p>
            <a:pPr marL="171450" indent="-171450">
              <a:lnSpc>
                <a:spcPct val="150000"/>
              </a:lnSpc>
              <a:buFont typeface="Arial" panose="020B0604020202020204" pitchFamily="34" charset="0"/>
              <a:buChar char="•"/>
            </a:pPr>
            <a:r>
              <a:rPr lang="en-US" sz="1400" dirty="0">
                <a:latin typeface="Calibri" panose="020F0502020204030204" pitchFamily="34" charset="0"/>
                <a:cs typeface="Arial" panose="020B0604020202020204" pitchFamily="34" charset="0"/>
              </a:rPr>
              <a:t>All rental equipment should be verified </a:t>
            </a:r>
            <a:r>
              <a:rPr lang="en-US" sz="1400" dirty="0" smtClean="0">
                <a:latin typeface="Calibri" panose="020F0502020204030204" pitchFamily="34" charset="0"/>
                <a:cs typeface="Arial" panose="020B0604020202020204" pitchFamily="34" charset="0"/>
              </a:rPr>
              <a:t>once </a:t>
            </a:r>
            <a:r>
              <a:rPr lang="en-US" sz="1400" dirty="0">
                <a:latin typeface="Calibri" panose="020F0502020204030204" pitchFamily="34" charset="0"/>
                <a:cs typeface="Arial" panose="020B0604020202020204" pitchFamily="34" charset="0"/>
              </a:rPr>
              <a:t>received on site .</a:t>
            </a:r>
          </a:p>
          <a:p>
            <a:pPr marL="171450" indent="-171450">
              <a:lnSpc>
                <a:spcPct val="150000"/>
              </a:lnSpc>
              <a:buFont typeface="Arial" panose="020B0604020202020204" pitchFamily="34" charset="0"/>
              <a:buChar char="•"/>
            </a:pPr>
            <a:r>
              <a:rPr lang="en-US" sz="1400" dirty="0">
                <a:latin typeface="Calibri" panose="020F0502020204030204" pitchFamily="34" charset="0"/>
                <a:cs typeface="Arial" panose="020B0604020202020204" pitchFamily="34" charset="0"/>
              </a:rPr>
              <a:t>Insure reporting any deviation from the original plan to the management with a proper Risk assessment and MOC is in place .</a:t>
            </a:r>
          </a:p>
          <a:p>
            <a:pPr marL="171450" indent="-171450">
              <a:lnSpc>
                <a:spcPct val="150000"/>
              </a:lnSpc>
              <a:buFont typeface="Arial" panose="020B0604020202020204" pitchFamily="34" charset="0"/>
              <a:buChar char="•"/>
            </a:pPr>
            <a:r>
              <a:rPr lang="en-US" sz="1400" dirty="0">
                <a:latin typeface="Calibri" panose="020F0502020204030204" pitchFamily="34" charset="0"/>
                <a:cs typeface="Arial" panose="020B0604020202020204" pitchFamily="34" charset="0"/>
              </a:rPr>
              <a:t>Always encourage rig supervisors and crew to intervene the job if it is deviated from normal rig practice</a:t>
            </a:r>
            <a:r>
              <a:rPr lang="en-US" sz="1400" dirty="0" smtClean="0">
                <a:latin typeface="Calibri" panose="020F0502020204030204" pitchFamily="34" charset="0"/>
                <a:cs typeface="Arial" panose="020B0604020202020204" pitchFamily="34" charset="0"/>
              </a:rPr>
              <a:t>.</a:t>
            </a: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19" name="Text Placeholder 14"/>
          <p:cNvSpPr txBox="1">
            <a:spLocks/>
          </p:cNvSpPr>
          <p:nvPr/>
        </p:nvSpPr>
        <p:spPr>
          <a:xfrm>
            <a:off x="2286000" y="6056019"/>
            <a:ext cx="6831874" cy="381000"/>
          </a:xfrm>
          <a:prstGeom prst="rect">
            <a:avLst/>
          </a:prstGeom>
          <a:solidFill>
            <a:srgbClr val="0000CC"/>
          </a:solidFill>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gn="ctr">
              <a:buNone/>
            </a:pPr>
            <a:r>
              <a:rPr lang="en-US" sz="1600" b="1" kern="0" dirty="0" smtClean="0">
                <a:solidFill>
                  <a:srgbClr val="FFFF00"/>
                </a:solidFill>
                <a:latin typeface="Arial" panose="020B0604020202020204" pitchFamily="34" charset="0"/>
                <a:cs typeface="Arial" panose="020B0604020202020204" pitchFamily="34" charset="0"/>
              </a:rPr>
              <a:t>Always use the correct &amp; proper handling tools for the tubular in use </a:t>
            </a:r>
          </a:p>
        </p:txBody>
      </p:sp>
      <p:pic>
        <p:nvPicPr>
          <p:cNvPr id="20" name="Picture 1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780309" y="3940970"/>
            <a:ext cx="2888059" cy="1690687"/>
          </a:xfrm>
          <a:prstGeom prst="rect">
            <a:avLst/>
          </a:prstGeom>
        </p:spPr>
      </p:pic>
      <p:sp>
        <p:nvSpPr>
          <p:cNvPr id="21" name="Freeform 132"/>
          <p:cNvSpPr>
            <a:spLocks/>
          </p:cNvSpPr>
          <p:nvPr/>
        </p:nvSpPr>
        <p:spPr bwMode="auto">
          <a:xfrm>
            <a:off x="8248549" y="507959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pic>
        <p:nvPicPr>
          <p:cNvPr id="22" name="Picture 21"/>
          <p:cNvPicPr/>
          <p:nvPr/>
        </p:nvPicPr>
        <p:blipFill>
          <a:blip r:embed="rId4" cstate="email">
            <a:extLst>
              <a:ext uri="{28A0092B-C50C-407E-A947-70E740481C1C}">
                <a14:useLocalDpi xmlns:a14="http://schemas.microsoft.com/office/drawing/2010/main"/>
              </a:ext>
            </a:extLst>
          </a:blip>
          <a:srcRect/>
          <a:stretch>
            <a:fillRect/>
          </a:stretch>
        </p:blipFill>
        <p:spPr bwMode="auto">
          <a:xfrm>
            <a:off x="5780309" y="808730"/>
            <a:ext cx="3090641" cy="2496164"/>
          </a:xfrm>
          <a:prstGeom prst="rect">
            <a:avLst/>
          </a:prstGeom>
          <a:noFill/>
          <a:ln>
            <a:noFill/>
          </a:ln>
        </p:spPr>
      </p:pic>
      <p:pic>
        <p:nvPicPr>
          <p:cNvPr id="23" name="Picture 2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761832" y="3266844"/>
            <a:ext cx="3065727" cy="533300"/>
          </a:xfrm>
          <a:prstGeom prst="rect">
            <a:avLst/>
          </a:prstGeom>
        </p:spPr>
      </p:pic>
      <p:grpSp>
        <p:nvGrpSpPr>
          <p:cNvPr id="24" name="Group 131"/>
          <p:cNvGrpSpPr>
            <a:grpSpLocks/>
          </p:cNvGrpSpPr>
          <p:nvPr/>
        </p:nvGrpSpPr>
        <p:grpSpPr bwMode="auto">
          <a:xfrm>
            <a:off x="8362269" y="2731437"/>
            <a:ext cx="336550" cy="544513"/>
            <a:chOff x="3504" y="544"/>
            <a:chExt cx="2287" cy="1855"/>
          </a:xfrm>
        </p:grpSpPr>
        <p:sp>
          <p:nvSpPr>
            <p:cNvPr id="2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Tree>
    <p:extLst>
      <p:ext uri="{BB962C8B-B14F-4D97-AF65-F5344CB8AC3E}">
        <p14:creationId xmlns:p14="http://schemas.microsoft.com/office/powerpoint/2010/main" val="6511979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515350" cy="3200876"/>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Narrow" panose="020B0606020202030204" pitchFamily="34" charset="0"/>
            </a:endParaRPr>
          </a:p>
          <a:p>
            <a:pPr marL="342900" indent="-342900" eaLnBrk="1" hangingPunct="1">
              <a:buFont typeface="+mj-lt"/>
              <a:buAutoNum type="arabicPeriod"/>
              <a:defRPr/>
            </a:pPr>
            <a:r>
              <a:rPr lang="en-US" sz="1600" dirty="0">
                <a:solidFill>
                  <a:srgbClr val="0000CC"/>
                </a:solidFill>
                <a:latin typeface="Calibri" panose="020F0502020204030204" pitchFamily="34" charset="0"/>
                <a:sym typeface="Wingdings" pitchFamily="2" charset="2"/>
              </a:rPr>
              <a:t>Do you always </a:t>
            </a:r>
            <a:r>
              <a:rPr lang="en-US" sz="1600" dirty="0" smtClean="0">
                <a:solidFill>
                  <a:srgbClr val="0000CC"/>
                </a:solidFill>
                <a:latin typeface="Calibri" panose="020F0502020204030204" pitchFamily="34" charset="0"/>
                <a:sym typeface="Wingdings" pitchFamily="2" charset="2"/>
              </a:rPr>
              <a:t>ensure the correct </a:t>
            </a:r>
            <a:r>
              <a:rPr lang="en-US" sz="1600" dirty="0">
                <a:solidFill>
                  <a:srgbClr val="0000CC"/>
                </a:solidFill>
                <a:latin typeface="Calibri" panose="020F0502020204030204" pitchFamily="34" charset="0"/>
                <a:sym typeface="Wingdings" pitchFamily="2" charset="2"/>
              </a:rPr>
              <a:t>tools </a:t>
            </a:r>
            <a:r>
              <a:rPr lang="en-US" sz="1600" dirty="0" smtClean="0">
                <a:solidFill>
                  <a:srgbClr val="0000CC"/>
                </a:solidFill>
                <a:latin typeface="Calibri" panose="020F0502020204030204" pitchFamily="34" charset="0"/>
                <a:sym typeface="Wingdings" pitchFamily="2" charset="2"/>
              </a:rPr>
              <a:t>are </a:t>
            </a:r>
            <a:r>
              <a:rPr lang="en-US" sz="1600" dirty="0">
                <a:solidFill>
                  <a:srgbClr val="0000CC"/>
                </a:solidFill>
                <a:latin typeface="Calibri" panose="020F0502020204030204" pitchFamily="34" charset="0"/>
                <a:sym typeface="Wingdings" pitchFamily="2" charset="2"/>
              </a:rPr>
              <a:t>used ?</a:t>
            </a:r>
          </a:p>
          <a:p>
            <a:pPr marL="342900" indent="-342900" eaLnBrk="1" hangingPunct="1">
              <a:buFont typeface="+mj-lt"/>
              <a:buAutoNum type="arabicPeriod"/>
              <a:defRPr/>
            </a:pPr>
            <a:r>
              <a:rPr lang="en-US" sz="1600" dirty="0">
                <a:solidFill>
                  <a:srgbClr val="0000CC"/>
                </a:solidFill>
                <a:latin typeface="Calibri" panose="020F0502020204030204" pitchFamily="34" charset="0"/>
                <a:sym typeface="Wingdings" pitchFamily="2" charset="2"/>
              </a:rPr>
              <a:t>Do you ensure that all </a:t>
            </a:r>
            <a:r>
              <a:rPr lang="en-US" sz="1600" dirty="0" smtClean="0">
                <a:solidFill>
                  <a:srgbClr val="0000CC"/>
                </a:solidFill>
                <a:latin typeface="Calibri" panose="020F0502020204030204" pitchFamily="34" charset="0"/>
                <a:sym typeface="Wingdings" pitchFamily="2" charset="2"/>
              </a:rPr>
              <a:t>risk </a:t>
            </a:r>
            <a:r>
              <a:rPr lang="en-US" sz="1600" dirty="0">
                <a:solidFill>
                  <a:srgbClr val="0000CC"/>
                </a:solidFill>
                <a:latin typeface="Calibri" panose="020F0502020204030204" pitchFamily="34" charset="0"/>
                <a:sym typeface="Wingdings" pitchFamily="2" charset="2"/>
              </a:rPr>
              <a:t>are being identified and captured in the </a:t>
            </a:r>
            <a:r>
              <a:rPr lang="en-US" sz="1600" dirty="0" smtClean="0">
                <a:solidFill>
                  <a:srgbClr val="0000CC"/>
                </a:solidFill>
                <a:latin typeface="Calibri" panose="020F0502020204030204" pitchFamily="34" charset="0"/>
                <a:sym typeface="Wingdings" pitchFamily="2" charset="2"/>
              </a:rPr>
              <a:t>TBT?</a:t>
            </a:r>
            <a:endParaRPr lang="en-US" sz="1600" dirty="0">
              <a:solidFill>
                <a:srgbClr val="0000CC"/>
              </a:solidFill>
              <a:latin typeface="Calibri" panose="020F0502020204030204" pitchFamily="34" charset="0"/>
              <a:sym typeface="Wingdings" pitchFamily="2" charset="2"/>
            </a:endParaRPr>
          </a:p>
          <a:p>
            <a:pPr marL="342900" indent="-342900" eaLnBrk="1" hangingPunct="1">
              <a:buFont typeface="+mj-lt"/>
              <a:buAutoNum type="arabicPeriod"/>
              <a:defRPr/>
            </a:pPr>
            <a:r>
              <a:rPr lang="en-US" sz="1600" dirty="0" smtClean="0">
                <a:solidFill>
                  <a:srgbClr val="0000CC"/>
                </a:solidFill>
                <a:latin typeface="Calibri" panose="020F0502020204030204" pitchFamily="34" charset="0"/>
                <a:sym typeface="Wingdings" pitchFamily="2" charset="2"/>
              </a:rPr>
              <a:t>Do you ensure your </a:t>
            </a:r>
            <a:r>
              <a:rPr lang="en-US" sz="1600" dirty="0">
                <a:solidFill>
                  <a:srgbClr val="0000CC"/>
                </a:solidFill>
                <a:latin typeface="Calibri" panose="020F0502020204030204" pitchFamily="34" charset="0"/>
                <a:sym typeface="Wingdings" pitchFamily="2" charset="2"/>
              </a:rPr>
              <a:t>crew members use the hazard identification and assessment tools properly and meaningfully</a:t>
            </a:r>
            <a:r>
              <a:rPr lang="en-US" sz="1600" dirty="0" smtClean="0">
                <a:solidFill>
                  <a:srgbClr val="0000CC"/>
                </a:solidFill>
                <a:latin typeface="Calibri" panose="020F0502020204030204" pitchFamily="34" charset="0"/>
                <a:sym typeface="Wingdings" pitchFamily="2" charset="2"/>
              </a:rPr>
              <a:t>?</a:t>
            </a:r>
          </a:p>
          <a:p>
            <a:pPr marL="342900" indent="-342900" eaLnBrk="1" hangingPunct="1">
              <a:buFont typeface="+mj-lt"/>
              <a:buAutoNum type="arabicPeriod"/>
              <a:defRPr/>
            </a:pPr>
            <a:r>
              <a:rPr lang="en-US" sz="1600" dirty="0" smtClean="0">
                <a:solidFill>
                  <a:srgbClr val="0000CC"/>
                </a:solidFill>
                <a:latin typeface="Calibri" panose="020F0502020204030204" pitchFamily="34" charset="0"/>
                <a:sym typeface="Wingdings" pitchFamily="2" charset="2"/>
              </a:rPr>
              <a:t>Do you ensure your rig team aware of their empowerment to stop and do they use it often to stop unsafe and uncompliant practices?</a:t>
            </a:r>
          </a:p>
          <a:p>
            <a:pPr marL="342900" indent="-342900" eaLnBrk="1" hangingPunct="1">
              <a:buFont typeface="+mj-lt"/>
              <a:buAutoNum type="arabicPeriod"/>
              <a:defRPr/>
            </a:pPr>
            <a:r>
              <a:rPr lang="en-US" sz="1600" dirty="0" smtClean="0">
                <a:solidFill>
                  <a:srgbClr val="0000CC"/>
                </a:solidFill>
                <a:latin typeface="Calibri" panose="020F0502020204030204" pitchFamily="34" charset="0"/>
                <a:sym typeface="Wingdings" pitchFamily="2" charset="2"/>
              </a:rPr>
              <a:t>Do you ensure that all operation changes also covered with MOC process and Proper RA?</a:t>
            </a:r>
            <a:endParaRPr lang="en-US" sz="1600" dirty="0">
              <a:solidFill>
                <a:srgbClr val="0000CC"/>
              </a:solidFill>
              <a:latin typeface="Calibri" panose="020F0502020204030204" pitchFamily="34" charset="0"/>
              <a:sym typeface="Wingdings" pitchFamily="2" charset="2"/>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130769" y="836711"/>
            <a:ext cx="4674678" cy="338554"/>
          </a:xfrm>
          <a:prstGeom prst="rect">
            <a:avLst/>
          </a:prstGeom>
          <a:noFill/>
          <a:ln w="9525">
            <a:noFill/>
            <a:miter lim="800000"/>
            <a:headEnd/>
            <a:tailEnd/>
          </a:ln>
        </p:spPr>
        <p:txBody>
          <a:bodyPr wrap="none">
            <a:spAutoFit/>
          </a:bodyPr>
          <a:lstStyle/>
          <a:p>
            <a:pPr marL="114300" indent="-114300">
              <a:defRPr/>
            </a:pPr>
            <a:r>
              <a:rPr lang="en-GB" sz="1600" b="1" dirty="0">
                <a:solidFill>
                  <a:srgbClr val="333399"/>
                </a:solidFill>
                <a:latin typeface="Tahoma" pitchFamily="34" charset="0"/>
              </a:rPr>
              <a:t>Date:</a:t>
            </a:r>
            <a:r>
              <a:rPr lang="en-US" sz="1600" b="1" dirty="0">
                <a:solidFill>
                  <a:srgbClr val="333399"/>
                </a:solidFill>
                <a:latin typeface="Tahoma" pitchFamily="34" charset="0"/>
              </a:rPr>
              <a:t> 4</a:t>
            </a:r>
            <a:r>
              <a:rPr lang="en-US" sz="1600" b="1" baseline="30000" dirty="0">
                <a:solidFill>
                  <a:srgbClr val="333399"/>
                </a:solidFill>
                <a:latin typeface="Tahoma" pitchFamily="34" charset="0"/>
              </a:rPr>
              <a:t>th</a:t>
            </a:r>
            <a:r>
              <a:rPr lang="en-US" sz="1600" b="1" dirty="0">
                <a:solidFill>
                  <a:srgbClr val="333399"/>
                </a:solidFill>
                <a:latin typeface="Tahoma" pitchFamily="34" charset="0"/>
              </a:rPr>
              <a:t> June 2019 Incident title: </a:t>
            </a:r>
            <a:r>
              <a:rPr lang="en-US" altLang="en-US" sz="1600" b="1" dirty="0">
                <a:solidFill>
                  <a:srgbClr val="333399"/>
                </a:solidFill>
                <a:latin typeface="Tahoma" pitchFamily="34" charset="0"/>
              </a:rPr>
              <a:t>HiPo#43</a:t>
            </a:r>
          </a:p>
        </p:txBody>
      </p:sp>
    </p:spTree>
    <p:extLst>
      <p:ext uri="{BB962C8B-B14F-4D97-AF65-F5344CB8AC3E}">
        <p14:creationId xmlns:p14="http://schemas.microsoft.com/office/powerpoint/2010/main" val="391643641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92269</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9779B59E-3205-4897-BF1B-A80832D706BE}"/>
</file>

<file path=customXml/itemProps2.xml><?xml version="1.0" encoding="utf-8"?>
<ds:datastoreItem xmlns:ds="http://schemas.openxmlformats.org/officeDocument/2006/customXml" ds:itemID="{E791B21E-2AE0-419A-84E1-E193272132B4}"/>
</file>

<file path=customXml/itemProps3.xml><?xml version="1.0" encoding="utf-8"?>
<ds:datastoreItem xmlns:ds="http://schemas.openxmlformats.org/officeDocument/2006/customXml" ds:itemID="{7A1AF6A2-C641-4D37-82BF-D3CABF7EAA70}"/>
</file>

<file path=docProps/app.xml><?xml version="1.0" encoding="utf-8"?>
<Properties xmlns="http://schemas.openxmlformats.org/officeDocument/2006/extended-properties" xmlns:vt="http://schemas.openxmlformats.org/officeDocument/2006/docPropsVTypes">
  <TotalTime>860</TotalTime>
  <Words>577</Words>
  <Application>Microsoft Office PowerPoint</Application>
  <PresentationFormat>On-screen Show (4:3)</PresentationFormat>
  <Paragraphs>45</Paragraphs>
  <Slides>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vt:lpstr>
      <vt:lpstr>Arial Narrow</vt:lpstr>
      <vt:lpstr>Calibri</vt:lpstr>
      <vt:lpstr>Tahoma</vt:lpstr>
      <vt:lpstr>Times New Roman</vt:lpstr>
      <vt:lpstr>Webdings</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Morrow, Fulton MSE32</cp:lastModifiedBy>
  <cp:revision>120</cp:revision>
  <dcterms:created xsi:type="dcterms:W3CDTF">2016-03-28T05:48:29Z</dcterms:created>
  <dcterms:modified xsi:type="dcterms:W3CDTF">2019-11-25T05:47:56Z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