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91" r:id="rId2"/>
    <p:sldId id="3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796846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63514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698" y="738092"/>
            <a:ext cx="5523916" cy="5262979"/>
          </a:xfrm>
          <a:prstGeom prst="rect">
            <a:avLst/>
          </a:prstGeom>
          <a:noFill/>
          <a:ln w="19050">
            <a:noFill/>
            <a:miter lim="800000"/>
            <a:headEnd/>
            <a:tailEnd/>
          </a:ln>
        </p:spPr>
        <p:txBody>
          <a:bodyPr wrap="square">
            <a:spAutoFit/>
          </a:bodyPr>
          <a:lstStyle/>
          <a:p>
            <a:pPr marL="114300" indent="-114300">
              <a:defRPr/>
            </a:pPr>
            <a:r>
              <a:rPr lang="en-GB" sz="1600" b="1" dirty="0" smtClean="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4</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June 2019 Incident title: </a:t>
            </a:r>
            <a:r>
              <a:rPr lang="en-US" altLang="en-US" sz="1600" b="1" dirty="0" smtClean="0">
                <a:solidFill>
                  <a:srgbClr val="333399"/>
                </a:solidFill>
                <a:latin typeface="Tahoma" pitchFamily="34" charset="0"/>
              </a:rPr>
              <a:t>HiPo#43</a:t>
            </a:r>
          </a:p>
          <a:p>
            <a:pPr marL="114300" indent="-114300">
              <a:defRPr/>
            </a:pPr>
            <a:endParaRPr lang="en-US" sz="1400" b="1" dirty="0">
              <a:solidFill>
                <a:srgbClr val="333399"/>
              </a:solidFill>
              <a:latin typeface="Tahoma" pitchFamily="34" charset="0"/>
            </a:endParaRPr>
          </a:p>
          <a:p>
            <a:pPr marL="114300" indent="-114300">
              <a:defRPr/>
            </a:pPr>
            <a:r>
              <a:rPr lang="en-US" sz="1400" b="1" dirty="0">
                <a:solidFill>
                  <a:srgbClr val="FF0000"/>
                </a:solidFill>
                <a:latin typeface="Tahoma" pitchFamily="34" charset="0"/>
              </a:rPr>
              <a:t>What happened</a:t>
            </a:r>
            <a:r>
              <a:rPr lang="en-US" sz="1400" b="1" dirty="0" smtClean="0">
                <a:solidFill>
                  <a:srgbClr val="FF0000"/>
                </a:solidFill>
                <a:latin typeface="Tahoma" pitchFamily="34" charset="0"/>
              </a:rPr>
              <a:t>?</a:t>
            </a:r>
            <a:endParaRPr lang="en-US" sz="1400" b="1" dirty="0">
              <a:solidFill>
                <a:srgbClr val="FF0000"/>
              </a:solidFill>
              <a:latin typeface="Tahoma" pitchFamily="34" charset="0"/>
            </a:endParaRPr>
          </a:p>
          <a:p>
            <a:pPr marL="0" indent="0" fontAlgn="auto">
              <a:spcAft>
                <a:spcPts val="0"/>
              </a:spcAft>
            </a:pPr>
            <a:r>
              <a:rPr lang="en-GB" sz="1400" dirty="0">
                <a:latin typeface="Calibri" panose="020F0502020204030204" pitchFamily="34" charset="0"/>
                <a:cs typeface="Arial" panose="020B0604020202020204" pitchFamily="34" charset="0"/>
              </a:rPr>
              <a:t>Operation was pull out of hole and lay down 4 joints of 2 7/8” DP which was used for fishing </a:t>
            </a:r>
            <a:r>
              <a:rPr lang="en-GB" sz="1400" dirty="0" smtClean="0">
                <a:latin typeface="Calibri" panose="020F0502020204030204" pitchFamily="34" charset="0"/>
                <a:cs typeface="Arial" panose="020B0604020202020204" pitchFamily="34" charset="0"/>
              </a:rPr>
              <a:t>BHA. While </a:t>
            </a:r>
            <a:r>
              <a:rPr lang="en-GB" sz="1400" dirty="0">
                <a:latin typeface="Calibri" panose="020F0502020204030204" pitchFamily="34" charset="0"/>
                <a:cs typeface="Arial" panose="020B0604020202020204" pitchFamily="34" charset="0"/>
              </a:rPr>
              <a:t>pull out the 2</a:t>
            </a:r>
            <a:r>
              <a:rPr lang="en-GB" sz="1400" baseline="30000" dirty="0">
                <a:latin typeface="Calibri" panose="020F0502020204030204" pitchFamily="34" charset="0"/>
                <a:cs typeface="Arial" panose="020B0604020202020204" pitchFamily="34" charset="0"/>
              </a:rPr>
              <a:t>nd</a:t>
            </a:r>
            <a:r>
              <a:rPr lang="en-GB" sz="1400" dirty="0">
                <a:latin typeface="Calibri" panose="020F0502020204030204" pitchFamily="34" charset="0"/>
                <a:cs typeface="Arial" panose="020B0604020202020204" pitchFamily="34" charset="0"/>
              </a:rPr>
              <a:t> joint of 2 7/8” DP, Rig crew started to breakout the DP by using Power tong, after the connection was open, the tong Jaws jammed to DP tool joint ,So the crew tried to released it by turning tong forth and back,  and due to dynamic movement of the connection, the thread between drill pipe and the cross over was unscrewed, after the tong came out from the joint, and while the crew were moving the joint to the v door side, the connection between the crossover and the joint completely opened and the 2 7/8 DP slid from V-door to cat walk and then to the ground.</a:t>
            </a:r>
            <a:endParaRPr lang="en-US" sz="1400" dirty="0">
              <a:latin typeface="Calibri" panose="020F0502020204030204" pitchFamily="34" charset="0"/>
              <a:cs typeface="Arial" panose="020B0604020202020204"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marL="171450" indent="-171450">
              <a:lnSpc>
                <a:spcPct val="150000"/>
              </a:lnSpc>
              <a:buFont typeface="Arial" panose="020B0604020202020204" pitchFamily="34" charset="0"/>
              <a:buChar char="•"/>
            </a:pPr>
            <a:r>
              <a:rPr lang="en-US" sz="1400" dirty="0">
                <a:latin typeface="Calibri" panose="020F0502020204030204" pitchFamily="34" charset="0"/>
                <a:cs typeface="Arial" panose="020B0604020202020204" pitchFamily="34" charset="0"/>
              </a:rPr>
              <a:t>Always use the correct size of handling tools for the tubular in use. </a:t>
            </a:r>
          </a:p>
          <a:p>
            <a:pPr marL="171450" indent="-171450">
              <a:lnSpc>
                <a:spcPct val="150000"/>
              </a:lnSpc>
              <a:buFont typeface="Arial" panose="020B0604020202020204" pitchFamily="34" charset="0"/>
              <a:buChar char="•"/>
            </a:pPr>
            <a:r>
              <a:rPr lang="en-US" sz="1400" dirty="0">
                <a:latin typeface="Calibri" panose="020F0502020204030204" pitchFamily="34" charset="0"/>
                <a:cs typeface="Arial" panose="020B0604020202020204" pitchFamily="34" charset="0"/>
              </a:rPr>
              <a:t>All rental equipment should be verified </a:t>
            </a:r>
            <a:r>
              <a:rPr lang="en-US" sz="1400" dirty="0" smtClean="0">
                <a:latin typeface="Calibri" panose="020F0502020204030204" pitchFamily="34" charset="0"/>
                <a:cs typeface="Arial" panose="020B0604020202020204" pitchFamily="34" charset="0"/>
              </a:rPr>
              <a:t>once </a:t>
            </a:r>
            <a:r>
              <a:rPr lang="en-US" sz="1400" dirty="0">
                <a:latin typeface="Calibri" panose="020F0502020204030204" pitchFamily="34" charset="0"/>
                <a:cs typeface="Arial" panose="020B0604020202020204" pitchFamily="34" charset="0"/>
              </a:rPr>
              <a:t>received on site .</a:t>
            </a:r>
          </a:p>
          <a:p>
            <a:pPr marL="171450" indent="-171450">
              <a:lnSpc>
                <a:spcPct val="150000"/>
              </a:lnSpc>
              <a:buFont typeface="Arial" panose="020B0604020202020204" pitchFamily="34" charset="0"/>
              <a:buChar char="•"/>
            </a:pPr>
            <a:r>
              <a:rPr lang="en-US" sz="1400" dirty="0">
                <a:latin typeface="Calibri" panose="020F0502020204030204" pitchFamily="34" charset="0"/>
                <a:cs typeface="Arial" panose="020B0604020202020204" pitchFamily="34" charset="0"/>
              </a:rPr>
              <a:t>Insure reporting any deviation from the original plan to the management with a proper Risk assessment and MOC is in place .</a:t>
            </a:r>
          </a:p>
          <a:p>
            <a:pPr marL="171450" indent="-171450">
              <a:lnSpc>
                <a:spcPct val="150000"/>
              </a:lnSpc>
              <a:buFont typeface="Arial" panose="020B0604020202020204" pitchFamily="34" charset="0"/>
              <a:buChar char="•"/>
            </a:pPr>
            <a:r>
              <a:rPr lang="en-US" sz="1400" dirty="0">
                <a:latin typeface="Calibri" panose="020F0502020204030204" pitchFamily="34" charset="0"/>
                <a:cs typeface="Arial" panose="020B0604020202020204" pitchFamily="34" charset="0"/>
              </a:rPr>
              <a:t>Always encourage rig supervisors and crew to intervene the job if it is deviated from normal rig practice</a:t>
            </a:r>
            <a:r>
              <a:rPr lang="en-US" sz="1400" dirty="0" smtClean="0">
                <a:latin typeface="Calibri" panose="020F0502020204030204" pitchFamily="34" charset="0"/>
                <a:cs typeface="Arial" panose="020B0604020202020204"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9" name="Text Placeholder 14"/>
          <p:cNvSpPr txBox="1">
            <a:spLocks/>
          </p:cNvSpPr>
          <p:nvPr/>
        </p:nvSpPr>
        <p:spPr>
          <a:xfrm>
            <a:off x="2286000" y="6056019"/>
            <a:ext cx="6831874" cy="381000"/>
          </a:xfrm>
          <a:prstGeom prst="rect">
            <a:avLst/>
          </a:prstGeom>
          <a:solidFill>
            <a:srgbClr val="0000CC"/>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600" b="1" kern="0" dirty="0" smtClean="0">
                <a:solidFill>
                  <a:srgbClr val="FFFF00"/>
                </a:solidFill>
                <a:latin typeface="Arial" panose="020B0604020202020204" pitchFamily="34" charset="0"/>
                <a:cs typeface="Arial" panose="020B0604020202020204" pitchFamily="34" charset="0"/>
              </a:rPr>
              <a:t>Always use the correct &amp; proper handling tools for the tubular in use </a:t>
            </a:r>
          </a:p>
        </p:txBody>
      </p:sp>
      <p:pic>
        <p:nvPicPr>
          <p:cNvPr id="20" name="Picture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80309" y="3940970"/>
            <a:ext cx="2888059" cy="1690687"/>
          </a:xfrm>
          <a:prstGeom prst="rect">
            <a:avLst/>
          </a:prstGeom>
        </p:spPr>
      </p:pic>
      <p:sp>
        <p:nvSpPr>
          <p:cNvPr id="21" name="Freeform 132"/>
          <p:cNvSpPr>
            <a:spLocks/>
          </p:cNvSpPr>
          <p:nvPr/>
        </p:nvSpPr>
        <p:spPr bwMode="auto">
          <a:xfrm>
            <a:off x="8248549" y="507959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2" name="Picture 2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80309" y="808730"/>
            <a:ext cx="3090641" cy="2496164"/>
          </a:xfrm>
          <a:prstGeom prst="rect">
            <a:avLst/>
          </a:prstGeom>
          <a:noFill/>
          <a:ln>
            <a:noFill/>
          </a:ln>
        </p:spPr>
      </p:pic>
      <p:pic>
        <p:nvPicPr>
          <p:cNvPr id="23" name="Picture 2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61832" y="3266844"/>
            <a:ext cx="3065727" cy="533300"/>
          </a:xfrm>
          <a:prstGeom prst="rect">
            <a:avLst/>
          </a:prstGeom>
        </p:spPr>
      </p:pic>
      <p:grpSp>
        <p:nvGrpSpPr>
          <p:cNvPr id="24" name="Group 131"/>
          <p:cNvGrpSpPr>
            <a:grpSpLocks/>
          </p:cNvGrpSpPr>
          <p:nvPr/>
        </p:nvGrpSpPr>
        <p:grpSpPr bwMode="auto">
          <a:xfrm>
            <a:off x="8362269" y="2731437"/>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651197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515350" cy="3200876"/>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Narrow" panose="020B0606020202030204" pitchFamily="34" charset="0"/>
            </a:endParaRPr>
          </a:p>
          <a:p>
            <a:pPr marL="342900" indent="-342900" eaLnBrk="1" hangingPunct="1">
              <a:buFont typeface="+mj-lt"/>
              <a:buAutoNum type="arabicPeriod"/>
              <a:defRPr/>
            </a:pPr>
            <a:r>
              <a:rPr lang="en-US" sz="1600" dirty="0">
                <a:solidFill>
                  <a:srgbClr val="0000CC"/>
                </a:solidFill>
                <a:latin typeface="Calibri" panose="020F0502020204030204" pitchFamily="34" charset="0"/>
                <a:sym typeface="Wingdings" pitchFamily="2" charset="2"/>
              </a:rPr>
              <a:t>Do you always </a:t>
            </a:r>
            <a:r>
              <a:rPr lang="en-US" sz="1600" dirty="0" smtClean="0">
                <a:solidFill>
                  <a:srgbClr val="0000CC"/>
                </a:solidFill>
                <a:latin typeface="Calibri" panose="020F0502020204030204" pitchFamily="34" charset="0"/>
                <a:sym typeface="Wingdings" pitchFamily="2" charset="2"/>
              </a:rPr>
              <a:t>ensure the correct </a:t>
            </a:r>
            <a:r>
              <a:rPr lang="en-US" sz="1600" dirty="0">
                <a:solidFill>
                  <a:srgbClr val="0000CC"/>
                </a:solidFill>
                <a:latin typeface="Calibri" panose="020F0502020204030204" pitchFamily="34" charset="0"/>
                <a:sym typeface="Wingdings" pitchFamily="2" charset="2"/>
              </a:rPr>
              <a:t>tools </a:t>
            </a:r>
            <a:r>
              <a:rPr lang="en-US" sz="1600" dirty="0" smtClean="0">
                <a:solidFill>
                  <a:srgbClr val="0000CC"/>
                </a:solidFill>
                <a:latin typeface="Calibri" panose="020F0502020204030204" pitchFamily="34" charset="0"/>
                <a:sym typeface="Wingdings" pitchFamily="2" charset="2"/>
              </a:rPr>
              <a:t>are </a:t>
            </a:r>
            <a:r>
              <a:rPr lang="en-US" sz="1600" dirty="0">
                <a:solidFill>
                  <a:srgbClr val="0000CC"/>
                </a:solidFill>
                <a:latin typeface="Calibri" panose="020F0502020204030204" pitchFamily="34" charset="0"/>
                <a:sym typeface="Wingdings" pitchFamily="2" charset="2"/>
              </a:rPr>
              <a:t>used ?</a:t>
            </a:r>
          </a:p>
          <a:p>
            <a:pPr marL="342900" indent="-342900" eaLnBrk="1" hangingPunct="1">
              <a:buFont typeface="+mj-lt"/>
              <a:buAutoNum type="arabicPeriod"/>
              <a:defRPr/>
            </a:pPr>
            <a:r>
              <a:rPr lang="en-US" sz="1600" dirty="0">
                <a:solidFill>
                  <a:srgbClr val="0000CC"/>
                </a:solidFill>
                <a:latin typeface="Calibri" panose="020F0502020204030204" pitchFamily="34" charset="0"/>
                <a:sym typeface="Wingdings" pitchFamily="2" charset="2"/>
              </a:rPr>
              <a:t>Do you ensure that all </a:t>
            </a:r>
            <a:r>
              <a:rPr lang="en-US" sz="1600" dirty="0" smtClean="0">
                <a:solidFill>
                  <a:srgbClr val="0000CC"/>
                </a:solidFill>
                <a:latin typeface="Calibri" panose="020F0502020204030204" pitchFamily="34" charset="0"/>
                <a:sym typeface="Wingdings" pitchFamily="2" charset="2"/>
              </a:rPr>
              <a:t>risk </a:t>
            </a:r>
            <a:r>
              <a:rPr lang="en-US" sz="1600" dirty="0">
                <a:solidFill>
                  <a:srgbClr val="0000CC"/>
                </a:solidFill>
                <a:latin typeface="Calibri" panose="020F0502020204030204" pitchFamily="34" charset="0"/>
                <a:sym typeface="Wingdings" pitchFamily="2" charset="2"/>
              </a:rPr>
              <a:t>are being identified and captured in the </a:t>
            </a:r>
            <a:r>
              <a:rPr lang="en-US" sz="1600" dirty="0" smtClean="0">
                <a:solidFill>
                  <a:srgbClr val="0000CC"/>
                </a:solidFill>
                <a:latin typeface="Calibri" panose="020F0502020204030204" pitchFamily="34" charset="0"/>
                <a:sym typeface="Wingdings" pitchFamily="2" charset="2"/>
              </a:rPr>
              <a:t>TBT?</a:t>
            </a:r>
            <a:endParaRPr lang="en-US" sz="1600" dirty="0">
              <a:solidFill>
                <a:srgbClr val="0000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dirty="0" smtClean="0">
                <a:solidFill>
                  <a:srgbClr val="0000CC"/>
                </a:solidFill>
                <a:latin typeface="Calibri" panose="020F0502020204030204" pitchFamily="34" charset="0"/>
                <a:sym typeface="Wingdings" pitchFamily="2" charset="2"/>
              </a:rPr>
              <a:t>Do you ensure your </a:t>
            </a:r>
            <a:r>
              <a:rPr lang="en-US" sz="1600" dirty="0">
                <a:solidFill>
                  <a:srgbClr val="0000CC"/>
                </a:solidFill>
                <a:latin typeface="Calibri" panose="020F0502020204030204" pitchFamily="34" charset="0"/>
                <a:sym typeface="Wingdings" pitchFamily="2" charset="2"/>
              </a:rPr>
              <a:t>crew members use the hazard identification and assessment tools properly and meaningfully</a:t>
            </a:r>
            <a:r>
              <a:rPr lang="en-US" sz="1600" dirty="0" smtClean="0">
                <a:solidFill>
                  <a:srgbClr val="0000CC"/>
                </a:solidFill>
                <a:latin typeface="Calibri" panose="020F0502020204030204" pitchFamily="34" charset="0"/>
                <a:sym typeface="Wingdings" pitchFamily="2" charset="2"/>
              </a:rPr>
              <a:t>?</a:t>
            </a:r>
          </a:p>
          <a:p>
            <a:pPr marL="342900" indent="-342900" eaLnBrk="1" hangingPunct="1">
              <a:buFont typeface="+mj-lt"/>
              <a:buAutoNum type="arabicPeriod"/>
              <a:defRPr/>
            </a:pPr>
            <a:r>
              <a:rPr lang="en-US" sz="1600" dirty="0" smtClean="0">
                <a:solidFill>
                  <a:srgbClr val="0000CC"/>
                </a:solidFill>
                <a:latin typeface="Calibri" panose="020F0502020204030204" pitchFamily="34" charset="0"/>
                <a:sym typeface="Wingdings" pitchFamily="2" charset="2"/>
              </a:rPr>
              <a:t>Do you ensure your rig team aware of their empowerment to stop and do they use it often to stop unsafe and uncompliant practices?</a:t>
            </a:r>
          </a:p>
          <a:p>
            <a:pPr marL="342900" indent="-342900" eaLnBrk="1" hangingPunct="1">
              <a:buFont typeface="+mj-lt"/>
              <a:buAutoNum type="arabicPeriod"/>
              <a:defRPr/>
            </a:pPr>
            <a:r>
              <a:rPr lang="en-US" sz="1600" dirty="0" smtClean="0">
                <a:solidFill>
                  <a:srgbClr val="0000CC"/>
                </a:solidFill>
                <a:latin typeface="Calibri" panose="020F0502020204030204" pitchFamily="34" charset="0"/>
                <a:sym typeface="Wingdings" pitchFamily="2" charset="2"/>
              </a:rPr>
              <a:t>Do you ensure that all operation changes also covered with MOC process and Proper RA?</a:t>
            </a:r>
            <a:endParaRPr lang="en-US" sz="1600" dirty="0">
              <a:solidFill>
                <a:srgbClr val="0000CC"/>
              </a:solidFill>
              <a:latin typeface="Calibri" panose="020F0502020204030204" pitchFamily="34" charset="0"/>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30769" y="836711"/>
            <a:ext cx="4674678"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4</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June 2019 Incident title: </a:t>
            </a:r>
            <a:r>
              <a:rPr lang="en-US" altLang="en-US" sz="1600" b="1" dirty="0">
                <a:solidFill>
                  <a:srgbClr val="333399"/>
                </a:solidFill>
                <a:latin typeface="Tahoma" pitchFamily="34" charset="0"/>
              </a:rPr>
              <a:t>HiPo#43</a:t>
            </a:r>
          </a:p>
        </p:txBody>
      </p:sp>
    </p:spTree>
    <p:extLst>
      <p:ext uri="{BB962C8B-B14F-4D97-AF65-F5344CB8AC3E}">
        <p14:creationId xmlns:p14="http://schemas.microsoft.com/office/powerpoint/2010/main" val="391643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92269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779B59E-3205-4897-BF1B-A80832D706BE}"/>
</file>

<file path=customXml/itemProps2.xml><?xml version="1.0" encoding="utf-8"?>
<ds:datastoreItem xmlns:ds="http://schemas.openxmlformats.org/officeDocument/2006/customXml" ds:itemID="{E791B21E-2AE0-419A-84E1-E193272132B4}"/>
</file>

<file path=customXml/itemProps3.xml><?xml version="1.0" encoding="utf-8"?>
<ds:datastoreItem xmlns:ds="http://schemas.openxmlformats.org/officeDocument/2006/customXml" ds:itemID="{7A1AF6A2-C641-4D37-82BF-D3CABF7EAA70}"/>
</file>

<file path=docProps/app.xml><?xml version="1.0" encoding="utf-8"?>
<Properties xmlns="http://schemas.openxmlformats.org/officeDocument/2006/extended-properties" xmlns:vt="http://schemas.openxmlformats.org/officeDocument/2006/docPropsVTypes">
  <TotalTime>860</TotalTime>
  <Words>577</Words>
  <Application>Microsoft Office PowerPoint</Application>
  <PresentationFormat>On-screen Show (4:3)</PresentationFormat>
  <Paragraphs>45</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Arial Narrow</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120</cp:revision>
  <dcterms:created xsi:type="dcterms:W3CDTF">2016-03-28T05:48:29Z</dcterms:created>
  <dcterms:modified xsi:type="dcterms:W3CDTF">2019-11-25T05:47:56Z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