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4"/>
  </p:notesMasterIdLst>
  <p:sldIdLst>
    <p:sldId id="353" r:id="rId2"/>
    <p:sldId id="35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39" autoAdjust="0"/>
  </p:normalViewPr>
  <p:slideViewPr>
    <p:cSldViewPr>
      <p:cViewPr varScale="1">
        <p:scale>
          <a:sx n="110" d="100"/>
          <a:sy n="110" d="100"/>
        </p:scale>
        <p:origin x="164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10/28/2019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Ensure all dates and titles are input </a:t>
            </a:r>
          </a:p>
          <a:p>
            <a:endParaRPr lang="en-US" dirty="0"/>
          </a:p>
          <a:p>
            <a:r>
              <a:rPr lang="en-US" dirty="0"/>
              <a:t>A short description should be provided without mentioning names of contractors or</a:t>
            </a:r>
            <a:r>
              <a:rPr lang="en-US" baseline="0" dirty="0"/>
              <a:t> individuals.  You should include, what happened, to who (by job title) and what injuries this resulted in.  Nothing more!</a:t>
            </a:r>
          </a:p>
          <a:p>
            <a:endParaRPr lang="en-US" baseline="0" dirty="0"/>
          </a:p>
          <a:p>
            <a:r>
              <a:rPr lang="en-US" baseline="0" dirty="0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 baseline="0" dirty="0"/>
          </a:p>
          <a:p>
            <a:r>
              <a:rPr lang="en-US" baseline="0" dirty="0"/>
              <a:t>The strap line should be the main point you want to get across</a:t>
            </a:r>
          </a:p>
          <a:p>
            <a:endParaRPr lang="en-US" baseline="0" dirty="0"/>
          </a:p>
          <a:p>
            <a:r>
              <a:rPr lang="en-US" baseline="0" dirty="0"/>
              <a:t>The images should be self explanatory, what went wrong (if you create a reconstruction please ensure you do not put people at risk) and below how it should be done.   </a:t>
            </a:r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979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defTabSz="924184">
              <a:defRPr/>
            </a:pPr>
            <a:r>
              <a:rPr lang="en-US" dirty="0"/>
              <a:t>Ensure all dates and titles are input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 dirty="0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</a:t>
            </a:r>
            <a:r>
              <a:rPr lang="en-US" baseline="0" dirty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 with: Do you ensure…………………?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6392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5B704AD-0DEC-4276-A217-14915B9EB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507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920DC4-FE34-4663-8FB7-16362F8E3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275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085B925-3865-4333-AFCB-ABF9FE11EB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504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F1380D9-E0BB-484F-BE96-17EE036076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304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Confidential - Not to be shared outside of PDO/PDO contractors 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7C482-6A57-4477-ABB6-025DC609A7C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143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0281B74-92C0-4899-8AEC-B63DF05B82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553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791200" y="3668580"/>
            <a:ext cx="3297164" cy="22750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 descr="\\10.127.21.24\share for all\HSE\1\New folder\RB 1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1200" y="990599"/>
            <a:ext cx="3276600" cy="2455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0" y="1289044"/>
            <a:ext cx="5791200" cy="433965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 lIns="91440">
            <a:spAutoFit/>
          </a:bodyPr>
          <a:lstStyle/>
          <a:p>
            <a:pPr marL="114300" indent="-114300"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6000" algn="just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Civil crew was deployed for excavation activity for anchor foundation at Qata field.  At around 1110hrs the rock breaker while crossing underneath a nearby 33KV OHL, the boom touched the conductor and resulted in damage of OHL conductor and interruption of power supply to some production wells at Qata filed. </a:t>
            </a: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No injury to personnel. </a:t>
            </a:r>
            <a:endParaRPr lang="en-US" sz="1600" b="1" dirty="0">
              <a:solidFill>
                <a:srgbClr val="00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003399"/>
                </a:solidFill>
                <a:latin typeface="Tahoma" pitchFamily="34" charset="0"/>
              </a:rPr>
              <a:t>Your learning from this incident</a:t>
            </a:r>
            <a:r>
              <a:rPr lang="en-US" sz="1600" b="1" dirty="0" smtClean="0">
                <a:solidFill>
                  <a:srgbClr val="003399"/>
                </a:solidFill>
                <a:latin typeface="Tahoma" pitchFamily="34" charset="0"/>
              </a:rPr>
              <a:t>.</a:t>
            </a:r>
            <a:endParaRPr lang="en-US" sz="1600" dirty="0">
              <a:latin typeface="+mj-lt"/>
              <a:cs typeface="Calibri" pitchFamily="34" charset="0"/>
            </a:endParaRP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Always ensure availability OHL clearance certificate while working near / under OHL  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Always ensure erection of temporary goal post  before allowing heavy equipment to cross under OHL.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Always ensure that excavator should not be moved without a clear direction from a banksman.</a:t>
            </a:r>
          </a:p>
          <a:p>
            <a:pPr marL="285750" indent="-285750" algn="just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latin typeface="Calibri" panose="020F0502020204030204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Ensure Dynamic Risk Review is performed on any changes in site activity/conditions.</a:t>
            </a: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76200" y="5739825"/>
            <a:ext cx="56388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 Obtain authorization and ensure controls in place before crossing OHL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  </a:t>
            </a:r>
            <a:endParaRPr lang="en-GB" sz="2800" b="1" dirty="0">
              <a:solidFill>
                <a:srgbClr val="FF0000"/>
              </a:solidFill>
              <a:latin typeface="+mj-lt"/>
            </a:endParaRPr>
          </a:p>
        </p:txBody>
      </p:sp>
      <p:grpSp>
        <p:nvGrpSpPr>
          <p:cNvPr id="26633" name="Group 131"/>
          <p:cNvGrpSpPr>
            <a:grpSpLocks/>
          </p:cNvGrpSpPr>
          <p:nvPr/>
        </p:nvGrpSpPr>
        <p:grpSpPr bwMode="auto">
          <a:xfrm>
            <a:off x="8610600" y="1371600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6634" name="Freeform 132"/>
          <p:cNvSpPr>
            <a:spLocks/>
          </p:cNvSpPr>
          <p:nvPr/>
        </p:nvSpPr>
        <p:spPr bwMode="auto">
          <a:xfrm>
            <a:off x="8610600" y="3923631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" y="809133"/>
            <a:ext cx="495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r>
              <a:rPr lang="en-US" sz="1600" b="1" baseline="30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 </a:t>
            </a:r>
            <a:r>
              <a:rPr lang="en-U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title: </a:t>
            </a:r>
            <a:r>
              <a:rPr lang="es-E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Hipo# </a:t>
            </a:r>
            <a:r>
              <a:rPr lang="es-E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40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106221" y="1166743"/>
            <a:ext cx="8853770" cy="3631763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FF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>
              <a:defRPr/>
            </a:pPr>
            <a:endParaRPr lang="en-US" sz="1600" b="1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that crew is obtaining appropriate clearance certificate while working near OHL? 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 ensure appropriate controls are in place such as installation of temporary goal post and valid permit while working near /under OHL 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your supervisor conduct DRR when they observe changes in the site conditions?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your Supervisor explain about PTW requirements with appropriate control measures to crew at site?</a:t>
            </a:r>
          </a:p>
          <a:p>
            <a:pPr marL="342900" indent="-342900">
              <a:buFont typeface="+mj-lt"/>
              <a:buAutoNum type="arabicPeriod"/>
              <a:defRPr/>
            </a:pPr>
            <a:r>
              <a:rPr lang="en-US" sz="1600" b="1" dirty="0">
                <a:solidFill>
                  <a:schemeClr val="accent2"/>
                </a:solidFill>
                <a:latin typeface="Calibri" panose="020F0502020204030204" pitchFamily="34" charset="0"/>
                <a:cs typeface="Arial"/>
                <a:sym typeface="Wingdings" pitchFamily="2" charset="2"/>
              </a:rPr>
              <a:t>Do your plant equipment operator ensure that the movement of plant as per banksman signal?</a:t>
            </a:r>
          </a:p>
          <a:p>
            <a:pPr marL="342900" indent="-342900" eaLnBrk="1" hangingPunct="1">
              <a:defRPr/>
            </a:pPr>
            <a:endParaRPr lang="en-US" sz="1600" i="1" dirty="0">
              <a:latin typeface="+mj-lt"/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en-US" sz="1000" i="1" dirty="0">
                <a:latin typeface="+mj-lt"/>
                <a:sym typeface="Wingdings" pitchFamily="2" charset="2"/>
              </a:rPr>
              <a:t>* </a:t>
            </a:r>
            <a:r>
              <a:rPr lang="en-US" sz="1000" i="1" dirty="0">
                <a:solidFill>
                  <a:schemeClr val="accent2"/>
                </a:solidFill>
                <a:latin typeface="+mj-lt"/>
                <a:sym typeface="Wingdings" pitchFamily="2" charset="2"/>
              </a:rPr>
              <a:t>If the answer is NO to any of the above questions please ensure you take action to correct this finding. </a:t>
            </a:r>
          </a:p>
        </p:txBody>
      </p:sp>
      <p:grpSp>
        <p:nvGrpSpPr>
          <p:cNvPr id="27651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509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</a:t>
              </a:r>
              <a:endParaRPr lang="en-GB" b="1" dirty="0">
                <a:latin typeface="+mj-lt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76200" y="809133"/>
            <a:ext cx="4953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Date:</a:t>
            </a:r>
            <a:r>
              <a:rPr lang="en-U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29</a:t>
            </a:r>
            <a:r>
              <a:rPr lang="en-US" sz="1600" b="1" baseline="30000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June 2019 </a:t>
            </a:r>
            <a:r>
              <a:rPr lang="en-U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Incident title: </a:t>
            </a:r>
            <a:r>
              <a:rPr lang="es-ES" sz="1600" b="1" dirty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Hipo# </a:t>
            </a:r>
            <a:r>
              <a:rPr lang="es-ES" sz="1600" b="1" dirty="0" smtClean="0">
                <a:solidFill>
                  <a:srgbClr val="0033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45</a:t>
            </a:r>
            <a:endParaRPr lang="en-US" sz="16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54312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BB848F1A-F7DC-49AB-A0D5-21BA715BDD52}"/>
</file>

<file path=customXml/itemProps2.xml><?xml version="1.0" encoding="utf-8"?>
<ds:datastoreItem xmlns:ds="http://schemas.openxmlformats.org/officeDocument/2006/customXml" ds:itemID="{96477525-E3F9-4C4E-B08F-CA3A8F1B9669}"/>
</file>

<file path=customXml/itemProps3.xml><?xml version="1.0" encoding="utf-8"?>
<ds:datastoreItem xmlns:ds="http://schemas.openxmlformats.org/officeDocument/2006/customXml" ds:itemID="{47FCA903-E69F-4801-9CE5-DE54C67CA22D}"/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399</Words>
  <Application>Microsoft Office PowerPoint</Application>
  <PresentationFormat>On-screen Show (4:3)</PresentationFormat>
  <Paragraphs>44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Segoe UI</vt:lpstr>
      <vt:lpstr>Tahoma</vt:lpstr>
      <vt:lpstr>Times New Roman</vt:lpstr>
      <vt:lpstr>Wingdings</vt:lpstr>
      <vt:lpstr>1_Default Design</vt:lpstr>
      <vt:lpstr>PowerPoint Presentation</vt:lpstr>
      <vt:lpstr>PowerPoint Presentation</vt:lpstr>
    </vt:vector>
  </TitlesOfParts>
  <Company>PDO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Morrow, Fulton MSE32</cp:lastModifiedBy>
  <cp:revision>75</cp:revision>
  <dcterms:created xsi:type="dcterms:W3CDTF">2016-03-28T05:48:29Z</dcterms:created>
  <dcterms:modified xsi:type="dcterms:W3CDTF">2019-10-28T03:27:08Z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