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5" r:id="rId2"/>
    <p:sldId id="3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1117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955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1408" y="3404416"/>
            <a:ext cx="2648712" cy="2122991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594" y="781491"/>
            <a:ext cx="6358583" cy="48936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20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June 2019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HiPo#47</a:t>
            </a: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  <a:p>
            <a:pPr marL="0" indent="0" algn="just" fontAlgn="auto">
              <a:spcAft>
                <a:spcPts val="0"/>
              </a:spcAft>
            </a:pP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Sub contractor service team called out to rig site for servicing the cherry picker, the team started from town without journey plan using uninspected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vehicle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and unauthorized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driver. After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reaching camp and stay overnight the team proceed to the location using short cut road (Electricity poles service and pipe line routes).</a:t>
            </a:r>
          </a:p>
          <a:p>
            <a:pPr marL="0" indent="0" algn="just" fontAlgn="auto">
              <a:spcAft>
                <a:spcPts val="0"/>
              </a:spcAft>
            </a:pP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The road was in bad condition as it is not paved, therefore and while driving in high speed the vehicle hit a high sand dune result in damaging the water radiator and passengers sustained minor bruises due to harsh impact. </a:t>
            </a: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ensure 3</a:t>
            </a:r>
            <a:r>
              <a:rPr lang="en-US" sz="1600" baseline="30000" dirty="0">
                <a:latin typeface="Calibri" panose="020F0502020204030204" pitchFamily="34" charset="0"/>
              </a:rPr>
              <a:t>rd</a:t>
            </a:r>
            <a:r>
              <a:rPr lang="en-US" sz="1600" dirty="0">
                <a:latin typeface="Calibri" panose="020F0502020204030204" pitchFamily="34" charset="0"/>
              </a:rPr>
              <a:t> parties must report to the TP on their arrival.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follow  road safety procedures.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Always before use vehicles make sure has valid inspection and in safe condition.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Always ensure journey plan </a:t>
            </a:r>
            <a:r>
              <a:rPr lang="en-US" sz="1600" dirty="0">
                <a:latin typeface="Calibri" panose="020F0502020204030204" pitchFamily="34" charset="0"/>
              </a:rPr>
              <a:t>approved from journey manger.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Always ensure all </a:t>
            </a:r>
            <a:r>
              <a:rPr lang="en-US" sz="1600" dirty="0">
                <a:latin typeface="Calibri" panose="020F0502020204030204" pitchFamily="34" charset="0"/>
              </a:rPr>
              <a:t>drivers should have </a:t>
            </a:r>
            <a:r>
              <a:rPr lang="en-US" sz="1600" dirty="0" smtClean="0">
                <a:latin typeface="Calibri" panose="020F0502020204030204" pitchFamily="34" charset="0"/>
              </a:rPr>
              <a:t>valid defensive driving training</a:t>
            </a:r>
            <a:r>
              <a:rPr lang="en-US" sz="1600" dirty="0">
                <a:latin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Always ensure to plan all </a:t>
            </a:r>
            <a:r>
              <a:rPr lang="en-US" sz="1600" dirty="0">
                <a:latin typeface="Calibri" panose="020F0502020204030204" pitchFamily="34" charset="0"/>
              </a:rPr>
              <a:t>job </a:t>
            </a:r>
            <a:r>
              <a:rPr lang="en-US" sz="1600" dirty="0" smtClean="0">
                <a:latin typeface="Calibri" panose="020F0502020204030204" pitchFamily="34" charset="0"/>
              </a:rPr>
              <a:t>and </a:t>
            </a:r>
            <a:r>
              <a:rPr lang="en-US" sz="1600" dirty="0">
                <a:latin typeface="Calibri" panose="020F0502020204030204" pitchFamily="34" charset="0"/>
              </a:rPr>
              <a:t>discussed with all work party. </a:t>
            </a:r>
            <a:endParaRPr lang="en-GB" sz="1600" dirty="0">
              <a:latin typeface="Calibri" panose="020F050202020403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9" name="Text Placeholder 14"/>
          <p:cNvSpPr txBox="1">
            <a:spLocks/>
          </p:cNvSpPr>
          <p:nvPr/>
        </p:nvSpPr>
        <p:spPr>
          <a:xfrm>
            <a:off x="1530395" y="5743654"/>
            <a:ext cx="6434048" cy="502984"/>
          </a:xfrm>
          <a:prstGeom prst="rect">
            <a:avLst/>
          </a:prstGeom>
          <a:solidFill>
            <a:srgbClr val="0000CC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1" kern="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use authorized route for Journey</a:t>
            </a:r>
          </a:p>
        </p:txBody>
      </p:sp>
      <p:sp>
        <p:nvSpPr>
          <p:cNvPr id="21" name="Freeform 132"/>
          <p:cNvSpPr>
            <a:spLocks/>
          </p:cNvSpPr>
          <p:nvPr/>
        </p:nvSpPr>
        <p:spPr bwMode="auto">
          <a:xfrm>
            <a:off x="8515809" y="498185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" name="Picture 10" descr="C:\Users\oman.rig49.fso\Desktop\Vehicles incident\IMG_482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5288" y="868293"/>
            <a:ext cx="2540953" cy="1265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5288" y="1981201"/>
            <a:ext cx="2540953" cy="1295400"/>
          </a:xfrm>
          <a:prstGeom prst="rect">
            <a:avLst/>
          </a:prstGeom>
        </p:spPr>
      </p:pic>
      <p:grpSp>
        <p:nvGrpSpPr>
          <p:cNvPr id="24" name="Group 131"/>
          <p:cNvGrpSpPr>
            <a:grpSpLocks/>
          </p:cNvGrpSpPr>
          <p:nvPr/>
        </p:nvGrpSpPr>
        <p:grpSpPr bwMode="auto">
          <a:xfrm>
            <a:off x="8669211" y="2671641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956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94443"/>
            <a:ext cx="8515350" cy="32008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you ensure journey management system in place?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  <a:cs typeface="Arial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ensure regular inspection of the vehicles and IVMS devices?</a:t>
            </a:r>
            <a:endParaRPr lang="en-US" sz="1600" b="1" dirty="0">
              <a:solidFill>
                <a:schemeClr val="accent2"/>
              </a:solidFill>
              <a:latin typeface="Calibri" panose="020F0502020204030204" pitchFamily="34" charset="0"/>
              <a:cs typeface="Arial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your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ensure that 3rd party drivers and other employees </a:t>
            </a:r>
            <a:r>
              <a:rPr lang="en-US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have all </a:t>
            </a: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mandatory trainings as required?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good communication between rig team and other visiting 3rd parties?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3rd party pre-mobilization checklist is completed and all required evidences are provided prior visiting the site?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" y="798339"/>
            <a:ext cx="61912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20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June 2019 Incident title: HiPo#47</a:t>
            </a:r>
          </a:p>
        </p:txBody>
      </p:sp>
    </p:spTree>
    <p:extLst>
      <p:ext uri="{BB962C8B-B14F-4D97-AF65-F5344CB8AC3E}">
        <p14:creationId xmlns:p14="http://schemas.microsoft.com/office/powerpoint/2010/main" val="314262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A289515-D308-44DA-B2A8-559AB49D7304}"/>
</file>

<file path=customXml/itemProps2.xml><?xml version="1.0" encoding="utf-8"?>
<ds:datastoreItem xmlns:ds="http://schemas.openxmlformats.org/officeDocument/2006/customXml" ds:itemID="{EBDD1528-ECA1-4919-9E98-E482AC73DFA3}"/>
</file>

<file path=customXml/itemProps3.xml><?xml version="1.0" encoding="utf-8"?>
<ds:datastoreItem xmlns:ds="http://schemas.openxmlformats.org/officeDocument/2006/customXml" ds:itemID="{8029BB12-26F8-4F38-B49A-494B5869E5DC}"/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508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76</cp:revision>
  <dcterms:created xsi:type="dcterms:W3CDTF">2016-03-28T05:48:29Z</dcterms:created>
  <dcterms:modified xsi:type="dcterms:W3CDTF">2019-10-28T03:37:17Z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