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5" r:id="rId2"/>
    <p:sldId id="3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27358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414431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61449" y="808831"/>
            <a:ext cx="5373570" cy="4778231"/>
          </a:xfrm>
          <a:prstGeom prst="rect">
            <a:avLst/>
          </a:prstGeom>
          <a:noFill/>
          <a:ln w="19050">
            <a:noFill/>
            <a:miter lim="800000"/>
            <a:headEnd/>
            <a:tailEnd/>
          </a:ln>
        </p:spPr>
        <p:txBody>
          <a:bodyPr wrap="square">
            <a:spAutoFit/>
          </a:bodyPr>
          <a:lstStyle/>
          <a:p>
            <a:pPr marL="114300" indent="-114300">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2</a:t>
            </a:r>
            <a:r>
              <a:rPr lang="en-US" sz="1600" b="1" baseline="30000" dirty="0" smtClean="0">
                <a:solidFill>
                  <a:srgbClr val="333399"/>
                </a:solidFill>
                <a:latin typeface="Tahoma" pitchFamily="34" charset="0"/>
              </a:rPr>
              <a:t>nd</a:t>
            </a:r>
            <a:r>
              <a:rPr lang="en-US" sz="1600" b="1" dirty="0" smtClean="0">
                <a:solidFill>
                  <a:srgbClr val="333399"/>
                </a:solidFill>
                <a:latin typeface="Tahoma" pitchFamily="34" charset="0"/>
              </a:rPr>
              <a:t> August 2019 Incident </a:t>
            </a:r>
            <a:r>
              <a:rPr lang="en-US" sz="1600" b="1" dirty="0">
                <a:solidFill>
                  <a:srgbClr val="333399"/>
                </a:solidFill>
                <a:latin typeface="Tahoma" pitchFamily="34" charset="0"/>
              </a:rPr>
              <a:t>title: </a:t>
            </a:r>
            <a:r>
              <a:rPr lang="en-US" sz="1600" b="1" dirty="0" smtClean="0">
                <a:solidFill>
                  <a:srgbClr val="333399"/>
                </a:solidFill>
                <a:latin typeface="Tahoma" pitchFamily="34" charset="0"/>
              </a:rPr>
              <a:t>HiPo#49</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indent="4763" eaLnBrk="1" hangingPunct="1">
              <a:defRPr/>
            </a:pPr>
            <a:r>
              <a:rPr lang="en-GB" sz="1600" dirty="0">
                <a:solidFill>
                  <a:srgbClr val="000000"/>
                </a:solidFill>
                <a:latin typeface="Calibri" panose="020F0502020204030204" pitchFamily="34" charset="0"/>
              </a:rPr>
              <a:t>A contractor diesel </a:t>
            </a:r>
            <a:r>
              <a:rPr lang="en-GB" sz="1600" dirty="0" smtClean="0">
                <a:solidFill>
                  <a:srgbClr val="000000"/>
                </a:solidFill>
                <a:latin typeface="Calibri" panose="020F0502020204030204" pitchFamily="34" charset="0"/>
              </a:rPr>
              <a:t>tanker </a:t>
            </a:r>
            <a:r>
              <a:rPr lang="en-GB" sz="1600" dirty="0">
                <a:solidFill>
                  <a:srgbClr val="000000"/>
                </a:solidFill>
                <a:latin typeface="Calibri" panose="020F0502020204030204" pitchFamily="34" charset="0"/>
              </a:rPr>
              <a:t>was travelling from Al- </a:t>
            </a:r>
            <a:r>
              <a:rPr lang="en-GB" sz="1600" dirty="0" err="1">
                <a:solidFill>
                  <a:srgbClr val="000000"/>
                </a:solidFill>
                <a:latin typeface="Calibri" panose="020F0502020204030204" pitchFamily="34" charset="0"/>
              </a:rPr>
              <a:t>Huwaisah</a:t>
            </a:r>
            <a:r>
              <a:rPr lang="en-GB" sz="1600" dirty="0">
                <a:solidFill>
                  <a:srgbClr val="000000"/>
                </a:solidFill>
                <a:latin typeface="Calibri" panose="020F0502020204030204" pitchFamily="34" charset="0"/>
              </a:rPr>
              <a:t> station to </a:t>
            </a:r>
            <a:r>
              <a:rPr lang="en-GB" sz="1600" dirty="0" err="1">
                <a:solidFill>
                  <a:srgbClr val="000000"/>
                </a:solidFill>
                <a:latin typeface="Calibri" panose="020F0502020204030204" pitchFamily="34" charset="0"/>
              </a:rPr>
              <a:t>Rabiha</a:t>
            </a:r>
            <a:r>
              <a:rPr lang="en-GB" sz="1600" dirty="0">
                <a:solidFill>
                  <a:srgbClr val="000000"/>
                </a:solidFill>
                <a:latin typeface="Calibri" panose="020F0502020204030204" pitchFamily="34" charset="0"/>
              </a:rPr>
              <a:t> </a:t>
            </a:r>
            <a:r>
              <a:rPr lang="en-GB" sz="1600" dirty="0" smtClean="0">
                <a:solidFill>
                  <a:srgbClr val="000000"/>
                </a:solidFill>
                <a:latin typeface="Calibri" panose="020F0502020204030204" pitchFamily="34" charset="0"/>
              </a:rPr>
              <a:t>on </a:t>
            </a:r>
            <a:r>
              <a:rPr lang="en-GB" sz="1600" dirty="0">
                <a:solidFill>
                  <a:srgbClr val="000000"/>
                </a:solidFill>
                <a:latin typeface="Calibri" panose="020F0502020204030204" pitchFamily="34" charset="0"/>
              </a:rPr>
              <a:t>graded road for an ad-hoc task of diesel fuel supply at a well location. At around 1.4 </a:t>
            </a:r>
            <a:r>
              <a:rPr lang="en-GB" sz="1600" dirty="0" err="1">
                <a:solidFill>
                  <a:srgbClr val="000000"/>
                </a:solidFill>
                <a:latin typeface="Calibri" panose="020F0502020204030204" pitchFamily="34" charset="0"/>
              </a:rPr>
              <a:t>kms</a:t>
            </a:r>
            <a:r>
              <a:rPr lang="en-GB" sz="1600" dirty="0">
                <a:solidFill>
                  <a:srgbClr val="000000"/>
                </a:solidFill>
                <a:latin typeface="Calibri" panose="020F0502020204030204" pitchFamily="34" charset="0"/>
              </a:rPr>
              <a:t> from Al-</a:t>
            </a:r>
            <a:r>
              <a:rPr lang="en-GB" sz="1600" dirty="0" err="1">
                <a:solidFill>
                  <a:srgbClr val="000000"/>
                </a:solidFill>
                <a:latin typeface="Calibri" panose="020F0502020204030204" pitchFamily="34" charset="0"/>
              </a:rPr>
              <a:t>Huwaisah</a:t>
            </a:r>
            <a:r>
              <a:rPr lang="en-GB" sz="1600" dirty="0">
                <a:solidFill>
                  <a:srgbClr val="000000"/>
                </a:solidFill>
                <a:latin typeface="Calibri" panose="020F0502020204030204" pitchFamily="34" charset="0"/>
              </a:rPr>
              <a:t> the driver lost control over the vehicle causing the tanker to roll over. The incident resulted in damage to the truck cabin and minor abrasion on the left arm of the driver.</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eaLnBrk="1" hangingPunct="1">
              <a:defRPr/>
            </a:pPr>
            <a:endParaRPr lang="en-US" sz="1050" b="1" dirty="0" smtClean="0">
              <a:solidFill>
                <a:srgbClr val="FF0000"/>
              </a:solidFill>
              <a:latin typeface="Arial" charset="0"/>
              <a:cs typeface="Tahoma" pitchFamily="34" charset="0"/>
            </a:endParaRPr>
          </a:p>
          <a:p>
            <a:pPr eaLnBrk="1" hangingPunct="1">
              <a:defRPr/>
            </a:pPr>
            <a:r>
              <a:rPr lang="en-US" sz="1600" b="1" dirty="0">
                <a:latin typeface="Calibri" panose="020F0502020204030204" pitchFamily="34" charset="0"/>
                <a:cs typeface="Tahoma" pitchFamily="34" charset="0"/>
              </a:rPr>
              <a:t>Drivers:</a:t>
            </a:r>
          </a:p>
          <a:p>
            <a:pPr eaLnBrk="1" hangingPunct="1">
              <a:buFont typeface="Arial" pitchFamily="34" charset="0"/>
              <a:buChar char="•"/>
              <a:defRPr/>
            </a:pPr>
            <a:r>
              <a:rPr lang="en-GB" sz="1600" dirty="0" smtClean="0">
                <a:latin typeface="Calibri" panose="020F0502020204030204" pitchFamily="34" charset="0"/>
                <a:cs typeface="Tahoma" pitchFamily="34" charset="0"/>
              </a:rPr>
              <a:t>Always </a:t>
            </a:r>
            <a:r>
              <a:rPr lang="en-GB" sz="1600" dirty="0">
                <a:latin typeface="Calibri" panose="020F0502020204030204" pitchFamily="34" charset="0"/>
                <a:cs typeface="Tahoma" pitchFamily="34" charset="0"/>
              </a:rPr>
              <a:t>drive as per the road conditions and </a:t>
            </a:r>
            <a:r>
              <a:rPr lang="en-GB" sz="1600" dirty="0" smtClean="0">
                <a:latin typeface="Calibri" panose="020F0502020204030204" pitchFamily="34" charset="0"/>
                <a:cs typeface="Tahoma" pitchFamily="34" charset="0"/>
              </a:rPr>
              <a:t>apply </a:t>
            </a:r>
            <a:r>
              <a:rPr lang="en-GB" sz="1600" dirty="0">
                <a:latin typeface="Calibri" panose="020F0502020204030204" pitchFamily="34" charset="0"/>
                <a:cs typeface="Tahoma" pitchFamily="34" charset="0"/>
              </a:rPr>
              <a:t>defensive driving </a:t>
            </a:r>
            <a:r>
              <a:rPr lang="en-GB" sz="1600" dirty="0" smtClean="0">
                <a:latin typeface="Calibri" panose="020F0502020204030204" pitchFamily="34" charset="0"/>
                <a:cs typeface="Tahoma" pitchFamily="34" charset="0"/>
              </a:rPr>
              <a:t>techniques</a:t>
            </a:r>
          </a:p>
          <a:p>
            <a:pPr eaLnBrk="1" hangingPunct="1">
              <a:buFont typeface="Arial" pitchFamily="34" charset="0"/>
              <a:buChar char="•"/>
              <a:defRPr/>
            </a:pPr>
            <a:endParaRPr lang="en-US" sz="1600" b="1" dirty="0">
              <a:latin typeface="Calibri" panose="020F0502020204030204" pitchFamily="34" charset="0"/>
              <a:cs typeface="Tahoma" pitchFamily="34" charset="0"/>
            </a:endParaRPr>
          </a:p>
          <a:p>
            <a:pPr eaLnBrk="1" hangingPunct="1">
              <a:defRPr/>
            </a:pPr>
            <a:r>
              <a:rPr lang="en-US" sz="1600" b="1" dirty="0" smtClean="0">
                <a:latin typeface="Calibri" panose="020F0502020204030204" pitchFamily="34" charset="0"/>
                <a:cs typeface="Tahoma" pitchFamily="34" charset="0"/>
              </a:rPr>
              <a:t>Planning Engineers/Supervisors/ Work schedulers:</a:t>
            </a:r>
            <a:endParaRPr lang="en-US" sz="1600" b="1" dirty="0">
              <a:latin typeface="Calibri" panose="020F0502020204030204" pitchFamily="34" charset="0"/>
              <a:cs typeface="Tahoma" pitchFamily="34" charset="0"/>
            </a:endParaRPr>
          </a:p>
          <a:p>
            <a:pPr eaLnBrk="1" hangingPunct="1">
              <a:buFont typeface="Arial" pitchFamily="34" charset="0"/>
              <a:buChar char="•"/>
              <a:defRPr/>
            </a:pPr>
            <a:r>
              <a:rPr lang="en-US" sz="1600" dirty="0">
                <a:latin typeface="Calibri" panose="020F0502020204030204" pitchFamily="34" charset="0"/>
                <a:cs typeface="Tahoma" pitchFamily="34" charset="0"/>
              </a:rPr>
              <a:t>Do not execute a task if you are not sure about the scope and hazards </a:t>
            </a:r>
            <a:r>
              <a:rPr lang="en-US" sz="1600" dirty="0" smtClean="0">
                <a:latin typeface="Calibri" panose="020F0502020204030204" pitchFamily="34" charset="0"/>
                <a:cs typeface="Tahoma" pitchFamily="34" charset="0"/>
              </a:rPr>
              <a:t>involved</a:t>
            </a:r>
          </a:p>
          <a:p>
            <a:pPr eaLnBrk="1" hangingPunct="1">
              <a:buFont typeface="Arial" pitchFamily="34" charset="0"/>
              <a:buChar char="•"/>
              <a:defRPr/>
            </a:pPr>
            <a:r>
              <a:rPr lang="en-US" sz="1600" dirty="0">
                <a:latin typeface="Calibri" panose="020F0502020204030204" pitchFamily="34" charset="0"/>
                <a:cs typeface="Tahoma" pitchFamily="34" charset="0"/>
              </a:rPr>
              <a:t>Ensure proper planning and communication for ad-hoc </a:t>
            </a:r>
            <a:r>
              <a:rPr lang="en-US" sz="1600" dirty="0" smtClean="0">
                <a:latin typeface="Calibri" panose="020F0502020204030204" pitchFamily="34" charset="0"/>
                <a:cs typeface="Tahoma" pitchFamily="34" charset="0"/>
              </a:rPr>
              <a:t>tasks (not only vehicles)</a:t>
            </a:r>
            <a:endParaRPr lang="en-US" sz="16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20722" y="5694593"/>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Failing to plan is planning to fail</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a:extLst>
              <a:ext uri="{FF2B5EF4-FFF2-40B4-BE49-F238E27FC236}">
                <a16:creationId xmlns:a16="http://schemas.microsoft.com/office/drawing/2014/main" id="{300D07AF-81D0-40C5-AE1D-968E7736CF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01758" y="1089082"/>
            <a:ext cx="3313642" cy="2345644"/>
          </a:xfrm>
          <a:prstGeom prst="rect">
            <a:avLst/>
          </a:prstGeom>
        </p:spPr>
      </p:pic>
      <p:grpSp>
        <p:nvGrpSpPr>
          <p:cNvPr id="18" name="Group 131"/>
          <p:cNvGrpSpPr>
            <a:grpSpLocks/>
          </p:cNvGrpSpPr>
          <p:nvPr/>
        </p:nvGrpSpPr>
        <p:grpSpPr bwMode="auto">
          <a:xfrm>
            <a:off x="8326893" y="1219200"/>
            <a:ext cx="550407" cy="538397"/>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solidFill>
                  <a:srgbClr val="000000"/>
                </a:solidFill>
              </a:endParaRPr>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solidFill>
                  <a:srgbClr val="000000"/>
                </a:solidFill>
              </a:endParaRPr>
            </a:p>
          </p:txBody>
        </p:sp>
      </p:grpSp>
      <p:sp>
        <p:nvSpPr>
          <p:cNvPr id="26634" name="Freeform 132"/>
          <p:cNvSpPr>
            <a:spLocks/>
          </p:cNvSpPr>
          <p:nvPr/>
        </p:nvSpPr>
        <p:spPr bwMode="auto">
          <a:xfrm>
            <a:off x="8390581" y="531266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1758" y="3863615"/>
            <a:ext cx="3289196" cy="2351468"/>
          </a:xfrm>
          <a:prstGeom prst="rect">
            <a:avLst/>
          </a:prstGeom>
        </p:spPr>
      </p:pic>
    </p:spTree>
    <p:extLst>
      <p:ext uri="{BB962C8B-B14F-4D97-AF65-F5344CB8AC3E}">
        <p14:creationId xmlns:p14="http://schemas.microsoft.com/office/powerpoint/2010/main" val="300766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38125" y="1203330"/>
            <a:ext cx="8667750" cy="4130361"/>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lnSpc>
                <a:spcPct val="120000"/>
              </a:lnSpc>
              <a:buFont typeface="+mj-lt"/>
              <a:buAutoNum type="arabicPeriod"/>
              <a:defRPr/>
            </a:pPr>
            <a:r>
              <a:rPr lang="en-US" sz="1600" b="1" dirty="0">
                <a:solidFill>
                  <a:schemeClr val="accent2"/>
                </a:solidFill>
                <a:latin typeface="Calibri" panose="020F0502020204030204" pitchFamily="34" charset="0"/>
                <a:cs typeface="Arial" panose="020B0604020202020204" pitchFamily="34" charset="0"/>
                <a:sym typeface="Wingdings" pitchFamily="2" charset="2"/>
              </a:rPr>
              <a:t>Do </a:t>
            </a:r>
            <a:r>
              <a:rPr lang="en-US" sz="1600" b="1" dirty="0">
                <a:solidFill>
                  <a:schemeClr val="accent2"/>
                </a:solidFill>
                <a:latin typeface="Calibri" panose="020F0502020204030204" pitchFamily="34" charset="0"/>
                <a:cs typeface="Arial" panose="020B0604020202020204" pitchFamily="34" charset="0"/>
                <a:sym typeface="Wingdings" pitchFamily="2" charset="2"/>
              </a:rPr>
              <a:t>you ensure that you </a:t>
            </a:r>
            <a:r>
              <a:rPr lang="en-US" sz="1600" b="1" dirty="0">
                <a:solidFill>
                  <a:schemeClr val="accent2"/>
                </a:solidFill>
                <a:latin typeface="Calibri" panose="020F0502020204030204" pitchFamily="34" charset="0"/>
                <a:cs typeface="Arial" panose="020B0604020202020204" pitchFamily="34" charset="0"/>
                <a:sym typeface="Wingdings" pitchFamily="2" charset="2"/>
              </a:rPr>
              <a:t>have a process/procedure to control ad-hoc tasks?</a:t>
            </a:r>
          </a:p>
          <a:p>
            <a:pPr marL="342900" indent="-342900">
              <a:lnSpc>
                <a:spcPct val="120000"/>
              </a:lnSpc>
              <a:buFont typeface="+mj-lt"/>
              <a:buAutoNum type="arabicPeriod"/>
              <a:defRPr/>
            </a:pPr>
            <a:r>
              <a:rPr lang="en-US" sz="1600" b="1" dirty="0">
                <a:solidFill>
                  <a:schemeClr val="accent2"/>
                </a:solidFill>
                <a:latin typeface="Calibri" panose="020F0502020204030204" pitchFamily="34" charset="0"/>
                <a:cs typeface="Arial" panose="020B0604020202020204" pitchFamily="34" charset="0"/>
                <a:sym typeface="Wingdings" pitchFamily="2" charset="2"/>
              </a:rPr>
              <a:t>Do you ensure proper planning and attention to details for performing ad-hoc/non-routine tasks?  </a:t>
            </a:r>
          </a:p>
          <a:p>
            <a:pPr marL="342900" indent="-342900">
              <a:lnSpc>
                <a:spcPct val="120000"/>
              </a:lnSpc>
              <a:buFont typeface="+mj-lt"/>
              <a:buAutoNum type="arabicPeriod"/>
              <a:defRPr/>
            </a:pPr>
            <a:r>
              <a:rPr lang="en-US" sz="1600" b="1" dirty="0">
                <a:solidFill>
                  <a:schemeClr val="accent2"/>
                </a:solidFill>
                <a:latin typeface="Calibri" panose="020F0502020204030204" pitchFamily="34" charset="0"/>
                <a:cs typeface="Arial" panose="020B0604020202020204" pitchFamily="34" charset="0"/>
                <a:sym typeface="Wingdings" pitchFamily="2" charset="2"/>
              </a:rPr>
              <a:t>Do you ensure that you have asked enough questions to fully understand the ad-hoc tasks and hazards prior to execution?        </a:t>
            </a:r>
          </a:p>
          <a:p>
            <a:pPr marL="342900" indent="-342900">
              <a:lnSpc>
                <a:spcPct val="120000"/>
              </a:lnSpc>
              <a:buFont typeface="+mj-lt"/>
              <a:buAutoNum type="arabicPeriod"/>
              <a:defRPr/>
            </a:pPr>
            <a:r>
              <a:rPr lang="en-US" sz="1600" b="1" dirty="0">
                <a:solidFill>
                  <a:schemeClr val="accent2"/>
                </a:solidFill>
                <a:latin typeface="Calibri" panose="020F0502020204030204" pitchFamily="34" charset="0"/>
                <a:cs typeface="Arial" panose="020B0604020202020204" pitchFamily="34" charset="0"/>
                <a:sym typeface="Wingdings" pitchFamily="2" charset="2"/>
              </a:rPr>
              <a:t>Do you ensure drivers are fully aware of the details such as  route, load, destination, hazards etc. before starting journey?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a:t>
            </a:r>
            <a:r>
              <a:rPr lang="en-US" sz="1000" i="1" dirty="0">
                <a:solidFill>
                  <a:srgbClr val="0033CC"/>
                </a:solidFill>
                <a:latin typeface="+mj-lt"/>
                <a:sym typeface="Wingdings" pitchFamily="2" charset="2"/>
              </a:rPr>
              <a:t>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781543"/>
            <a:ext cx="4288353" cy="307777"/>
          </a:xfrm>
          <a:prstGeom prst="rect">
            <a:avLst/>
          </a:prstGeom>
          <a:noFill/>
          <a:ln w="9525">
            <a:noFill/>
            <a:miter lim="800000"/>
            <a:headEnd/>
            <a:tailEnd/>
          </a:ln>
        </p:spPr>
        <p:txBody>
          <a:bodyPr wrap="non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2</a:t>
            </a:r>
            <a:r>
              <a:rPr lang="en-US" sz="1400" b="1" baseline="30000" dirty="0">
                <a:solidFill>
                  <a:srgbClr val="333399"/>
                </a:solidFill>
                <a:latin typeface="Tahoma" pitchFamily="34" charset="0"/>
              </a:rPr>
              <a:t>nd</a:t>
            </a:r>
            <a:r>
              <a:rPr lang="en-US" sz="1400" b="1" dirty="0">
                <a:solidFill>
                  <a:srgbClr val="333399"/>
                </a:solidFill>
                <a:latin typeface="Tahoma" pitchFamily="34" charset="0"/>
              </a:rPr>
              <a:t> August 2019 Incident title: HiPo#49</a:t>
            </a:r>
            <a:endParaRPr lang="en-US" sz="1200" b="1" dirty="0">
              <a:solidFill>
                <a:srgbClr val="FF0000"/>
              </a:solidFill>
              <a:latin typeface="Tahoma" pitchFamily="34" charset="0"/>
            </a:endParaRPr>
          </a:p>
        </p:txBody>
      </p:sp>
    </p:spTree>
    <p:extLst>
      <p:ext uri="{BB962C8B-B14F-4D97-AF65-F5344CB8AC3E}">
        <p14:creationId xmlns:p14="http://schemas.microsoft.com/office/powerpoint/2010/main" val="418887759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92273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2110A3D-0EBD-4250-9272-5A35F981B4E5}"/>
</file>

<file path=customXml/itemProps2.xml><?xml version="1.0" encoding="utf-8"?>
<ds:datastoreItem xmlns:ds="http://schemas.openxmlformats.org/officeDocument/2006/customXml" ds:itemID="{ACFC44C7-3875-4FA9-BA53-248CA5EC52DE}"/>
</file>

<file path=customXml/itemProps3.xml><?xml version="1.0" encoding="utf-8"?>
<ds:datastoreItem xmlns:ds="http://schemas.openxmlformats.org/officeDocument/2006/customXml" ds:itemID="{7E4446EF-26C2-4A6A-AEE4-DC07B3A514B0}"/>
</file>

<file path=docProps/app.xml><?xml version="1.0" encoding="utf-8"?>
<Properties xmlns="http://schemas.openxmlformats.org/officeDocument/2006/extended-properties" xmlns:vt="http://schemas.openxmlformats.org/officeDocument/2006/docPropsVTypes">
  <TotalTime>360</TotalTime>
  <Words>485</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78</cp:revision>
  <dcterms:created xsi:type="dcterms:W3CDTF">2016-03-28T05:48:29Z</dcterms:created>
  <dcterms:modified xsi:type="dcterms:W3CDTF">2019-11-20T04:10:00Z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