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5" r:id="rId2"/>
    <p:sldId id="3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378519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42842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 picture containing outdoor, street, parked, sitting&#10;&#10;Description automatically generated">
            <a:extLst>
              <a:ext uri="{FF2B5EF4-FFF2-40B4-BE49-F238E27FC236}">
                <a16:creationId xmlns:a16="http://schemas.microsoft.com/office/drawing/2014/main" id="{BB4F6BD5-03AA-4086-8BCF-81F11BE903F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34507" y="3421763"/>
            <a:ext cx="3048000" cy="2892777"/>
          </a:xfrm>
          <a:prstGeom prst="rect">
            <a:avLst/>
          </a:prstGeom>
        </p:spPr>
      </p:pic>
      <p:pic>
        <p:nvPicPr>
          <p:cNvPr id="15" name="Picture 2">
            <a:extLst>
              <a:ext uri="{FF2B5EF4-FFF2-40B4-BE49-F238E27FC236}">
                <a16:creationId xmlns:a16="http://schemas.microsoft.com/office/drawing/2014/main" id="{E3C79AC0-8665-4A64-83ED-10C0032D8114}"/>
              </a:ext>
            </a:extLst>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5838824" y="758347"/>
            <a:ext cx="3228975" cy="2222541"/>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64045" y="775764"/>
            <a:ext cx="5666942" cy="447814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16</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Sept 2019       Incident Title: HiPo#54</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spcBef>
                <a:spcPts val="0"/>
              </a:spcBef>
              <a:defRPr/>
            </a:pPr>
            <a:r>
              <a:rPr lang="en-US" sz="1600" dirty="0">
                <a:latin typeface="Calibri" panose="020F0502020204030204" pitchFamily="34" charset="0"/>
              </a:rPr>
              <a:t>A 50 MT crane lowered the elevator links from rig floor to pipe rack area at the distance of 11 meters from the crane with the boom length of 24 meters, then crane boom swung 7 meters to the right and was lowered to lift casing circulating/fill up tool at the distance of 14 meters,  crane tipped over damaging the boom. No injuries.</a:t>
            </a:r>
          </a:p>
          <a:p>
            <a:pPr>
              <a:spcBef>
                <a:spcPts val="0"/>
              </a:spcBef>
              <a:defRPr/>
            </a:pPr>
            <a:r>
              <a:rPr lang="en-US" sz="1050" dirty="0">
                <a:latin typeface="Calibri" panose="020F0502020204030204" pitchFamily="34" charset="0"/>
              </a:rPr>
              <a:t> </a:t>
            </a: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pPr>
            <a:r>
              <a:rPr lang="en-GB" sz="1600" dirty="0">
                <a:latin typeface="Calibri" panose="020F0502020204030204" pitchFamily="34" charset="0"/>
              </a:rPr>
              <a:t>Ensure Lifting Supervisor is supervising the lifting operation.</a:t>
            </a:r>
          </a:p>
          <a:p>
            <a:pPr marL="171450" indent="-171450">
              <a:buFont typeface="Arial" panose="020B0604020202020204" pitchFamily="34" charset="0"/>
              <a:buChar char="•"/>
            </a:pPr>
            <a:r>
              <a:rPr lang="en-US" sz="1600" dirty="0">
                <a:latin typeface="Calibri" panose="020F0502020204030204" pitchFamily="34" charset="0"/>
              </a:rPr>
              <a:t>Ensure the lifting area is barricaded during lifting operation</a:t>
            </a:r>
          </a:p>
          <a:p>
            <a:pPr marL="171450" indent="-171450">
              <a:buFont typeface="Arial" panose="020B0604020202020204" pitchFamily="34" charset="0"/>
              <a:buChar char="•"/>
            </a:pPr>
            <a:r>
              <a:rPr lang="en-US" altLang="en-US" sz="1600" dirty="0">
                <a:latin typeface="Calibri" panose="020F0502020204030204" pitchFamily="34" charset="0"/>
              </a:rPr>
              <a:t>Ensure to STOP the operation on finding unsafe condition or act.</a:t>
            </a:r>
          </a:p>
          <a:p>
            <a:pPr marL="171450" indent="-171450">
              <a:buFont typeface="Arial" panose="020B0604020202020204" pitchFamily="34" charset="0"/>
              <a:buChar char="•"/>
            </a:pPr>
            <a:r>
              <a:rPr lang="en-US" altLang="en-US" sz="1600" dirty="0">
                <a:latin typeface="Calibri" panose="020F0502020204030204" pitchFamily="34" charset="0"/>
              </a:rPr>
              <a:t>Ensure the implementation of lift plan, TRIC and JSA for all non-routine lifting jobs.</a:t>
            </a:r>
          </a:p>
          <a:p>
            <a:pPr marL="171450" indent="-171450">
              <a:buFont typeface="Arial" panose="020B0604020202020204" pitchFamily="34" charset="0"/>
              <a:buChar char="•"/>
            </a:pPr>
            <a:endParaRPr lang="en-US" sz="1050" dirty="0">
              <a:latin typeface="Calibri" panose="020F0502020204030204" pitchFamily="34" charset="0"/>
            </a:endParaRPr>
          </a:p>
          <a:p>
            <a:pPr eaLnBrk="1" hangingPunct="1">
              <a:defRPr/>
            </a:pP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0516" y="5404279"/>
            <a:ext cx="5334000" cy="584775"/>
          </a:xfrm>
          <a:prstGeom prst="rect">
            <a:avLst/>
          </a:prstGeom>
          <a:solidFill>
            <a:schemeClr val="accent2"/>
          </a:solidFill>
          <a:ln w="9525">
            <a:noFill/>
            <a:miter lim="800000"/>
            <a:headEnd/>
            <a:tailEnd/>
          </a:ln>
        </p:spPr>
        <p:txBody>
          <a:bodyPr wrap="square">
            <a:spAutoFit/>
          </a:bodyPr>
          <a:lstStyle/>
          <a:p>
            <a:pPr algn="ctr" eaLnBrk="1" hangingPunct="1"/>
            <a:r>
              <a:rPr lang="en-US" altLang="en-US" sz="1600" b="1" dirty="0">
                <a:solidFill>
                  <a:srgbClr val="FFFF00"/>
                </a:solidFill>
                <a:latin typeface="Tahoma" pitchFamily="34" charset="0"/>
              </a:rPr>
              <a:t>Ensure outriggers are fully extended and locked on firm footing prior lifting operation.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18" name="Group 131"/>
          <p:cNvGrpSpPr>
            <a:grpSpLocks/>
          </p:cNvGrpSpPr>
          <p:nvPr/>
        </p:nvGrpSpPr>
        <p:grpSpPr bwMode="auto">
          <a:xfrm>
            <a:off x="8107363" y="1439394"/>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2" name="Freeform 132"/>
          <p:cNvSpPr>
            <a:spLocks/>
          </p:cNvSpPr>
          <p:nvPr/>
        </p:nvSpPr>
        <p:spPr bwMode="auto">
          <a:xfrm>
            <a:off x="6142691" y="388942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3" name="Text Placeholder 4"/>
          <p:cNvSpPr txBox="1">
            <a:spLocks/>
          </p:cNvSpPr>
          <p:nvPr/>
        </p:nvSpPr>
        <p:spPr>
          <a:xfrm>
            <a:off x="5743143" y="2980888"/>
            <a:ext cx="3239364" cy="304800"/>
          </a:xfrm>
          <a:prstGeom prst="rect">
            <a:avLst/>
          </a:prstGeom>
        </p:spPr>
        <p:txBody>
          <a:bodyPr/>
          <a:lstStyle>
            <a:defPPr>
              <a:defRPr lang="en-US"/>
            </a:defPPr>
            <a:lvl1pPr marL="0" indent="0" algn="ctr">
              <a:spcBef>
                <a:spcPct val="20000"/>
              </a:spcBef>
              <a:buNone/>
              <a:defRPr sz="1100" kern="0">
                <a:latin typeface="Calibri" panose="020F0502020204030204" pitchFamily="34" charset="0"/>
              </a:defRPr>
            </a:lvl1pPr>
            <a:lvl2pPr marL="742950" indent="-285750">
              <a:spcBef>
                <a:spcPct val="20000"/>
              </a:spcBef>
              <a:buChar char="–"/>
              <a:defRPr sz="1400">
                <a:latin typeface="+mn-lt"/>
              </a:defRPr>
            </a:lvl2pPr>
            <a:lvl3pPr marL="1143000" indent="-228600">
              <a:spcBef>
                <a:spcPct val="20000"/>
              </a:spcBef>
              <a:buChar char="•"/>
              <a:defRPr>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dirty="0"/>
              <a:t>Crane tipped over </a:t>
            </a:r>
          </a:p>
        </p:txBody>
      </p:sp>
      <p:sp>
        <p:nvSpPr>
          <p:cNvPr id="25" name="Text Placeholder 4">
            <a:extLst>
              <a:ext uri="{FF2B5EF4-FFF2-40B4-BE49-F238E27FC236}">
                <a16:creationId xmlns:a16="http://schemas.microsoft.com/office/drawing/2014/main" id="{2FBB3C84-0450-4279-9137-257413E176E2}"/>
              </a:ext>
            </a:extLst>
          </p:cNvPr>
          <p:cNvSpPr txBox="1">
            <a:spLocks/>
          </p:cNvSpPr>
          <p:nvPr/>
        </p:nvSpPr>
        <p:spPr>
          <a:xfrm>
            <a:off x="6350654" y="6330653"/>
            <a:ext cx="2166553" cy="358833"/>
          </a:xfrm>
          <a:prstGeom prst="rect">
            <a:avLst/>
          </a:prstGeom>
        </p:spPr>
        <p:txBody>
          <a:bodyPr anchor="ctr"/>
          <a:lstStyle>
            <a:lvl1pPr marL="342900" indent="-342900" algn="r" defTabSz="914400" rtl="0" eaLnBrk="1" latinLnBrk="0" hangingPunct="1">
              <a:spcBef>
                <a:spcPct val="20000"/>
              </a:spcBef>
              <a:buFont typeface="Arial" pitchFamily="34" charset="0"/>
              <a:buNone/>
              <a:defRPr sz="11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0" hangingPunct="0"/>
            <a:r>
              <a:rPr lang="en-US" i="0" kern="0" dirty="0">
                <a:latin typeface="Calibri" panose="020F0502020204030204" pitchFamily="34" charset="0"/>
              </a:rPr>
              <a:t>Crane with extended outrigger’s</a:t>
            </a:r>
          </a:p>
        </p:txBody>
      </p:sp>
    </p:spTree>
    <p:extLst>
      <p:ext uri="{BB962C8B-B14F-4D97-AF65-F5344CB8AC3E}">
        <p14:creationId xmlns:p14="http://schemas.microsoft.com/office/powerpoint/2010/main" val="342517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84720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adequate supervision for all lifting operations?</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risk assessments/ lifting plan of lifting operations are conducted adequately and ensured the required controls are implemented and maintained?</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lifting plans are created &amp; approved for all lifting operations?</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crane operators is a part of your competency program?</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compliance of sub-contractor audit? </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all involved personal attended the TBT?</a:t>
            </a:r>
          </a:p>
          <a:p>
            <a:pPr eaLnBrk="1" hangingPunct="1">
              <a:defRPr/>
            </a:pPr>
            <a:endParaRPr lang="en-US" sz="1400" dirty="0">
              <a:solidFill>
                <a:srgbClr val="FF0000"/>
              </a:solidFill>
              <a:latin typeface="Calibri" pitchFamily="34" charset="0"/>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57796" y="840374"/>
            <a:ext cx="5190845"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16</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Sept 2019       Incident Title: </a:t>
            </a:r>
            <a:r>
              <a:rPr lang="en-US" sz="1600" b="1" dirty="0" smtClean="0">
                <a:solidFill>
                  <a:srgbClr val="333399"/>
                </a:solidFill>
                <a:latin typeface="Tahoma" pitchFamily="34" charset="0"/>
              </a:rPr>
              <a:t>HiPo#54</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92321802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92274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B5164B3-6646-4144-8290-5DF78026F9B6}"/>
</file>

<file path=customXml/itemProps2.xml><?xml version="1.0" encoding="utf-8"?>
<ds:datastoreItem xmlns:ds="http://schemas.openxmlformats.org/officeDocument/2006/customXml" ds:itemID="{BC9DC46A-AE76-4D76-B62D-84123B8D9101}"/>
</file>

<file path=customXml/itemProps3.xml><?xml version="1.0" encoding="utf-8"?>
<ds:datastoreItem xmlns:ds="http://schemas.openxmlformats.org/officeDocument/2006/customXml" ds:itemID="{A54AF6C7-929B-4348-A073-BBA59EF0FDD5}"/>
</file>

<file path=docProps/app.xml><?xml version="1.0" encoding="utf-8"?>
<Properties xmlns="http://schemas.openxmlformats.org/officeDocument/2006/extended-properties" xmlns:vt="http://schemas.openxmlformats.org/officeDocument/2006/docPropsVTypes">
  <TotalTime>359</TotalTime>
  <Words>504</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78</cp:revision>
  <dcterms:created xsi:type="dcterms:W3CDTF">2016-03-28T05:48:29Z</dcterms:created>
  <dcterms:modified xsi:type="dcterms:W3CDTF">2019-11-20T03:17:37Z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