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2.xml" ContentType="application/vnd.openxmlformats-officedocument.presentationml.slide+xml"/>
  <Override PartName="/ppt/slides/slide1.xml" ContentType="application/vnd.openxmlformats-officedocument.presentationml.slide+xml"/>
  <Override PartName="/ppt/notesSlides/notesSlide2.xml" ContentType="application/vnd.openxmlformats-officedocument.presentationml.notesSlide+xml"/>
  <Override PartName="/ppt/slideLayouts/slideLayout3.xml" ContentType="application/vnd.openxmlformats-officedocument.presentationml.slideLayout+xml"/>
  <Override PartName="/ppt/notesSlides/notesSlide1.xml" ContentType="application/vnd.openxmlformats-officedocument.presentationml.notesSlide+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Layouts/slideLayout2.xml" ContentType="application/vnd.openxmlformats-officedocument.presentationml.slideLayout+xml"/>
  <Override PartName="/ppt/theme/theme1.xml" ContentType="application/vnd.openxmlformats-officedocument.theme+xml"/>
  <Override PartName="/ppt/notesMasters/notesMaster1.xml" ContentType="application/vnd.openxmlformats-officedocument.presentationml.notesMaster+xml"/>
  <Override PartName="/ppt/theme/theme2.xml" ContentType="application/vnd.openxmlformats-officedocument.theme+xml"/>
  <Override PartName="/ppt/viewProps.xml" ContentType="application/vnd.openxmlformats-officedocument.presentationml.viewProps+xml"/>
  <Override PartName="/ppt/tableStyles.xml" ContentType="application/vnd.openxmlformats-officedocument.presentationml.tableStyles+xml"/>
  <Override PartName="/ppt/presProps.xml" ContentType="application/vnd.openxmlformats-officedocument.presentationml.presProps+xml"/>
  <Override PartName="/docProps/app.xml" ContentType="application/vnd.openxmlformats-officedocument.extended-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2" r:id="rId1"/>
  </p:sldMasterIdLst>
  <p:notesMasterIdLst>
    <p:notesMasterId r:id="rId4"/>
  </p:notesMasterIdLst>
  <p:sldIdLst>
    <p:sldId id="355" r:id="rId2"/>
    <p:sldId id="356" r:id="rId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5439" autoAdjust="0"/>
  </p:normalViewPr>
  <p:slideViewPr>
    <p:cSldViewPr>
      <p:cViewPr varScale="1">
        <p:scale>
          <a:sx n="110" d="100"/>
          <a:sy n="110" d="100"/>
        </p:scale>
        <p:origin x="1644" y="11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11" Type="http://schemas.openxmlformats.org/officeDocument/2006/relationships/customXml" Target="../customXml/item3.xml"/><Relationship Id="rId5" Type="http://schemas.openxmlformats.org/officeDocument/2006/relationships/presProps" Target="presProps.xml"/><Relationship Id="rId10" Type="http://schemas.openxmlformats.org/officeDocument/2006/relationships/customXml" Target="../customXml/item2.xml"/><Relationship Id="rId4" Type="http://schemas.openxmlformats.org/officeDocument/2006/relationships/notesMaster" Target="notesMasters/notesMaster1.xml"/><Relationship Id="rId9" Type="http://schemas.openxmlformats.org/officeDocument/2006/relationships/customXml" Target="../customXml/item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8A1B4E3-1F76-4E61-B254-1A7031AA599B}" type="datetimeFigureOut">
              <a:rPr lang="en-US" smtClean="0"/>
              <a:pPr/>
              <a:t>11/20/2019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2D55988-80E2-4333-8473-6782ED1C0131}"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a:ln/>
        </p:spPr>
      </p:sp>
      <p:sp>
        <p:nvSpPr>
          <p:cNvPr id="51203" name="Notes Placeholder 2"/>
          <p:cNvSpPr>
            <a:spLocks noGrp="1"/>
          </p:cNvSpPr>
          <p:nvPr>
            <p:ph type="body" idx="1"/>
          </p:nvPr>
        </p:nvSpPr>
        <p:spPr>
          <a:noFill/>
          <a:ln/>
        </p:spPr>
        <p:txBody>
          <a:bodyPr/>
          <a:lstStyle/>
          <a:p>
            <a:r>
              <a:rPr lang="en-US" dirty="0"/>
              <a:t>Ensure all dates and titles are input </a:t>
            </a:r>
          </a:p>
          <a:p>
            <a:endParaRPr lang="en-US" dirty="0"/>
          </a:p>
          <a:p>
            <a:r>
              <a:rPr lang="en-US" dirty="0"/>
              <a:t>A short description should be provided without mentioning names of contractors or</a:t>
            </a:r>
            <a:r>
              <a:rPr lang="en-US" baseline="0" dirty="0"/>
              <a:t> individuals.  You should include, what happened, to who (by job title) and what injuries this resulted in.  Nothing more!</a:t>
            </a:r>
          </a:p>
          <a:p>
            <a:endParaRPr lang="en-US" baseline="0" dirty="0"/>
          </a:p>
          <a:p>
            <a:r>
              <a:rPr lang="en-US" baseline="0" dirty="0"/>
              <a:t>Four to five bullet points highlighting the main findings from the investigation.  Remember the target audience is the front line staff so this should be written in simple terms in a way that everyone can understand.</a:t>
            </a:r>
          </a:p>
          <a:p>
            <a:endParaRPr lang="en-US" baseline="0" dirty="0"/>
          </a:p>
          <a:p>
            <a:r>
              <a:rPr lang="en-US" baseline="0" dirty="0"/>
              <a:t>The strap line should be the main point you want to get across</a:t>
            </a:r>
          </a:p>
          <a:p>
            <a:endParaRPr lang="en-US" baseline="0" dirty="0"/>
          </a:p>
          <a:p>
            <a:r>
              <a:rPr lang="en-US" baseline="0" dirty="0"/>
              <a:t>The images should be self explanatory, what went wrong (if you create a reconstruction please ensure you do not put people at risk) and below how it should be done.   </a:t>
            </a:r>
            <a:endParaRPr lang="en-US" dirty="0"/>
          </a:p>
        </p:txBody>
      </p:sp>
      <p:sp>
        <p:nvSpPr>
          <p:cNvPr id="51204" name="Slide Number Placeholder 3"/>
          <p:cNvSpPr>
            <a:spLocks noGrp="1"/>
          </p:cNvSpPr>
          <p:nvPr>
            <p:ph type="sldNum" sz="quarter" idx="5"/>
          </p:nvPr>
        </p:nvSpPr>
        <p:spPr>
          <a:noFill/>
        </p:spPr>
        <p:txBody>
          <a:bodyPr/>
          <a:lstStyle/>
          <a:p>
            <a:fld id="{D5138CA7-92E6-41FD-A1B7-5ABDE6F17714}" type="slidenum">
              <a:rPr lang="en-US" smtClean="0"/>
              <a:pPr/>
              <a:t>1</a:t>
            </a:fld>
            <a:endParaRPr lang="en-US"/>
          </a:p>
        </p:txBody>
      </p:sp>
    </p:spTree>
    <p:extLst>
      <p:ext uri="{BB962C8B-B14F-4D97-AF65-F5344CB8AC3E}">
        <p14:creationId xmlns:p14="http://schemas.microsoft.com/office/powerpoint/2010/main" val="137851918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p:cNvSpPr>
            <a:spLocks noGrp="1" noRot="1" noChangeAspect="1" noTextEdit="1"/>
          </p:cNvSpPr>
          <p:nvPr>
            <p:ph type="sldImg"/>
          </p:nvPr>
        </p:nvSpPr>
        <p:spPr>
          <a:ln/>
        </p:spPr>
      </p:sp>
      <p:sp>
        <p:nvSpPr>
          <p:cNvPr id="52227" name="Notes Placeholder 2"/>
          <p:cNvSpPr>
            <a:spLocks noGrp="1"/>
          </p:cNvSpPr>
          <p:nvPr>
            <p:ph type="body" idx="1"/>
          </p:nvPr>
        </p:nvSpPr>
        <p:spPr>
          <a:noFill/>
          <a:ln/>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dirty="0"/>
              <a:t>Ensure all dates and titles are input </a:t>
            </a:r>
          </a:p>
          <a:p>
            <a:endParaRPr lang="en-US" dirty="0">
              <a:solidFill>
                <a:srgbClr val="0033CC"/>
              </a:solidFill>
              <a:latin typeface="Arial" charset="0"/>
              <a:cs typeface="Arial" charset="0"/>
              <a:sym typeface="Wingdings" pitchFamily="2" charset="2"/>
            </a:endParaRPr>
          </a:p>
          <a:p>
            <a:r>
              <a:rPr lang="en-US" dirty="0">
                <a:solidFill>
                  <a:srgbClr val="0033CC"/>
                </a:solidFill>
                <a:latin typeface="Arial" charset="0"/>
                <a:cs typeface="Arial" charset="0"/>
                <a:sym typeface="Wingdings" pitchFamily="2" charset="2"/>
              </a:rPr>
              <a:t>Make a list of closed questions (only ‘yes’ or ‘no’ as an answer) to ask others if they have the same issues based on the management or HSE-MS failings or shortfalls identified in the investigation. </a:t>
            </a:r>
          </a:p>
          <a:p>
            <a:endParaRPr lang="en-US" dirty="0">
              <a:solidFill>
                <a:srgbClr val="0033CC"/>
              </a:solidFill>
              <a:latin typeface="Arial" charset="0"/>
              <a:cs typeface="Arial" charset="0"/>
              <a:sym typeface="Wingdings" pitchFamily="2" charset="2"/>
            </a:endParaRPr>
          </a:p>
          <a:p>
            <a:r>
              <a:rPr lang="en-US" dirty="0">
                <a:solidFill>
                  <a:srgbClr val="0033CC"/>
                </a:solidFill>
                <a:latin typeface="Arial" charset="0"/>
                <a:cs typeface="Arial" charset="0"/>
                <a:sym typeface="Wingdings" pitchFamily="2" charset="2"/>
              </a:rPr>
              <a:t>Imagine you have to audit other companies to see if they could have the same issues.</a:t>
            </a:r>
          </a:p>
          <a:p>
            <a:endParaRPr lang="en-US" dirty="0">
              <a:solidFill>
                <a:srgbClr val="0033CC"/>
              </a:solidFill>
              <a:latin typeface="Arial" charset="0"/>
              <a:cs typeface="Arial" charset="0"/>
              <a:sym typeface="Wingdings" pitchFamily="2" charset="2"/>
            </a:endParaRPr>
          </a:p>
          <a:p>
            <a:r>
              <a:rPr lang="en-US" dirty="0">
                <a:solidFill>
                  <a:srgbClr val="0033CC"/>
                </a:solidFill>
                <a:latin typeface="Arial" charset="0"/>
                <a:cs typeface="Arial" charset="0"/>
                <a:sym typeface="Wingdings" pitchFamily="2" charset="2"/>
              </a:rPr>
              <a:t>These questions should start</a:t>
            </a:r>
            <a:r>
              <a:rPr lang="en-US" baseline="0" dirty="0">
                <a:solidFill>
                  <a:srgbClr val="0033CC"/>
                </a:solidFill>
                <a:latin typeface="Arial" charset="0"/>
                <a:cs typeface="Arial" charset="0"/>
                <a:sym typeface="Wingdings" pitchFamily="2" charset="2"/>
              </a:rPr>
              <a:t> with: Do you ensure…………………?</a:t>
            </a:r>
            <a:endParaRPr lang="en-US" dirty="0">
              <a:latin typeface="Arial" charset="0"/>
              <a:cs typeface="Arial" charset="0"/>
            </a:endParaRPr>
          </a:p>
        </p:txBody>
      </p:sp>
      <p:sp>
        <p:nvSpPr>
          <p:cNvPr id="52228" name="Slide Number Placeholder 3"/>
          <p:cNvSpPr>
            <a:spLocks noGrp="1"/>
          </p:cNvSpPr>
          <p:nvPr>
            <p:ph type="sldNum" sz="quarter" idx="5"/>
          </p:nvPr>
        </p:nvSpPr>
        <p:spPr>
          <a:noFill/>
        </p:spPr>
        <p:txBody>
          <a:bodyPr/>
          <a:lstStyle/>
          <a:p>
            <a:fld id="{E6B2BACC-5893-4478-93DA-688A131F8366}" type="slidenum">
              <a:rPr lang="en-US" smtClean="0"/>
              <a:pPr/>
              <a:t>2</a:t>
            </a:fld>
            <a:endParaRPr lang="en-US"/>
          </a:p>
        </p:txBody>
      </p:sp>
    </p:spTree>
    <p:extLst>
      <p:ext uri="{BB962C8B-B14F-4D97-AF65-F5344CB8AC3E}">
        <p14:creationId xmlns:p14="http://schemas.microsoft.com/office/powerpoint/2010/main" val="142842830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4" name="Rectangle 3"/>
          <p:cNvSpPr/>
          <p:nvPr userDrawn="1"/>
        </p:nvSpPr>
        <p:spPr bwMode="auto">
          <a:xfrm>
            <a:off x="0" y="0"/>
            <a:ext cx="9144000" cy="6858000"/>
          </a:xfrm>
          <a:prstGeom prst="rect">
            <a:avLst/>
          </a:prstGeom>
          <a:noFill/>
          <a:ln w="9525" cap="flat" cmpd="sng" algn="ctr">
            <a:solidFill>
              <a:schemeClr val="tx1"/>
            </a:solidFill>
            <a:prstDash val="solid"/>
            <a:round/>
            <a:headEnd type="none" w="med" len="med"/>
            <a:tailEnd type="none" w="med" len="med"/>
          </a:ln>
          <a:effectLst/>
        </p:spPr>
        <p:txBody>
          <a:bodyPr/>
          <a:lstStyle/>
          <a:p>
            <a:pPr>
              <a:defRPr/>
            </a:pPr>
            <a:endParaRPr lang="en-US"/>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Rectangle 4"/>
          <p:cNvSpPr>
            <a:spLocks noGrp="1" noChangeArrowheads="1"/>
          </p:cNvSpPr>
          <p:nvPr>
            <p:ph type="dt" sz="half" idx="10"/>
          </p:nvPr>
        </p:nvSpPr>
        <p:spPr/>
        <p:txBody>
          <a:bodyPr/>
          <a:lstStyle>
            <a:lvl1pPr>
              <a:defRPr/>
            </a:lvl1pPr>
          </a:lstStyle>
          <a:p>
            <a:pPr>
              <a:defRPr/>
            </a:pP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a:t>Confidential - Not to be shared outside of PDO/PDO contractors </a:t>
            </a:r>
          </a:p>
        </p:txBody>
      </p:sp>
      <p:sp>
        <p:nvSpPr>
          <p:cNvPr id="7" name="Rectangle 6"/>
          <p:cNvSpPr>
            <a:spLocks noGrp="1" noChangeArrowheads="1"/>
          </p:cNvSpPr>
          <p:nvPr>
            <p:ph type="sldNum" sz="quarter" idx="12"/>
          </p:nvPr>
        </p:nvSpPr>
        <p:spPr/>
        <p:txBody>
          <a:bodyPr/>
          <a:lstStyle>
            <a:lvl1pPr algn="ctr">
              <a:defRPr/>
            </a:lvl1pPr>
          </a:lstStyle>
          <a:p>
            <a:pPr>
              <a:defRPr/>
            </a:pPr>
            <a:fld id="{15B704AD-0DEC-4276-A217-14915B9EB7EF}" type="slidenum">
              <a:rPr lang="en-US"/>
              <a:pPr>
                <a:defRPr/>
              </a:pPr>
              <a:t>‹#›</a:t>
            </a:fld>
            <a:endParaRPr lang="en-US"/>
          </a:p>
        </p:txBody>
      </p:sp>
    </p:spTree>
    <p:extLst>
      <p:ext uri="{BB962C8B-B14F-4D97-AF65-F5344CB8AC3E}">
        <p14:creationId xmlns:p14="http://schemas.microsoft.com/office/powerpoint/2010/main" val="26595071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152400"/>
            <a:ext cx="8077200" cy="685800"/>
          </a:xfrm>
          <a:prstGeom prst="rect">
            <a:avLst/>
          </a:prstGeom>
        </p:spPr>
        <p:txBody>
          <a:bodyPr/>
          <a:lstStyle>
            <a:lvl1pPr>
              <a:defRPr sz="2000"/>
            </a:lvl1pPr>
          </a:lstStyle>
          <a:p>
            <a:r>
              <a:rPr lang="en-US"/>
              <a:t>Click to edit Master title style</a:t>
            </a:r>
            <a:endParaRPr lang="en-US" dirty="0"/>
          </a:p>
        </p:txBody>
      </p:sp>
      <p:sp>
        <p:nvSpPr>
          <p:cNvPr id="3" name="Rectangle 4"/>
          <p:cNvSpPr>
            <a:spLocks noGrp="1" noChangeArrowheads="1"/>
          </p:cNvSpPr>
          <p:nvPr>
            <p:ph type="dt" sz="half" idx="10"/>
          </p:nvPr>
        </p:nvSpPr>
        <p:spPr/>
        <p:txBody>
          <a:bodyPr/>
          <a:lstStyle>
            <a:lvl1pPr>
              <a:defRPr/>
            </a:lvl1pPr>
          </a:lstStyle>
          <a:p>
            <a:pPr>
              <a:defRPr/>
            </a:pPr>
            <a:endParaRPr lang="en-US"/>
          </a:p>
        </p:txBody>
      </p:sp>
      <p:sp>
        <p:nvSpPr>
          <p:cNvPr id="4" name="Rectangle 5"/>
          <p:cNvSpPr>
            <a:spLocks noGrp="1" noChangeArrowheads="1"/>
          </p:cNvSpPr>
          <p:nvPr>
            <p:ph type="ftr" sz="quarter" idx="11"/>
          </p:nvPr>
        </p:nvSpPr>
        <p:spPr/>
        <p:txBody>
          <a:bodyPr/>
          <a:lstStyle>
            <a:lvl1pPr>
              <a:defRPr/>
            </a:lvl1pPr>
          </a:lstStyle>
          <a:p>
            <a:pPr>
              <a:defRPr/>
            </a:pPr>
            <a:r>
              <a:rPr lang="en-US"/>
              <a:t>Confidential - Not to be shared outside of PDO/PDO contractors </a:t>
            </a:r>
          </a:p>
        </p:txBody>
      </p:sp>
      <p:sp>
        <p:nvSpPr>
          <p:cNvPr id="5" name="Rectangle 6"/>
          <p:cNvSpPr>
            <a:spLocks noGrp="1" noChangeArrowheads="1"/>
          </p:cNvSpPr>
          <p:nvPr>
            <p:ph type="sldNum" sz="quarter" idx="12"/>
          </p:nvPr>
        </p:nvSpPr>
        <p:spPr/>
        <p:txBody>
          <a:bodyPr/>
          <a:lstStyle>
            <a:lvl1pPr algn="ctr">
              <a:defRPr/>
            </a:lvl1pPr>
          </a:lstStyle>
          <a:p>
            <a:pPr>
              <a:defRPr/>
            </a:pPr>
            <a:fld id="{1A920DC4-FE34-4663-8FB7-16362F8E3E28}" type="slidenum">
              <a:rPr lang="en-US"/>
              <a:pPr>
                <a:defRPr/>
              </a:pPr>
              <a:t>‹#›</a:t>
            </a:fld>
            <a:endParaRPr lang="en-US"/>
          </a:p>
        </p:txBody>
      </p:sp>
    </p:spTree>
    <p:extLst>
      <p:ext uri="{BB962C8B-B14F-4D97-AF65-F5344CB8AC3E}">
        <p14:creationId xmlns:p14="http://schemas.microsoft.com/office/powerpoint/2010/main" val="28922755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endParaRPr lang="en-US"/>
          </a:p>
        </p:txBody>
      </p:sp>
      <p:sp>
        <p:nvSpPr>
          <p:cNvPr id="3" name="Rectangle 5"/>
          <p:cNvSpPr>
            <a:spLocks noGrp="1" noChangeArrowheads="1"/>
          </p:cNvSpPr>
          <p:nvPr>
            <p:ph type="ftr" sz="quarter" idx="11"/>
          </p:nvPr>
        </p:nvSpPr>
        <p:spPr/>
        <p:txBody>
          <a:bodyPr/>
          <a:lstStyle>
            <a:lvl1pPr>
              <a:defRPr/>
            </a:lvl1pPr>
          </a:lstStyle>
          <a:p>
            <a:pPr>
              <a:defRPr/>
            </a:pPr>
            <a:r>
              <a:rPr lang="en-US"/>
              <a:t>Confidential - Not to be shared outside of PDO/PDO contractors </a:t>
            </a:r>
          </a:p>
        </p:txBody>
      </p:sp>
      <p:sp>
        <p:nvSpPr>
          <p:cNvPr id="4" name="Rectangle 6"/>
          <p:cNvSpPr>
            <a:spLocks noGrp="1" noChangeArrowheads="1"/>
          </p:cNvSpPr>
          <p:nvPr>
            <p:ph type="sldNum" sz="quarter" idx="12"/>
          </p:nvPr>
        </p:nvSpPr>
        <p:spPr/>
        <p:txBody>
          <a:bodyPr/>
          <a:lstStyle>
            <a:lvl1pPr algn="ctr">
              <a:defRPr/>
            </a:lvl1pPr>
          </a:lstStyle>
          <a:p>
            <a:pPr>
              <a:defRPr/>
            </a:pPr>
            <a:fld id="{C085B925-3865-4333-AFCB-ABF9FE11EB42}" type="slidenum">
              <a:rPr lang="en-US"/>
              <a:pPr>
                <a:defRPr/>
              </a:pPr>
              <a:t>‹#›</a:t>
            </a:fld>
            <a:endParaRPr lang="en-US"/>
          </a:p>
        </p:txBody>
      </p:sp>
    </p:spTree>
    <p:extLst>
      <p:ext uri="{BB962C8B-B14F-4D97-AF65-F5344CB8AC3E}">
        <p14:creationId xmlns:p14="http://schemas.microsoft.com/office/powerpoint/2010/main" val="22775041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Table">
    <p:spTree>
      <p:nvGrpSpPr>
        <p:cNvPr id="1" name=""/>
        <p:cNvGrpSpPr/>
        <p:nvPr/>
      </p:nvGrpSpPr>
      <p:grpSpPr>
        <a:xfrm>
          <a:off x="0" y="0"/>
          <a:ext cx="0" cy="0"/>
          <a:chOff x="0" y="0"/>
          <a:chExt cx="0" cy="0"/>
        </a:xfrm>
      </p:grpSpPr>
      <p:sp>
        <p:nvSpPr>
          <p:cNvPr id="3" name="Table Placeholder 2"/>
          <p:cNvSpPr>
            <a:spLocks noGrp="1"/>
          </p:cNvSpPr>
          <p:nvPr>
            <p:ph type="tbl" idx="1"/>
          </p:nvPr>
        </p:nvSpPr>
        <p:spPr>
          <a:xfrm>
            <a:off x="685800" y="1981200"/>
            <a:ext cx="7772400" cy="4114800"/>
          </a:xfrm>
        </p:spPr>
        <p:txBody>
          <a:bodyPr/>
          <a:lstStyle/>
          <a:p>
            <a:pPr lvl="0"/>
            <a:endParaRPr lang="en-US" noProof="0" dirty="0"/>
          </a:p>
        </p:txBody>
      </p:sp>
      <p:sp>
        <p:nvSpPr>
          <p:cNvPr id="4" name="Rectangle 4"/>
          <p:cNvSpPr>
            <a:spLocks noGrp="1" noChangeArrowheads="1"/>
          </p:cNvSpPr>
          <p:nvPr>
            <p:ph type="dt" sz="half" idx="10"/>
          </p:nvPr>
        </p:nvSpPr>
        <p:spPr/>
        <p:txBody>
          <a:bodyPr/>
          <a:lstStyle>
            <a:lvl1pPr>
              <a:defRPr/>
            </a:lvl1pPr>
          </a:lstStyle>
          <a:p>
            <a:pPr>
              <a:defRPr/>
            </a:pP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a:t>Confidential - Not to be shared outside of PDO/PDO contractors </a:t>
            </a:r>
          </a:p>
        </p:txBody>
      </p:sp>
      <p:sp>
        <p:nvSpPr>
          <p:cNvPr id="6" name="Rectangle 6"/>
          <p:cNvSpPr>
            <a:spLocks noGrp="1" noChangeArrowheads="1"/>
          </p:cNvSpPr>
          <p:nvPr>
            <p:ph type="sldNum" sz="quarter" idx="12"/>
          </p:nvPr>
        </p:nvSpPr>
        <p:spPr/>
        <p:txBody>
          <a:bodyPr/>
          <a:lstStyle>
            <a:lvl1pPr algn="ctr">
              <a:defRPr/>
            </a:lvl1pPr>
          </a:lstStyle>
          <a:p>
            <a:pPr>
              <a:defRPr/>
            </a:pPr>
            <a:fld id="{CF1380D9-E0BB-484F-BE96-17EE0360769A}" type="slidenum">
              <a:rPr lang="en-US"/>
              <a:pPr>
                <a:defRPr/>
              </a:pPr>
              <a:t>‹#›</a:t>
            </a:fld>
            <a:endParaRPr lang="en-US"/>
          </a:p>
        </p:txBody>
      </p:sp>
    </p:spTree>
    <p:extLst>
      <p:ext uri="{BB962C8B-B14F-4D97-AF65-F5344CB8AC3E}">
        <p14:creationId xmlns:p14="http://schemas.microsoft.com/office/powerpoint/2010/main" val="4443049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4500"/>
            </a:lvl1pPr>
          </a:lstStyle>
          <a:p>
            <a:r>
              <a:rPr lang="en-US"/>
              <a:t>Click to edit Master title style</a:t>
            </a:r>
            <a:endParaRPr lang="en-IN"/>
          </a:p>
        </p:txBody>
      </p:sp>
      <p:sp>
        <p:nvSpPr>
          <p:cNvPr id="3" name="Subtitle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IN"/>
          </a:p>
        </p:txBody>
      </p:sp>
      <p:sp>
        <p:nvSpPr>
          <p:cNvPr id="4" name="Date Placeholder 3"/>
          <p:cNvSpPr>
            <a:spLocks noGrp="1"/>
          </p:cNvSpPr>
          <p:nvPr>
            <p:ph type="dt" sz="half" idx="10"/>
          </p:nvPr>
        </p:nvSpPr>
        <p:spPr/>
        <p:txBody>
          <a:bodyPr/>
          <a:lstStyle/>
          <a:p>
            <a:endParaRPr lang="en-IN"/>
          </a:p>
        </p:txBody>
      </p:sp>
      <p:sp>
        <p:nvSpPr>
          <p:cNvPr id="5" name="Footer Placeholder 4"/>
          <p:cNvSpPr>
            <a:spLocks noGrp="1"/>
          </p:cNvSpPr>
          <p:nvPr>
            <p:ph type="ftr" sz="quarter" idx="11"/>
          </p:nvPr>
        </p:nvSpPr>
        <p:spPr/>
        <p:txBody>
          <a:bodyPr/>
          <a:lstStyle/>
          <a:p>
            <a:r>
              <a:rPr lang="en-GB"/>
              <a:t>Confidential - Not to be shared outside of PDO/PDO contractors </a:t>
            </a:r>
            <a:endParaRPr lang="en-IN"/>
          </a:p>
        </p:txBody>
      </p:sp>
      <p:sp>
        <p:nvSpPr>
          <p:cNvPr id="6" name="Slide Number Placeholder 5"/>
          <p:cNvSpPr>
            <a:spLocks noGrp="1"/>
          </p:cNvSpPr>
          <p:nvPr>
            <p:ph type="sldNum" sz="quarter" idx="12"/>
          </p:nvPr>
        </p:nvSpPr>
        <p:spPr/>
        <p:txBody>
          <a:bodyPr/>
          <a:lstStyle/>
          <a:p>
            <a:fld id="{EDC7C482-6A57-4477-ABB6-025DC609A7C0}" type="slidenum">
              <a:rPr lang="en-IN" smtClean="0"/>
              <a:pPr/>
              <a:t>‹#›</a:t>
            </a:fld>
            <a:endParaRPr lang="en-IN"/>
          </a:p>
        </p:txBody>
      </p:sp>
    </p:spTree>
    <p:extLst>
      <p:ext uri="{BB962C8B-B14F-4D97-AF65-F5344CB8AC3E}">
        <p14:creationId xmlns:p14="http://schemas.microsoft.com/office/powerpoint/2010/main" val="103143808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a:defRPr/>
            </a:pPr>
            <a:endParaRPr lang="en-US"/>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a:defRPr/>
            </a:pPr>
            <a:r>
              <a:rPr lang="en-US"/>
              <a:t>Confidential - Not to be shared outside of PDO/PDO contractors </a:t>
            </a:r>
          </a:p>
        </p:txBody>
      </p:sp>
      <p:sp>
        <p:nvSpPr>
          <p:cNvPr id="1030" name="Rectangle 6"/>
          <p:cNvSpPr>
            <a:spLocks noGrp="1" noChangeArrowheads="1"/>
          </p:cNvSpPr>
          <p:nvPr>
            <p:ph type="sldNum" sz="quarter" idx="4"/>
          </p:nvPr>
        </p:nvSpPr>
        <p:spPr bwMode="auto">
          <a:xfrm>
            <a:off x="70104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a:defRPr/>
            </a:pPr>
            <a:fld id="{10281B74-92C0-4899-8AEC-B63DF05B8251}" type="slidenum">
              <a:rPr lang="en-US"/>
              <a:pPr>
                <a:defRPr/>
              </a:pPr>
              <a:t>‹#›</a:t>
            </a:fld>
            <a:endParaRPr lang="en-US"/>
          </a:p>
        </p:txBody>
      </p:sp>
      <p:sp>
        <p:nvSpPr>
          <p:cNvPr id="7" name="TextBox 6"/>
          <p:cNvSpPr txBox="1"/>
          <p:nvPr userDrawn="1"/>
        </p:nvSpPr>
        <p:spPr>
          <a:xfrm>
            <a:off x="762000" y="228600"/>
            <a:ext cx="7467600" cy="400050"/>
          </a:xfrm>
          <a:prstGeom prst="rect">
            <a:avLst/>
          </a:prstGeom>
          <a:noFill/>
        </p:spPr>
        <p:txBody>
          <a:bodyPr>
            <a:spAutoFit/>
          </a:bodyPr>
          <a:lstStyle/>
          <a:p>
            <a:pPr>
              <a:defRPr/>
            </a:pPr>
            <a:r>
              <a:rPr lang="en-US" sz="2000" b="1" i="1" kern="0" dirty="0">
                <a:solidFill>
                  <a:srgbClr val="CCCCFF"/>
                </a:solidFill>
                <a:latin typeface="Arial"/>
                <a:ea typeface="+mj-ea"/>
                <a:cs typeface="Arial"/>
              </a:rPr>
              <a:t>Main contractor name – LTI# - Date of incident</a:t>
            </a:r>
            <a:endParaRPr lang="en-US" dirty="0"/>
          </a:p>
        </p:txBody>
      </p:sp>
      <p:sp>
        <p:nvSpPr>
          <p:cNvPr id="8" name="Rectangle 7"/>
          <p:cNvSpPr/>
          <p:nvPr userDrawn="1"/>
        </p:nvSpPr>
        <p:spPr bwMode="auto">
          <a:xfrm>
            <a:off x="0" y="0"/>
            <a:ext cx="9144000" cy="6858000"/>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a:lstStyle/>
          <a:p>
            <a:pPr>
              <a:defRPr/>
            </a:pPr>
            <a:endParaRPr lang="en-US"/>
          </a:p>
        </p:txBody>
      </p:sp>
      <p:pic>
        <p:nvPicPr>
          <p:cNvPr id="1032" name="Content Placeholder 3" descr="PPT option1.jpg"/>
          <p:cNvPicPr>
            <a:picLocks noChangeAspect="1"/>
          </p:cNvPicPr>
          <p:nvPr userDrawn="1"/>
        </p:nvPicPr>
        <p:blipFill>
          <a:blip r:embed="rId7" cstate="email">
            <a:extLst>
              <a:ext uri="{28A0092B-C50C-407E-A947-70E740481C1C}">
                <a14:useLocalDpi xmlns:a14="http://schemas.microsoft.com/office/drawing/2010/main" val="0"/>
              </a:ext>
            </a:extLst>
          </a:blip>
          <a:srcRect/>
          <a:stretch>
            <a:fillRect/>
          </a:stretch>
        </p:blipFill>
        <p:spPr bwMode="auto">
          <a:xfrm>
            <a:off x="-11113" y="0"/>
            <a:ext cx="9155113" cy="6858000"/>
          </a:xfrm>
          <a:prstGeom prst="rect">
            <a:avLst/>
          </a:prstGeom>
          <a:noFill/>
          <a:ln w="9525">
            <a:noFill/>
            <a:miter lim="800000"/>
            <a:headEnd/>
            <a:tailEnd/>
          </a:ln>
        </p:spPr>
      </p:pic>
    </p:spTree>
    <p:extLst>
      <p:ext uri="{BB962C8B-B14F-4D97-AF65-F5344CB8AC3E}">
        <p14:creationId xmlns:p14="http://schemas.microsoft.com/office/powerpoint/2010/main" val="2045531347"/>
      </p:ext>
    </p:extLst>
  </p:cSld>
  <p:clrMap bg1="lt1" tx1="dk1" bg2="lt2" tx2="dk2" accent1="accent1" accent2="accent2" accent3="accent3" accent4="accent4" accent5="accent5" accent6="accent6" hlink="hlink" folHlink="folHlink"/>
  <p:sldLayoutIdLst>
    <p:sldLayoutId id="2147483713" r:id="rId1"/>
    <p:sldLayoutId id="2147483714" r:id="rId2"/>
    <p:sldLayoutId id="2147483715" r:id="rId3"/>
    <p:sldLayoutId id="2147483716" r:id="rId4"/>
    <p:sldLayoutId id="2147483717" r:id="rId5"/>
  </p:sldLayoutIdLst>
  <p:hf sldNum="0" hdr="0" dt="0"/>
  <p:txStyles>
    <p:titleStyle>
      <a:lvl1pPr algn="ctr" rtl="0" eaLnBrk="0" fontAlgn="base" hangingPunct="0">
        <a:spcBef>
          <a:spcPct val="0"/>
        </a:spcBef>
        <a:spcAft>
          <a:spcPct val="0"/>
        </a:spcAft>
        <a:defRPr sz="2000" i="1">
          <a:solidFill>
            <a:schemeClr val="hlink"/>
          </a:solidFill>
          <a:latin typeface="+mj-lt"/>
          <a:ea typeface="+mj-ea"/>
          <a:cs typeface="+mj-cs"/>
        </a:defRPr>
      </a:lvl1pPr>
      <a:lvl2pPr algn="ctr" rtl="0" eaLnBrk="0" fontAlgn="base" hangingPunct="0">
        <a:spcBef>
          <a:spcPct val="0"/>
        </a:spcBef>
        <a:spcAft>
          <a:spcPct val="0"/>
        </a:spcAft>
        <a:defRPr sz="2000" i="1">
          <a:solidFill>
            <a:schemeClr val="hlink"/>
          </a:solidFill>
          <a:latin typeface="Arial" charset="0"/>
          <a:cs typeface="Arial" charset="0"/>
        </a:defRPr>
      </a:lvl2pPr>
      <a:lvl3pPr algn="ctr" rtl="0" eaLnBrk="0" fontAlgn="base" hangingPunct="0">
        <a:spcBef>
          <a:spcPct val="0"/>
        </a:spcBef>
        <a:spcAft>
          <a:spcPct val="0"/>
        </a:spcAft>
        <a:defRPr sz="2000" i="1">
          <a:solidFill>
            <a:schemeClr val="hlink"/>
          </a:solidFill>
          <a:latin typeface="Arial" charset="0"/>
          <a:cs typeface="Arial" charset="0"/>
        </a:defRPr>
      </a:lvl3pPr>
      <a:lvl4pPr algn="ctr" rtl="0" eaLnBrk="0" fontAlgn="base" hangingPunct="0">
        <a:spcBef>
          <a:spcPct val="0"/>
        </a:spcBef>
        <a:spcAft>
          <a:spcPct val="0"/>
        </a:spcAft>
        <a:defRPr sz="2000" i="1">
          <a:solidFill>
            <a:schemeClr val="hlink"/>
          </a:solidFill>
          <a:latin typeface="Arial" charset="0"/>
          <a:cs typeface="Arial" charset="0"/>
        </a:defRPr>
      </a:lvl4pPr>
      <a:lvl5pPr algn="ctr" rtl="0" eaLnBrk="0" fontAlgn="base" hangingPunct="0">
        <a:spcBef>
          <a:spcPct val="0"/>
        </a:spcBef>
        <a:spcAft>
          <a:spcPct val="0"/>
        </a:spcAft>
        <a:defRPr sz="2000" i="1">
          <a:solidFill>
            <a:schemeClr val="hlink"/>
          </a:solidFill>
          <a:latin typeface="Arial" charset="0"/>
          <a:cs typeface="Arial" charset="0"/>
        </a:defRPr>
      </a:lvl5pPr>
      <a:lvl6pPr marL="457200" algn="ctr" rtl="0" eaLnBrk="0" fontAlgn="base" hangingPunct="0">
        <a:spcBef>
          <a:spcPct val="0"/>
        </a:spcBef>
        <a:spcAft>
          <a:spcPct val="0"/>
        </a:spcAft>
        <a:defRPr sz="2800">
          <a:solidFill>
            <a:schemeClr val="hlink"/>
          </a:solidFill>
          <a:latin typeface="Arial" charset="0"/>
          <a:cs typeface="Arial" charset="0"/>
        </a:defRPr>
      </a:lvl6pPr>
      <a:lvl7pPr marL="914400" algn="ctr" rtl="0" eaLnBrk="0" fontAlgn="base" hangingPunct="0">
        <a:spcBef>
          <a:spcPct val="0"/>
        </a:spcBef>
        <a:spcAft>
          <a:spcPct val="0"/>
        </a:spcAft>
        <a:defRPr sz="2800">
          <a:solidFill>
            <a:schemeClr val="hlink"/>
          </a:solidFill>
          <a:latin typeface="Arial" charset="0"/>
          <a:cs typeface="Arial" charset="0"/>
        </a:defRPr>
      </a:lvl7pPr>
      <a:lvl8pPr marL="1371600" algn="ctr" rtl="0" eaLnBrk="0" fontAlgn="base" hangingPunct="0">
        <a:spcBef>
          <a:spcPct val="0"/>
        </a:spcBef>
        <a:spcAft>
          <a:spcPct val="0"/>
        </a:spcAft>
        <a:defRPr sz="2800">
          <a:solidFill>
            <a:schemeClr val="hlink"/>
          </a:solidFill>
          <a:latin typeface="Arial" charset="0"/>
          <a:cs typeface="Arial" charset="0"/>
        </a:defRPr>
      </a:lvl8pPr>
      <a:lvl9pPr marL="1828800" algn="ctr" rtl="0" eaLnBrk="0" fontAlgn="base" hangingPunct="0">
        <a:spcBef>
          <a:spcPct val="0"/>
        </a:spcBef>
        <a:spcAft>
          <a:spcPct val="0"/>
        </a:spcAft>
        <a:defRPr sz="2800">
          <a:solidFill>
            <a:schemeClr val="hlink"/>
          </a:solidFill>
          <a:latin typeface="Arial"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14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3.xml"/><Relationship Id="rId4" Type="http://schemas.openxmlformats.org/officeDocument/2006/relationships/image" Target="../media/image3.jpe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1" name="Picture 20" descr="A picture containing outdoor, street, parked, sitting&#10;&#10;Description automatically generated">
            <a:extLst>
              <a:ext uri="{FF2B5EF4-FFF2-40B4-BE49-F238E27FC236}">
                <a16:creationId xmlns:a16="http://schemas.microsoft.com/office/drawing/2014/main" id="{BB4F6BD5-03AA-4086-8BCF-81F11BE903F1}"/>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5934507" y="3421763"/>
            <a:ext cx="3048000" cy="2892777"/>
          </a:xfrm>
          <a:prstGeom prst="rect">
            <a:avLst/>
          </a:prstGeom>
        </p:spPr>
      </p:pic>
      <p:pic>
        <p:nvPicPr>
          <p:cNvPr id="15" name="Picture 2">
            <a:extLst>
              <a:ext uri="{FF2B5EF4-FFF2-40B4-BE49-F238E27FC236}">
                <a16:creationId xmlns:a16="http://schemas.microsoft.com/office/drawing/2014/main" id="{E3C79AC0-8665-4A64-83ED-10C0032D8114}"/>
              </a:ext>
            </a:extLst>
          </p:cNvPr>
          <p:cNvPicPr>
            <a:picLocks noChangeAspect="1" noChangeArrowheads="1"/>
          </p:cNvPicPr>
          <p:nvPr/>
        </p:nvPicPr>
        <p:blipFill>
          <a:blip r:embed="rId4" cstate="email">
            <a:extLst>
              <a:ext uri="{28A0092B-C50C-407E-A947-70E740481C1C}">
                <a14:useLocalDpi xmlns:a14="http://schemas.microsoft.com/office/drawing/2010/main"/>
              </a:ext>
            </a:extLst>
          </a:blip>
          <a:stretch>
            <a:fillRect/>
          </a:stretch>
        </p:blipFill>
        <p:spPr bwMode="auto">
          <a:xfrm>
            <a:off x="5838824" y="758347"/>
            <a:ext cx="3228975" cy="2222541"/>
          </a:xfrm>
          <a:prstGeom prst="rect">
            <a:avLst/>
          </a:prstGeom>
          <a:noFill/>
          <a:extLst>
            <a:ext uri="{909E8E84-426E-40DD-AFC4-6F175D3DCCD1}">
              <a14:hiddenFill xmlns:a14="http://schemas.microsoft.com/office/drawing/2010/main">
                <a:solidFill>
                  <a:srgbClr val="FFFFFF"/>
                </a:solidFill>
              </a14:hiddenFill>
            </a:ext>
          </a:extLst>
        </p:spPr>
      </p:pic>
      <p:sp>
        <p:nvSpPr>
          <p:cNvPr id="14339" name="Text Box 2"/>
          <p:cNvSpPr txBox="1">
            <a:spLocks noChangeArrowheads="1"/>
          </p:cNvSpPr>
          <p:nvPr/>
        </p:nvSpPr>
        <p:spPr bwMode="auto">
          <a:xfrm>
            <a:off x="64045" y="775764"/>
            <a:ext cx="5666942" cy="4478149"/>
          </a:xfrm>
          <a:prstGeom prst="rect">
            <a:avLst/>
          </a:prstGeom>
          <a:noFill/>
          <a:ln w="19050">
            <a:noFill/>
            <a:miter lim="800000"/>
            <a:headEnd/>
            <a:tailEnd/>
          </a:ln>
        </p:spPr>
        <p:txBody>
          <a:bodyPr wrap="square">
            <a:spAutoFit/>
          </a:bodyPr>
          <a:lstStyle/>
          <a:p>
            <a:pPr marL="114300" indent="-114300" algn="just">
              <a:defRPr/>
            </a:pPr>
            <a:r>
              <a:rPr lang="en-GB" sz="1600" b="1" dirty="0">
                <a:solidFill>
                  <a:srgbClr val="333399"/>
                </a:solidFill>
                <a:latin typeface="Tahoma" pitchFamily="34" charset="0"/>
              </a:rPr>
              <a:t>Date:</a:t>
            </a:r>
            <a:r>
              <a:rPr lang="en-US" sz="1600" b="1" dirty="0">
                <a:solidFill>
                  <a:srgbClr val="333399"/>
                </a:solidFill>
                <a:latin typeface="Tahoma" pitchFamily="34" charset="0"/>
              </a:rPr>
              <a:t> 16</a:t>
            </a:r>
            <a:r>
              <a:rPr lang="en-US" sz="1600" b="1" baseline="30000" dirty="0">
                <a:solidFill>
                  <a:srgbClr val="333399"/>
                </a:solidFill>
                <a:latin typeface="Tahoma" pitchFamily="34" charset="0"/>
              </a:rPr>
              <a:t>th</a:t>
            </a:r>
            <a:r>
              <a:rPr lang="en-US" sz="1600" b="1" dirty="0">
                <a:solidFill>
                  <a:srgbClr val="333399"/>
                </a:solidFill>
                <a:latin typeface="Tahoma" pitchFamily="34" charset="0"/>
              </a:rPr>
              <a:t> Sept 2019       Incident Title: HiPo#54</a:t>
            </a:r>
          </a:p>
          <a:p>
            <a:pPr marL="114300" indent="-114300" algn="just">
              <a:defRPr/>
            </a:pPr>
            <a:endParaRPr lang="en-US" sz="1300" b="1" dirty="0">
              <a:solidFill>
                <a:srgbClr val="FF0000"/>
              </a:solidFill>
              <a:latin typeface="Tahoma" pitchFamily="34" charset="0"/>
            </a:endParaRPr>
          </a:p>
          <a:p>
            <a:pPr marL="114300" indent="-114300" algn="just">
              <a:defRPr/>
            </a:pPr>
            <a:r>
              <a:rPr lang="en-US" sz="1600" b="1" dirty="0">
                <a:solidFill>
                  <a:srgbClr val="FF0000"/>
                </a:solidFill>
                <a:latin typeface="Tahoma" pitchFamily="34" charset="0"/>
              </a:rPr>
              <a:t>What happened?</a:t>
            </a:r>
            <a:endParaRPr lang="en-US" sz="1600" dirty="0">
              <a:solidFill>
                <a:srgbClr val="FF0000"/>
              </a:solidFill>
              <a:latin typeface="Tahoma" pitchFamily="34" charset="0"/>
            </a:endParaRPr>
          </a:p>
          <a:p>
            <a:pPr marL="342900" indent="-342900" eaLnBrk="1" hangingPunct="1">
              <a:defRPr/>
            </a:pPr>
            <a:endParaRPr lang="en-US" sz="1050" dirty="0">
              <a:solidFill>
                <a:srgbClr val="000000"/>
              </a:solidFill>
              <a:latin typeface="Arial" pitchFamily="34" charset="0"/>
            </a:endParaRPr>
          </a:p>
          <a:p>
            <a:pPr>
              <a:spcBef>
                <a:spcPts val="0"/>
              </a:spcBef>
              <a:defRPr/>
            </a:pPr>
            <a:r>
              <a:rPr lang="en-US" sz="1600" dirty="0">
                <a:latin typeface="Calibri" panose="020F0502020204030204" pitchFamily="34" charset="0"/>
              </a:rPr>
              <a:t>A 50 MT crane lowered the elevator links from rig floor to pipe rack area at the distance of 11 meters from the crane with the boom length of 24 meters, then crane boom swung 7 meters to the right and was lowered to lift casing circulating/fill up tool at the distance of 14 meters,  crane tipped over damaging the boom. No injuries.</a:t>
            </a:r>
          </a:p>
          <a:p>
            <a:pPr>
              <a:spcBef>
                <a:spcPts val="0"/>
              </a:spcBef>
              <a:defRPr/>
            </a:pPr>
            <a:r>
              <a:rPr lang="en-US" sz="1050" dirty="0">
                <a:latin typeface="Calibri" panose="020F0502020204030204" pitchFamily="34" charset="0"/>
              </a:rPr>
              <a:t> </a:t>
            </a:r>
            <a:endParaRPr lang="en-US" sz="600" dirty="0">
              <a:solidFill>
                <a:srgbClr val="000000"/>
              </a:solidFill>
              <a:latin typeface="Arial" charset="0"/>
            </a:endParaRPr>
          </a:p>
          <a:p>
            <a:pPr marL="114300" indent="-114300" algn="just">
              <a:defRPr/>
            </a:pPr>
            <a:r>
              <a:rPr lang="en-US" sz="1600" b="1" dirty="0">
                <a:solidFill>
                  <a:srgbClr val="333399"/>
                </a:solidFill>
                <a:latin typeface="Tahoma" pitchFamily="34" charset="0"/>
              </a:rPr>
              <a:t>Your learning from this incident..</a:t>
            </a:r>
          </a:p>
          <a:p>
            <a:pPr marL="114300" indent="-114300" algn="just">
              <a:defRPr/>
            </a:pPr>
            <a:endParaRPr lang="en-US" sz="600" dirty="0">
              <a:solidFill>
                <a:srgbClr val="000000"/>
              </a:solidFill>
              <a:latin typeface="Arial" charset="0"/>
            </a:endParaRPr>
          </a:p>
          <a:p>
            <a:pPr marL="171450" indent="-171450">
              <a:buFont typeface="Arial" panose="020B0604020202020204" pitchFamily="34" charset="0"/>
              <a:buChar char="•"/>
            </a:pPr>
            <a:r>
              <a:rPr lang="en-GB" sz="1600" dirty="0">
                <a:latin typeface="Calibri" panose="020F0502020204030204" pitchFamily="34" charset="0"/>
              </a:rPr>
              <a:t>Ensure Lifting Supervisor is supervising the lifting operation.</a:t>
            </a:r>
          </a:p>
          <a:p>
            <a:pPr marL="171450" indent="-171450">
              <a:buFont typeface="Arial" panose="020B0604020202020204" pitchFamily="34" charset="0"/>
              <a:buChar char="•"/>
            </a:pPr>
            <a:r>
              <a:rPr lang="en-US" sz="1600" dirty="0">
                <a:latin typeface="Calibri" panose="020F0502020204030204" pitchFamily="34" charset="0"/>
              </a:rPr>
              <a:t>Ensure the lifting area is barricaded during lifting operation</a:t>
            </a:r>
          </a:p>
          <a:p>
            <a:pPr marL="171450" indent="-171450">
              <a:buFont typeface="Arial" panose="020B0604020202020204" pitchFamily="34" charset="0"/>
              <a:buChar char="•"/>
            </a:pPr>
            <a:r>
              <a:rPr lang="en-US" altLang="en-US" sz="1600" dirty="0">
                <a:latin typeface="Calibri" panose="020F0502020204030204" pitchFamily="34" charset="0"/>
              </a:rPr>
              <a:t>Ensure to STOP the operation on finding unsafe condition or act.</a:t>
            </a:r>
          </a:p>
          <a:p>
            <a:pPr marL="171450" indent="-171450">
              <a:buFont typeface="Arial" panose="020B0604020202020204" pitchFamily="34" charset="0"/>
              <a:buChar char="•"/>
            </a:pPr>
            <a:r>
              <a:rPr lang="en-US" altLang="en-US" sz="1600" dirty="0">
                <a:latin typeface="Calibri" panose="020F0502020204030204" pitchFamily="34" charset="0"/>
              </a:rPr>
              <a:t>Ensure the implementation of lift plan, TRIC and JSA for all non-routine lifting jobs.</a:t>
            </a:r>
          </a:p>
          <a:p>
            <a:pPr marL="171450" indent="-171450">
              <a:buFont typeface="Arial" panose="020B0604020202020204" pitchFamily="34" charset="0"/>
              <a:buChar char="•"/>
            </a:pPr>
            <a:endParaRPr lang="en-US" sz="1050" dirty="0">
              <a:latin typeface="Calibri" panose="020F0502020204030204" pitchFamily="34" charset="0"/>
            </a:endParaRPr>
          </a:p>
          <a:p>
            <a:pPr eaLnBrk="1" hangingPunct="1">
              <a:defRPr/>
            </a:pPr>
            <a:endParaRPr lang="en-US" sz="1050" dirty="0">
              <a:solidFill>
                <a:srgbClr val="FF0000"/>
              </a:solidFill>
              <a:latin typeface="Arial" charset="0"/>
              <a:cs typeface="Tahoma" pitchFamily="34" charset="0"/>
            </a:endParaRPr>
          </a:p>
        </p:txBody>
      </p:sp>
      <p:sp>
        <p:nvSpPr>
          <p:cNvPr id="26627" name="Text Box 5"/>
          <p:cNvSpPr txBox="1">
            <a:spLocks noChangeArrowheads="1"/>
          </p:cNvSpPr>
          <p:nvPr/>
        </p:nvSpPr>
        <p:spPr bwMode="auto">
          <a:xfrm>
            <a:off x="5838825" y="1219200"/>
            <a:ext cx="1676400" cy="1006475"/>
          </a:xfrm>
          <a:prstGeom prst="rect">
            <a:avLst/>
          </a:prstGeom>
          <a:noFill/>
          <a:ln w="9525">
            <a:noFill/>
            <a:miter lim="800000"/>
            <a:headEnd/>
            <a:tailEnd/>
          </a:ln>
        </p:spPr>
        <p:txBody>
          <a:bodyPr>
            <a:spAutoFit/>
          </a:bodyPr>
          <a:lstStyle/>
          <a:p>
            <a:pPr>
              <a:spcBef>
                <a:spcPct val="50000"/>
              </a:spcBef>
            </a:pPr>
            <a:endParaRPr lang="en-GB" sz="6000">
              <a:solidFill>
                <a:srgbClr val="FF0000"/>
              </a:solidFill>
              <a:sym typeface="Webdings" pitchFamily="18" charset="2"/>
            </a:endParaRPr>
          </a:p>
        </p:txBody>
      </p:sp>
      <p:sp>
        <p:nvSpPr>
          <p:cNvPr id="26628" name="TextBox 16"/>
          <p:cNvSpPr txBox="1">
            <a:spLocks noChangeArrowheads="1"/>
          </p:cNvSpPr>
          <p:nvPr/>
        </p:nvSpPr>
        <p:spPr bwMode="auto">
          <a:xfrm>
            <a:off x="230516" y="5404279"/>
            <a:ext cx="5334000" cy="584775"/>
          </a:xfrm>
          <a:prstGeom prst="rect">
            <a:avLst/>
          </a:prstGeom>
          <a:solidFill>
            <a:schemeClr val="accent2"/>
          </a:solidFill>
          <a:ln w="9525">
            <a:noFill/>
            <a:miter lim="800000"/>
            <a:headEnd/>
            <a:tailEnd/>
          </a:ln>
        </p:spPr>
        <p:txBody>
          <a:bodyPr wrap="square">
            <a:spAutoFit/>
          </a:bodyPr>
          <a:lstStyle/>
          <a:p>
            <a:pPr algn="ctr" eaLnBrk="1" hangingPunct="1"/>
            <a:r>
              <a:rPr lang="en-US" altLang="en-US" sz="1600" b="1" dirty="0">
                <a:solidFill>
                  <a:srgbClr val="FFFF00"/>
                </a:solidFill>
                <a:latin typeface="Tahoma" pitchFamily="34" charset="0"/>
              </a:rPr>
              <a:t>Ensure outriggers are fully extended and locked on firm footing prior lifting operation.</a:t>
            </a:r>
          </a:p>
        </p:txBody>
      </p:sp>
      <p:sp>
        <p:nvSpPr>
          <p:cNvPr id="16" name="Text Box 12"/>
          <p:cNvSpPr txBox="1">
            <a:spLocks noChangeArrowheads="1"/>
          </p:cNvSpPr>
          <p:nvPr/>
        </p:nvSpPr>
        <p:spPr bwMode="auto">
          <a:xfrm>
            <a:off x="1219200" y="0"/>
            <a:ext cx="7056438" cy="646113"/>
          </a:xfrm>
          <a:prstGeom prst="rect">
            <a:avLst/>
          </a:prstGeom>
          <a:noFill/>
          <a:ln w="9525">
            <a:noFill/>
            <a:miter lim="800000"/>
            <a:headEnd/>
            <a:tailEnd/>
          </a:ln>
        </p:spPr>
        <p:txBody>
          <a:bodyPr>
            <a:spAutoFit/>
          </a:bodyPr>
          <a:lstStyle/>
          <a:p>
            <a:pPr algn="ctr">
              <a:defRPr/>
            </a:pPr>
            <a:r>
              <a:rPr lang="en-GB" sz="3600" b="1" dirty="0">
                <a:latin typeface="+mj-lt"/>
              </a:rPr>
              <a:t>PDO Second Alert</a:t>
            </a:r>
          </a:p>
        </p:txBody>
      </p:sp>
      <p:grpSp>
        <p:nvGrpSpPr>
          <p:cNvPr id="18" name="Group 131"/>
          <p:cNvGrpSpPr>
            <a:grpSpLocks/>
          </p:cNvGrpSpPr>
          <p:nvPr/>
        </p:nvGrpSpPr>
        <p:grpSpPr bwMode="auto">
          <a:xfrm>
            <a:off x="8107363" y="1439394"/>
            <a:ext cx="336550" cy="544513"/>
            <a:chOff x="3504" y="544"/>
            <a:chExt cx="2287" cy="1855"/>
          </a:xfrm>
        </p:grpSpPr>
        <p:sp>
          <p:nvSpPr>
            <p:cNvPr id="19" name="Line 129"/>
            <p:cNvSpPr>
              <a:spLocks noChangeShapeType="1"/>
            </p:cNvSpPr>
            <p:nvPr/>
          </p:nvSpPr>
          <p:spPr bwMode="auto">
            <a:xfrm>
              <a:off x="3504" y="568"/>
              <a:ext cx="2287" cy="1831"/>
            </a:xfrm>
            <a:prstGeom prst="line">
              <a:avLst/>
            </a:prstGeom>
            <a:noFill/>
            <a:ln w="133350">
              <a:solidFill>
                <a:srgbClr val="FF0000"/>
              </a:solidFill>
              <a:round/>
              <a:headEnd/>
              <a:tailEnd/>
            </a:ln>
          </p:spPr>
          <p:txBody>
            <a:bodyPr/>
            <a:lstStyle/>
            <a:p>
              <a:endParaRPr lang="en-US"/>
            </a:p>
          </p:txBody>
        </p:sp>
        <p:sp>
          <p:nvSpPr>
            <p:cNvPr id="20" name="Line 130"/>
            <p:cNvSpPr>
              <a:spLocks noChangeShapeType="1"/>
            </p:cNvSpPr>
            <p:nvPr/>
          </p:nvSpPr>
          <p:spPr bwMode="auto">
            <a:xfrm flipV="1">
              <a:off x="3528" y="544"/>
              <a:ext cx="2144" cy="1807"/>
            </a:xfrm>
            <a:prstGeom prst="line">
              <a:avLst/>
            </a:prstGeom>
            <a:noFill/>
            <a:ln w="133350">
              <a:solidFill>
                <a:srgbClr val="FF0000"/>
              </a:solidFill>
              <a:round/>
              <a:headEnd/>
              <a:tailEnd/>
            </a:ln>
          </p:spPr>
          <p:txBody>
            <a:bodyPr/>
            <a:lstStyle/>
            <a:p>
              <a:endParaRPr lang="en-US"/>
            </a:p>
          </p:txBody>
        </p:sp>
      </p:grpSp>
      <p:sp>
        <p:nvSpPr>
          <p:cNvPr id="22" name="Freeform 132"/>
          <p:cNvSpPr>
            <a:spLocks/>
          </p:cNvSpPr>
          <p:nvPr/>
        </p:nvSpPr>
        <p:spPr bwMode="auto">
          <a:xfrm>
            <a:off x="6142691" y="3889422"/>
            <a:ext cx="457200" cy="457200"/>
          </a:xfrm>
          <a:custGeom>
            <a:avLst/>
            <a:gdLst>
              <a:gd name="T0" fmla="*/ 0 w 1336"/>
              <a:gd name="T1" fmla="*/ 2147483647 h 888"/>
              <a:gd name="T2" fmla="*/ 2147483647 w 1336"/>
              <a:gd name="T3" fmla="*/ 2147483647 h 888"/>
              <a:gd name="T4" fmla="*/ 2147483647 w 1336"/>
              <a:gd name="T5" fmla="*/ 0 h 888"/>
              <a:gd name="T6" fmla="*/ 0 60000 65536"/>
              <a:gd name="T7" fmla="*/ 0 60000 65536"/>
              <a:gd name="T8" fmla="*/ 0 60000 65536"/>
              <a:gd name="T9" fmla="*/ 0 w 1336"/>
              <a:gd name="T10" fmla="*/ 0 h 888"/>
              <a:gd name="T11" fmla="*/ 1336 w 1336"/>
              <a:gd name="T12" fmla="*/ 888 h 888"/>
            </a:gdLst>
            <a:ahLst/>
            <a:cxnLst>
              <a:cxn ang="T6">
                <a:pos x="T0" y="T1"/>
              </a:cxn>
              <a:cxn ang="T7">
                <a:pos x="T2" y="T3"/>
              </a:cxn>
              <a:cxn ang="T8">
                <a:pos x="T4" y="T5"/>
              </a:cxn>
            </a:cxnLst>
            <a:rect l="T9" t="T10" r="T11" b="T12"/>
            <a:pathLst>
              <a:path w="1336" h="888">
                <a:moveTo>
                  <a:pt x="0" y="600"/>
                </a:moveTo>
                <a:lnTo>
                  <a:pt x="312" y="888"/>
                </a:lnTo>
                <a:lnTo>
                  <a:pt x="1336" y="0"/>
                </a:lnTo>
              </a:path>
            </a:pathLst>
          </a:custGeom>
          <a:noFill/>
          <a:ln w="133350">
            <a:solidFill>
              <a:srgbClr val="00FF00"/>
            </a:solidFill>
            <a:round/>
            <a:headEnd/>
            <a:tailEnd/>
          </a:ln>
        </p:spPr>
        <p:txBody>
          <a:bodyPr/>
          <a:lstStyle/>
          <a:p>
            <a:endParaRPr lang="en-US"/>
          </a:p>
        </p:txBody>
      </p:sp>
      <p:sp>
        <p:nvSpPr>
          <p:cNvPr id="23" name="Text Placeholder 4"/>
          <p:cNvSpPr txBox="1">
            <a:spLocks/>
          </p:cNvSpPr>
          <p:nvPr/>
        </p:nvSpPr>
        <p:spPr>
          <a:xfrm>
            <a:off x="5743143" y="2980888"/>
            <a:ext cx="3239364" cy="304800"/>
          </a:xfrm>
          <a:prstGeom prst="rect">
            <a:avLst/>
          </a:prstGeom>
        </p:spPr>
        <p:txBody>
          <a:bodyPr/>
          <a:lstStyle>
            <a:defPPr>
              <a:defRPr lang="en-US"/>
            </a:defPPr>
            <a:lvl1pPr marL="0" indent="0" algn="ctr">
              <a:spcBef>
                <a:spcPct val="20000"/>
              </a:spcBef>
              <a:buNone/>
              <a:defRPr sz="1100" kern="0">
                <a:latin typeface="Calibri" panose="020F0502020204030204" pitchFamily="34" charset="0"/>
              </a:defRPr>
            </a:lvl1pPr>
            <a:lvl2pPr marL="742950" indent="-285750">
              <a:spcBef>
                <a:spcPct val="20000"/>
              </a:spcBef>
              <a:buChar char="–"/>
              <a:defRPr sz="1400">
                <a:latin typeface="+mn-lt"/>
              </a:defRPr>
            </a:lvl2pPr>
            <a:lvl3pPr marL="1143000" indent="-228600">
              <a:spcBef>
                <a:spcPct val="20000"/>
              </a:spcBef>
              <a:buChar char="•"/>
              <a:defRPr>
                <a:latin typeface="+mn-lt"/>
              </a:defRPr>
            </a:lvl3pPr>
            <a:lvl4pPr marL="1600200" indent="-228600">
              <a:spcBef>
                <a:spcPct val="20000"/>
              </a:spcBef>
              <a:buChar char="–"/>
              <a:defRPr sz="2000">
                <a:latin typeface="+mn-lt"/>
              </a:defRPr>
            </a:lvl4pPr>
            <a:lvl5pPr marL="2057400" indent="-228600">
              <a:spcBef>
                <a:spcPct val="20000"/>
              </a:spcBef>
              <a:buChar char="»"/>
              <a:defRPr sz="2000">
                <a:latin typeface="+mn-lt"/>
              </a:defRPr>
            </a:lvl5pPr>
            <a:lvl6pPr marL="2514600" indent="-228600" eaLnBrk="0" fontAlgn="base" hangingPunct="0">
              <a:spcBef>
                <a:spcPct val="20000"/>
              </a:spcBef>
              <a:spcAft>
                <a:spcPct val="0"/>
              </a:spcAft>
              <a:buChar char="»"/>
              <a:defRPr sz="2000">
                <a:latin typeface="+mn-lt"/>
              </a:defRPr>
            </a:lvl6pPr>
            <a:lvl7pPr marL="2971800" indent="-228600" eaLnBrk="0" fontAlgn="base" hangingPunct="0">
              <a:spcBef>
                <a:spcPct val="20000"/>
              </a:spcBef>
              <a:spcAft>
                <a:spcPct val="0"/>
              </a:spcAft>
              <a:buChar char="»"/>
              <a:defRPr sz="2000">
                <a:latin typeface="+mn-lt"/>
              </a:defRPr>
            </a:lvl7pPr>
            <a:lvl8pPr marL="3429000" indent="-228600" eaLnBrk="0" fontAlgn="base" hangingPunct="0">
              <a:spcBef>
                <a:spcPct val="20000"/>
              </a:spcBef>
              <a:spcAft>
                <a:spcPct val="0"/>
              </a:spcAft>
              <a:buChar char="»"/>
              <a:defRPr sz="2000">
                <a:latin typeface="+mn-lt"/>
              </a:defRPr>
            </a:lvl8pPr>
            <a:lvl9pPr marL="3886200" indent="-228600" eaLnBrk="0" fontAlgn="base" hangingPunct="0">
              <a:spcBef>
                <a:spcPct val="20000"/>
              </a:spcBef>
              <a:spcAft>
                <a:spcPct val="0"/>
              </a:spcAft>
              <a:buChar char="»"/>
              <a:defRPr sz="2000">
                <a:latin typeface="+mn-lt"/>
              </a:defRPr>
            </a:lvl9pPr>
          </a:lstStyle>
          <a:p>
            <a:r>
              <a:rPr lang="en-US" dirty="0"/>
              <a:t>Crane tipped over </a:t>
            </a:r>
          </a:p>
        </p:txBody>
      </p:sp>
      <p:sp>
        <p:nvSpPr>
          <p:cNvPr id="25" name="Text Placeholder 4">
            <a:extLst>
              <a:ext uri="{FF2B5EF4-FFF2-40B4-BE49-F238E27FC236}">
                <a16:creationId xmlns:a16="http://schemas.microsoft.com/office/drawing/2014/main" id="{2FBB3C84-0450-4279-9137-257413E176E2}"/>
              </a:ext>
            </a:extLst>
          </p:cNvPr>
          <p:cNvSpPr txBox="1">
            <a:spLocks/>
          </p:cNvSpPr>
          <p:nvPr/>
        </p:nvSpPr>
        <p:spPr>
          <a:xfrm>
            <a:off x="6350654" y="6330653"/>
            <a:ext cx="2166553" cy="358833"/>
          </a:xfrm>
          <a:prstGeom prst="rect">
            <a:avLst/>
          </a:prstGeom>
        </p:spPr>
        <p:txBody>
          <a:bodyPr anchor="ctr"/>
          <a:lstStyle>
            <a:lvl1pPr marL="342900" indent="-342900" algn="r" defTabSz="914400" rtl="0" eaLnBrk="1" latinLnBrk="0" hangingPunct="1">
              <a:spcBef>
                <a:spcPct val="20000"/>
              </a:spcBef>
              <a:buFont typeface="Arial" pitchFamily="34" charset="0"/>
              <a:buNone/>
              <a:defRPr sz="1100" i="1"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11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105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1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1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eaLnBrk="0" hangingPunct="0"/>
            <a:r>
              <a:rPr lang="en-US" i="0" kern="0" dirty="0">
                <a:latin typeface="Calibri" panose="020F0502020204030204" pitchFamily="34" charset="0"/>
              </a:rPr>
              <a:t>Crane with extended outrigger’s</a:t>
            </a:r>
          </a:p>
        </p:txBody>
      </p:sp>
    </p:spTree>
    <p:extLst>
      <p:ext uri="{BB962C8B-B14F-4D97-AF65-F5344CB8AC3E}">
        <p14:creationId xmlns:p14="http://schemas.microsoft.com/office/powerpoint/2010/main" val="34251719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Text Box 2"/>
          <p:cNvSpPr txBox="1">
            <a:spLocks noChangeArrowheads="1"/>
          </p:cNvSpPr>
          <p:nvPr/>
        </p:nvSpPr>
        <p:spPr bwMode="auto">
          <a:xfrm>
            <a:off x="323850" y="1125538"/>
            <a:ext cx="8351838" cy="3847207"/>
          </a:xfrm>
          <a:prstGeom prst="rect">
            <a:avLst/>
          </a:prstGeom>
          <a:noFill/>
          <a:ln w="19050">
            <a:noFill/>
            <a:miter lim="800000"/>
            <a:headEnd/>
            <a:tailEnd/>
          </a:ln>
        </p:spPr>
        <p:txBody>
          <a:bodyPr>
            <a:spAutoFit/>
          </a:bodyPr>
          <a:lstStyle/>
          <a:p>
            <a:pPr algn="just" eaLnBrk="1" hangingPunct="1">
              <a:spcBef>
                <a:spcPct val="50000"/>
              </a:spcBef>
              <a:defRPr/>
            </a:pPr>
            <a:endParaRPr lang="en-US" sz="600" dirty="0">
              <a:solidFill>
                <a:srgbClr val="000000"/>
              </a:solidFill>
              <a:latin typeface="Arial" charset="0"/>
            </a:endParaRPr>
          </a:p>
          <a:p>
            <a:pPr marL="173038" indent="-173038" eaLnBrk="1" hangingPunct="1">
              <a:defRPr/>
            </a:pPr>
            <a:endParaRPr lang="en-US" sz="600" dirty="0">
              <a:solidFill>
                <a:srgbClr val="000000"/>
              </a:solidFill>
              <a:latin typeface="Arial" charset="0"/>
            </a:endParaRPr>
          </a:p>
          <a:p>
            <a:pPr marL="342900" indent="-342900" eaLnBrk="1" hangingPunct="1">
              <a:defRPr/>
            </a:pPr>
            <a:r>
              <a:rPr lang="en-US" sz="1600" b="1" dirty="0">
                <a:solidFill>
                  <a:srgbClr val="FF0000"/>
                </a:solidFill>
                <a:latin typeface="Tahoma" pitchFamily="34" charset="0"/>
              </a:rPr>
              <a:t>As a learning from this incident and ensure continual improvement all contract</a:t>
            </a:r>
          </a:p>
          <a:p>
            <a:pPr marL="342900" indent="-342900" eaLnBrk="1" hangingPunct="1">
              <a:defRPr/>
            </a:pPr>
            <a:r>
              <a:rPr lang="en-US" sz="1600" b="1" dirty="0">
                <a:solidFill>
                  <a:srgbClr val="FF0000"/>
                </a:solidFill>
                <a:latin typeface="Tahoma" pitchFamily="34" charset="0"/>
              </a:rPr>
              <a:t>managers must review their HSE HEMP against the questions asked below        </a:t>
            </a:r>
          </a:p>
          <a:p>
            <a:pPr marL="342900" indent="-342900" eaLnBrk="1" hangingPunct="1">
              <a:defRPr/>
            </a:pPr>
            <a:endParaRPr lang="en-US" sz="1600" b="1" dirty="0">
              <a:solidFill>
                <a:srgbClr val="FF0000"/>
              </a:solidFill>
              <a:latin typeface="Tahoma" pitchFamily="34" charset="0"/>
            </a:endParaRPr>
          </a:p>
          <a:p>
            <a:pPr marL="342900" indent="-342900" eaLnBrk="1" hangingPunct="1">
              <a:defRPr/>
            </a:pPr>
            <a:r>
              <a:rPr lang="en-US" sz="1600" b="1" dirty="0">
                <a:solidFill>
                  <a:srgbClr val="0000FF"/>
                </a:solidFill>
                <a:latin typeface="Tahoma" pitchFamily="34" charset="0"/>
              </a:rPr>
              <a:t>Confirm the following:</a:t>
            </a:r>
            <a:endParaRPr lang="en-US" sz="1600" dirty="0">
              <a:solidFill>
                <a:srgbClr val="0000FF"/>
              </a:solidFill>
              <a:latin typeface="Tahoma" pitchFamily="34" charset="0"/>
            </a:endParaRPr>
          </a:p>
          <a:p>
            <a:pPr marL="342900" indent="-342900" eaLnBrk="1" hangingPunct="1">
              <a:defRPr/>
            </a:pPr>
            <a:endParaRPr lang="en-US" sz="1400" dirty="0">
              <a:solidFill>
                <a:srgbClr val="000000"/>
              </a:solidFill>
              <a:latin typeface="Arial" charset="0"/>
            </a:endParaRPr>
          </a:p>
          <a:p>
            <a:pPr marL="342900" indent="-342900" eaLnBrk="1" hangingPunct="1">
              <a:buFont typeface="+mj-lt"/>
              <a:buAutoNum type="arabicPeriod"/>
              <a:defRPr/>
            </a:pPr>
            <a:r>
              <a:rPr lang="en-US" sz="1600" b="1" dirty="0">
                <a:solidFill>
                  <a:srgbClr val="0000FF"/>
                </a:solidFill>
                <a:latin typeface="Calibri" panose="020F0502020204030204" pitchFamily="34" charset="0"/>
              </a:rPr>
              <a:t>Do you ensure adequate supervision for all lifting operations?</a:t>
            </a:r>
          </a:p>
          <a:p>
            <a:pPr marL="342900" indent="-342900" eaLnBrk="1" hangingPunct="1">
              <a:buFont typeface="+mj-lt"/>
              <a:buAutoNum type="arabicPeriod"/>
              <a:defRPr/>
            </a:pPr>
            <a:r>
              <a:rPr lang="en-US" sz="1600" b="1" dirty="0">
                <a:solidFill>
                  <a:srgbClr val="0000FF"/>
                </a:solidFill>
                <a:latin typeface="Calibri" panose="020F0502020204030204" pitchFamily="34" charset="0"/>
              </a:rPr>
              <a:t>Do you ensure risk assessments/ lifting plan of lifting operations are conducted adequately and ensured the required controls are implemented and maintained?</a:t>
            </a:r>
          </a:p>
          <a:p>
            <a:pPr marL="342900" indent="-342900" eaLnBrk="1" hangingPunct="1">
              <a:buFont typeface="+mj-lt"/>
              <a:buAutoNum type="arabicPeriod"/>
              <a:defRPr/>
            </a:pPr>
            <a:r>
              <a:rPr lang="en-US" sz="1600" b="1" dirty="0">
                <a:solidFill>
                  <a:srgbClr val="0000FF"/>
                </a:solidFill>
                <a:latin typeface="Calibri" panose="020F0502020204030204" pitchFamily="34" charset="0"/>
              </a:rPr>
              <a:t>Do you ensure lifting plans are created &amp; approved for all lifting operations?</a:t>
            </a:r>
          </a:p>
          <a:p>
            <a:pPr marL="342900" indent="-342900" eaLnBrk="1" hangingPunct="1">
              <a:buFont typeface="+mj-lt"/>
              <a:buAutoNum type="arabicPeriod"/>
              <a:defRPr/>
            </a:pPr>
            <a:r>
              <a:rPr lang="en-US" sz="1600" b="1" dirty="0">
                <a:solidFill>
                  <a:srgbClr val="0000FF"/>
                </a:solidFill>
                <a:latin typeface="Calibri" panose="020F0502020204030204" pitchFamily="34" charset="0"/>
              </a:rPr>
              <a:t>Do you ensure crane operators is a part of your competency program?</a:t>
            </a:r>
          </a:p>
          <a:p>
            <a:pPr marL="342900" indent="-342900" eaLnBrk="1" hangingPunct="1">
              <a:buFont typeface="+mj-lt"/>
              <a:buAutoNum type="arabicPeriod"/>
              <a:defRPr/>
            </a:pPr>
            <a:r>
              <a:rPr lang="en-US" sz="1600" b="1" dirty="0">
                <a:solidFill>
                  <a:srgbClr val="0000FF"/>
                </a:solidFill>
                <a:latin typeface="Calibri" panose="020F0502020204030204" pitchFamily="34" charset="0"/>
              </a:rPr>
              <a:t>Do you ensure compliance of sub-contractor audit? </a:t>
            </a:r>
          </a:p>
          <a:p>
            <a:pPr marL="342900" indent="-342900" eaLnBrk="1" hangingPunct="1">
              <a:buFont typeface="+mj-lt"/>
              <a:buAutoNum type="arabicPeriod"/>
              <a:defRPr/>
            </a:pPr>
            <a:r>
              <a:rPr lang="en-US" sz="1600" b="1" dirty="0">
                <a:solidFill>
                  <a:srgbClr val="0000FF"/>
                </a:solidFill>
                <a:latin typeface="Calibri" panose="020F0502020204030204" pitchFamily="34" charset="0"/>
              </a:rPr>
              <a:t>Do you ensure all involved personal attended the TBT?</a:t>
            </a:r>
          </a:p>
          <a:p>
            <a:pPr eaLnBrk="1" hangingPunct="1">
              <a:defRPr/>
            </a:pPr>
            <a:endParaRPr lang="en-US" sz="1400" dirty="0">
              <a:solidFill>
                <a:srgbClr val="FF0000"/>
              </a:solidFill>
              <a:latin typeface="Calibri" pitchFamily="34" charset="0"/>
            </a:endParaRPr>
          </a:p>
          <a:p>
            <a:pPr marL="342900" indent="-342900" eaLnBrk="1" hangingPunct="1">
              <a:defRPr/>
            </a:pPr>
            <a:endParaRPr lang="en-US" sz="1000" i="1" dirty="0">
              <a:solidFill>
                <a:srgbClr val="0033CC"/>
              </a:solidFill>
              <a:latin typeface="+mj-lt"/>
              <a:sym typeface="Wingdings" pitchFamily="2" charset="2"/>
            </a:endParaRPr>
          </a:p>
          <a:p>
            <a:pPr marL="342900" indent="-342900" eaLnBrk="1" hangingPunct="1">
              <a:defRPr/>
            </a:pPr>
            <a:r>
              <a:rPr lang="en-US" sz="1000" i="1" dirty="0">
                <a:solidFill>
                  <a:srgbClr val="0033CC"/>
                </a:solidFill>
                <a:latin typeface="+mj-lt"/>
                <a:sym typeface="Wingdings" pitchFamily="2" charset="2"/>
              </a:rPr>
              <a:t>* If the answer is NO to any of the above questions please ensure you take action to correct this finding. </a:t>
            </a:r>
            <a:endParaRPr lang="en-US" sz="1400" dirty="0">
              <a:solidFill>
                <a:srgbClr val="000000"/>
              </a:solidFill>
              <a:latin typeface="Arial" charset="0"/>
            </a:endParaRPr>
          </a:p>
          <a:p>
            <a:pPr marL="173038" indent="-173038" eaLnBrk="1" hangingPunct="1">
              <a:buFont typeface="Arial" pitchFamily="34" charset="0"/>
              <a:buChar char="•"/>
              <a:defRPr/>
            </a:pPr>
            <a:endParaRPr lang="en-US" sz="800" dirty="0">
              <a:solidFill>
                <a:srgbClr val="000000"/>
              </a:solidFill>
              <a:latin typeface="Arial" charset="0"/>
            </a:endParaRPr>
          </a:p>
        </p:txBody>
      </p:sp>
      <p:grpSp>
        <p:nvGrpSpPr>
          <p:cNvPr id="27651" name="Group 9"/>
          <p:cNvGrpSpPr>
            <a:grpSpLocks/>
          </p:cNvGrpSpPr>
          <p:nvPr/>
        </p:nvGrpSpPr>
        <p:grpSpPr bwMode="auto">
          <a:xfrm>
            <a:off x="12700" y="-228600"/>
            <a:ext cx="8920163" cy="990600"/>
            <a:chOff x="9" y="-144"/>
            <a:chExt cx="6087" cy="624"/>
          </a:xfrm>
        </p:grpSpPr>
        <p:sp>
          <p:nvSpPr>
            <p:cNvPr id="27654" name="Rectangle 8"/>
            <p:cNvSpPr>
              <a:spLocks noChangeArrowheads="1"/>
            </p:cNvSpPr>
            <p:nvPr/>
          </p:nvSpPr>
          <p:spPr bwMode="auto">
            <a:xfrm>
              <a:off x="288" y="144"/>
              <a:ext cx="5184" cy="336"/>
            </a:xfrm>
            <a:prstGeom prst="rect">
              <a:avLst/>
            </a:prstGeom>
            <a:noFill/>
            <a:ln w="9525">
              <a:noFill/>
              <a:miter lim="800000"/>
              <a:headEnd/>
              <a:tailEnd/>
            </a:ln>
          </p:spPr>
          <p:txBody>
            <a:bodyPr anchor="ctr"/>
            <a:lstStyle/>
            <a:p>
              <a:pPr algn="ctr" eaLnBrk="1" hangingPunct="1"/>
              <a:endParaRPr lang="en-GB" sz="2000">
                <a:solidFill>
                  <a:srgbClr val="000000"/>
                </a:solidFill>
                <a:latin typeface="Arial" charset="0"/>
              </a:endParaRPr>
            </a:p>
          </p:txBody>
        </p:sp>
        <p:sp>
          <p:nvSpPr>
            <p:cNvPr id="17414" name="Text Box 12"/>
            <p:cNvSpPr txBox="1">
              <a:spLocks noChangeArrowheads="1"/>
            </p:cNvSpPr>
            <p:nvPr/>
          </p:nvSpPr>
          <p:spPr bwMode="auto">
            <a:xfrm>
              <a:off x="676" y="0"/>
              <a:ext cx="4815" cy="407"/>
            </a:xfrm>
            <a:prstGeom prst="rect">
              <a:avLst/>
            </a:prstGeom>
            <a:noFill/>
            <a:ln w="9525">
              <a:noFill/>
              <a:miter lim="800000"/>
              <a:headEnd/>
              <a:tailEnd/>
            </a:ln>
          </p:spPr>
          <p:txBody>
            <a:bodyPr>
              <a:spAutoFit/>
            </a:bodyPr>
            <a:lstStyle/>
            <a:p>
              <a:pPr algn="ctr">
                <a:defRPr/>
              </a:pPr>
              <a:r>
                <a:rPr lang="en-GB" sz="3600" b="1" dirty="0">
                  <a:latin typeface="+mj-lt"/>
                </a:rPr>
                <a:t>Management self audit </a:t>
              </a:r>
            </a:p>
          </p:txBody>
        </p:sp>
        <p:sp>
          <p:nvSpPr>
            <p:cNvPr id="27656" name="Text Box 13"/>
            <p:cNvSpPr txBox="1">
              <a:spLocks noChangeArrowheads="1"/>
            </p:cNvSpPr>
            <p:nvPr/>
          </p:nvSpPr>
          <p:spPr bwMode="auto">
            <a:xfrm>
              <a:off x="9" y="0"/>
              <a:ext cx="1144" cy="174"/>
            </a:xfrm>
            <a:prstGeom prst="rect">
              <a:avLst/>
            </a:prstGeom>
            <a:noFill/>
            <a:ln w="19050">
              <a:noFill/>
              <a:miter lim="800000"/>
              <a:headEnd/>
              <a:tailEnd/>
            </a:ln>
          </p:spPr>
          <p:txBody>
            <a:bodyPr>
              <a:spAutoFit/>
            </a:bodyPr>
            <a:lstStyle/>
            <a:p>
              <a:pPr algn="ctr">
                <a:spcBef>
                  <a:spcPct val="10000"/>
                </a:spcBef>
              </a:pPr>
              <a:endParaRPr lang="en-GB" sz="1200" b="1">
                <a:solidFill>
                  <a:srgbClr val="000000"/>
                </a:solidFill>
                <a:latin typeface="Arial" charset="0"/>
              </a:endParaRPr>
            </a:p>
          </p:txBody>
        </p:sp>
        <p:sp>
          <p:nvSpPr>
            <p:cNvPr id="27657" name="WordArt 14"/>
            <p:cNvSpPr>
              <a:spLocks noChangeArrowheads="1" noChangeShapeType="1" noTextEdit="1"/>
            </p:cNvSpPr>
            <p:nvPr/>
          </p:nvSpPr>
          <p:spPr bwMode="auto">
            <a:xfrm>
              <a:off x="5448" y="-144"/>
              <a:ext cx="648" cy="576"/>
            </a:xfrm>
            <a:prstGeom prst="rect">
              <a:avLst/>
            </a:prstGeom>
          </p:spPr>
          <p:txBody>
            <a:bodyPr spcFirstLastPara="1" wrap="none" fromWordArt="1">
              <a:prstTxWarp prst="textArchDown">
                <a:avLst>
                  <a:gd name="adj" fmla="val 0"/>
                </a:avLst>
              </a:prstTxWarp>
            </a:bodyPr>
            <a:lstStyle/>
            <a:p>
              <a:pPr algn="ctr"/>
              <a:endParaRPr lang="en-US" sz="3600" kern="10">
                <a:ln w="9525">
                  <a:solidFill>
                    <a:srgbClr val="000000"/>
                  </a:solidFill>
                  <a:round/>
                  <a:headEnd/>
                  <a:tailEnd/>
                </a:ln>
                <a:solidFill>
                  <a:srgbClr val="000000"/>
                </a:solidFill>
                <a:latin typeface="Arial"/>
                <a:cs typeface="Arial"/>
              </a:endParaRPr>
            </a:p>
          </p:txBody>
        </p:sp>
      </p:grpSp>
      <p:sp>
        <p:nvSpPr>
          <p:cNvPr id="27653" name="Rectangle 8"/>
          <p:cNvSpPr>
            <a:spLocks noChangeArrowheads="1"/>
          </p:cNvSpPr>
          <p:nvPr/>
        </p:nvSpPr>
        <p:spPr bwMode="auto">
          <a:xfrm>
            <a:off x="57796" y="840374"/>
            <a:ext cx="5190845" cy="338554"/>
          </a:xfrm>
          <a:prstGeom prst="rect">
            <a:avLst/>
          </a:prstGeom>
          <a:noFill/>
          <a:ln w="9525">
            <a:noFill/>
            <a:miter lim="800000"/>
            <a:headEnd/>
            <a:tailEnd/>
          </a:ln>
        </p:spPr>
        <p:txBody>
          <a:bodyPr wrap="none">
            <a:spAutoFit/>
          </a:bodyPr>
          <a:lstStyle/>
          <a:p>
            <a:pPr marL="114300" indent="-114300" algn="just">
              <a:defRPr/>
            </a:pPr>
            <a:r>
              <a:rPr lang="en-GB" sz="1600" b="1" dirty="0">
                <a:solidFill>
                  <a:srgbClr val="333399"/>
                </a:solidFill>
                <a:latin typeface="Tahoma" pitchFamily="34" charset="0"/>
              </a:rPr>
              <a:t>Date:</a:t>
            </a:r>
            <a:r>
              <a:rPr lang="en-US" sz="1600" b="1" dirty="0">
                <a:solidFill>
                  <a:srgbClr val="333399"/>
                </a:solidFill>
                <a:latin typeface="Tahoma" pitchFamily="34" charset="0"/>
              </a:rPr>
              <a:t> 16</a:t>
            </a:r>
            <a:r>
              <a:rPr lang="en-US" sz="1600" b="1" baseline="30000" dirty="0">
                <a:solidFill>
                  <a:srgbClr val="333399"/>
                </a:solidFill>
                <a:latin typeface="Tahoma" pitchFamily="34" charset="0"/>
              </a:rPr>
              <a:t>th</a:t>
            </a:r>
            <a:r>
              <a:rPr lang="en-US" sz="1600" b="1" dirty="0">
                <a:solidFill>
                  <a:srgbClr val="333399"/>
                </a:solidFill>
                <a:latin typeface="Tahoma" pitchFamily="34" charset="0"/>
              </a:rPr>
              <a:t> Sept 2019       Incident Title: </a:t>
            </a:r>
            <a:r>
              <a:rPr lang="en-US" sz="1600" b="1" dirty="0" smtClean="0">
                <a:solidFill>
                  <a:srgbClr val="333399"/>
                </a:solidFill>
                <a:latin typeface="Tahoma" pitchFamily="34" charset="0"/>
              </a:rPr>
              <a:t>HiPo#54</a:t>
            </a:r>
            <a:endParaRPr lang="en-US" sz="1600" b="1" dirty="0">
              <a:solidFill>
                <a:srgbClr val="333399"/>
              </a:solidFill>
              <a:latin typeface="Tahoma" pitchFamily="34" charset="0"/>
            </a:endParaRPr>
          </a:p>
        </p:txBody>
      </p:sp>
    </p:spTree>
    <p:extLst>
      <p:ext uri="{BB962C8B-B14F-4D97-AF65-F5344CB8AC3E}">
        <p14:creationId xmlns:p14="http://schemas.microsoft.com/office/powerpoint/2010/main" val="923218022"/>
      </p:ext>
    </p:extLst>
  </p:cSld>
  <p:clrMapOvr>
    <a:masterClrMapping/>
  </p:clrMapOvr>
</p:sld>
</file>

<file path=ppt/theme/theme1.xml><?xml version="1.0" encoding="utf-8"?>
<a:theme xmlns:a="http://schemas.openxmlformats.org/drawingml/2006/main" name="1_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Arial"/>
        <a:ea typeface=""/>
        <a:cs typeface="Arial"/>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Image" ma:contentTypeID="0x0101009148F5A04DDD49CBA7127AADA5FB792B00AADE34325A8B49CDA8BB4DB53328F214009C4067D375EDA046866D1CFD34BA6725" ma:contentTypeVersion="4" ma:contentTypeDescription="Upload an image." ma:contentTypeScope="" ma:versionID="5568808217e8896a20d35b78a187a54b">
  <xsd:schema xmlns:xsd="http://www.w3.org/2001/XMLSchema" xmlns:xs="http://www.w3.org/2001/XMLSchema" xmlns:p="http://schemas.microsoft.com/office/2006/metadata/properties" xmlns:ns1="http://schemas.microsoft.com/sharepoint/v3" xmlns:ns2="4880E4F8-4B7D-4BDD-91E3-E10D47036ECA" xmlns:ns3="http://schemas.microsoft.com/sharepoint/v3/fields" xmlns:ns4="4880e4f8-4b7d-4bdd-91e3-e10d47036eca" xmlns:ns5="9d51eac6-a7d5-47f5-a119-63d146adb134" targetNamespace="http://schemas.microsoft.com/office/2006/metadata/properties" ma:root="true" ma:fieldsID="95b9b289a8e8f4d106e4c69b136198e4" ns1:_="" ns2:_="" ns3:_="" ns4:_="" ns5:_="">
    <xsd:import namespace="http://schemas.microsoft.com/sharepoint/v3"/>
    <xsd:import namespace="4880E4F8-4B7D-4BDD-91E3-E10D47036ECA"/>
    <xsd:import namespace="http://schemas.microsoft.com/sharepoint/v3/fields"/>
    <xsd:import namespace="4880e4f8-4b7d-4bdd-91e3-e10d47036eca"/>
    <xsd:import namespace="9d51eac6-a7d5-47f5-a119-63d146adb134"/>
    <xsd:element name="properties">
      <xsd:complexType>
        <xsd:sequence>
          <xsd:element name="documentManagement">
            <xsd:complexType>
              <xsd:all>
                <xsd:element ref="ns1:FileRef" minOccurs="0"/>
                <xsd:element ref="ns1:File_x0020_Type" minOccurs="0"/>
                <xsd:element ref="ns1:HTML_x0020_File_x0020_Type" minOccurs="0"/>
                <xsd:element ref="ns1:FSObjType" minOccurs="0"/>
                <xsd:element ref="ns2:ThumbnailExists" minOccurs="0"/>
                <xsd:element ref="ns2:PreviewExists" minOccurs="0"/>
                <xsd:element ref="ns2:ImageWidth" minOccurs="0"/>
                <xsd:element ref="ns2:ImageHeight" minOccurs="0"/>
                <xsd:element ref="ns2:ImageCreateDate" minOccurs="0"/>
                <xsd:element ref="ns3:wic_System_Copyright" minOccurs="0"/>
                <xsd:element ref="ns4:Language" minOccurs="0"/>
                <xsd:element ref="ns4:DocId" minOccurs="0"/>
                <xsd:element ref="ns5: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FileRef" ma:index="8" nillable="true" ma:displayName="URL Path" ma:hidden="true" ma:list="Docs" ma:internalName="FileRef" ma:readOnly="true" ma:showField="FullUrl">
      <xsd:simpleType>
        <xsd:restriction base="dms:Lookup"/>
      </xsd:simpleType>
    </xsd:element>
    <xsd:element name="File_x0020_Type" ma:index="9" nillable="true" ma:displayName="File Type" ma:hidden="true" ma:internalName="File_x0020_Type" ma:readOnly="true">
      <xsd:simpleType>
        <xsd:restriction base="dms:Text"/>
      </xsd:simpleType>
    </xsd:element>
    <xsd:element name="HTML_x0020_File_x0020_Type" ma:index="10" nillable="true" ma:displayName="HTML File Type" ma:hidden="true" ma:internalName="HTML_x0020_File_x0020_Type" ma:readOnly="true">
      <xsd:simpleType>
        <xsd:restriction base="dms:Text"/>
      </xsd:simpleType>
    </xsd:element>
    <xsd:element name="FSObjType" ma:index="11" nillable="true" ma:displayName="Item Type" ma:hidden="true" ma:list="Docs" ma:internalName="FSObjType" ma:readOnly="true" ma:showField="FSType">
      <xsd:simpleType>
        <xsd:restriction base="dms:Lookup"/>
      </xsd:simpleType>
    </xsd:element>
  </xsd:schema>
  <xsd:schema xmlns:xsd="http://www.w3.org/2001/XMLSchema" xmlns:xs="http://www.w3.org/2001/XMLSchema" xmlns:dms="http://schemas.microsoft.com/office/2006/documentManagement/types" xmlns:pc="http://schemas.microsoft.com/office/infopath/2007/PartnerControls" targetNamespace="4880E4F8-4B7D-4BDD-91E3-E10D47036ECA" elementFormDefault="qualified">
    <xsd:import namespace="http://schemas.microsoft.com/office/2006/documentManagement/types"/>
    <xsd:import namespace="http://schemas.microsoft.com/office/infopath/2007/PartnerControls"/>
    <xsd:element name="ThumbnailExists" ma:index="18" nillable="true" ma:displayName="Thumbnail Exists" ma:default="FALSE" ma:hidden="true" ma:internalName="ThumbnailExists" ma:readOnly="true">
      <xsd:simpleType>
        <xsd:restriction base="dms:Boolean"/>
      </xsd:simpleType>
    </xsd:element>
    <xsd:element name="PreviewExists" ma:index="19" nillable="true" ma:displayName="Preview Exists" ma:default="FALSE" ma:hidden="true" ma:internalName="PreviewExists" ma:readOnly="true">
      <xsd:simpleType>
        <xsd:restriction base="dms:Boolean"/>
      </xsd:simpleType>
    </xsd:element>
    <xsd:element name="ImageWidth" ma:index="20" nillable="true" ma:displayName="Width" ma:internalName="ImageWidth" ma:readOnly="true">
      <xsd:simpleType>
        <xsd:restriction base="dms:Unknown"/>
      </xsd:simpleType>
    </xsd:element>
    <xsd:element name="ImageHeight" ma:index="22" nillable="true" ma:displayName="Height" ma:internalName="ImageHeight" ma:readOnly="true">
      <xsd:simpleType>
        <xsd:restriction base="dms:Unknown"/>
      </xsd:simpleType>
    </xsd:element>
    <xsd:element name="ImageCreateDate" ma:index="25" nillable="true" ma:displayName="Date Picture Taken" ma:format="DateTime" ma:hidden="true" ma:internalName="ImageCreateDate">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fields" elementFormDefault="qualified">
    <xsd:import namespace="http://schemas.microsoft.com/office/2006/documentManagement/types"/>
    <xsd:import namespace="http://schemas.microsoft.com/office/infopath/2007/PartnerControls"/>
    <xsd:element name="wic_System_Copyright" ma:index="26" nillable="true" ma:displayName="Copyright" ma:internalName="wic_System_Copyright">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4880e4f8-4b7d-4bdd-91e3-e10d47036eca" elementFormDefault="qualified">
    <xsd:import namespace="http://schemas.microsoft.com/office/2006/documentManagement/types"/>
    <xsd:import namespace="http://schemas.microsoft.com/office/infopath/2007/PartnerControls"/>
    <xsd:element name="Language" ma:index="27" nillable="true" ma:displayName="Language" ma:default="English 1" ma:format="Dropdown" ma:internalName="Language">
      <xsd:simpleType>
        <xsd:restriction base="dms:Choice">
          <xsd:enumeration value="English"/>
          <xsd:enumeration value="Arabic"/>
          <xsd:enumeration value="Hindi"/>
          <xsd:enumeration value="English 1"/>
          <xsd:enumeration value="English 2"/>
          <xsd:enumeration value="Arabic 1"/>
          <xsd:enumeration value="Arabic 2"/>
          <xsd:enumeration value="Hindi 1"/>
          <xsd:enumeration value="Hindi 2"/>
          <xsd:enumeration value="Malayalam 1"/>
          <xsd:enumeration value="Malayalam 2"/>
        </xsd:restriction>
      </xsd:simpleType>
    </xsd:element>
    <xsd:element name="DocId" ma:index="28" nillable="true" ma:displayName="DocId" ma:list="{9de017a3-70b4-41a0-b3a1-4f7a098545da}" ma:internalName="DocId" ma:showField="ID" ma:web="9d51eac6-a7d5-47f5-a119-63d146adb134">
      <xsd:simpleType>
        <xsd:restriction base="dms:Lookup"/>
      </xsd:simpleType>
    </xsd:element>
  </xsd:schema>
  <xsd:schema xmlns:xsd="http://www.w3.org/2001/XMLSchema" xmlns:xs="http://www.w3.org/2001/XMLSchema" xmlns:dms="http://schemas.microsoft.com/office/2006/documentManagement/types" xmlns:pc="http://schemas.microsoft.com/office/infopath/2007/PartnerControls" targetNamespace="9d51eac6-a7d5-47f5-a119-63d146adb134" elementFormDefault="qualified">
    <xsd:import namespace="http://schemas.microsoft.com/office/2006/documentManagement/types"/>
    <xsd:import namespace="http://schemas.microsoft.com/office/infopath/2007/PartnerControls"/>
    <xsd:element name="SharedWithUsers" ma:index="2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ma:index="24" ma:displayName="Author"/>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ma:index="23" ma:displayName="Comments"/>
        <xsd:element name="keywords" minOccurs="0" maxOccurs="1" type="xsd:string" ma:index="14" ma:displayName="Keywords"/>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Language xmlns="4880e4f8-4b7d-4bdd-91e3-e10d47036eca">English 1</Language>
    <DocId xmlns="4880e4f8-4b7d-4bdd-91e3-e10d47036eca">92274</DocId>
    <ImageCreateDate xmlns="4880E4F8-4B7D-4BDD-91E3-E10D47036ECA" xsi:nil="true"/>
    <wic_System_Copyright xmlns="http://schemas.microsoft.com/sharepoint/v3/fields" xsi:nil="true"/>
  </documentManagement>
</p:properties>
</file>

<file path=customXml/itemProps1.xml><?xml version="1.0" encoding="utf-8"?>
<ds:datastoreItem xmlns:ds="http://schemas.openxmlformats.org/officeDocument/2006/customXml" ds:itemID="{AB5164B3-6646-4144-8290-5DF78026F9B6}"/>
</file>

<file path=customXml/itemProps2.xml><?xml version="1.0" encoding="utf-8"?>
<ds:datastoreItem xmlns:ds="http://schemas.openxmlformats.org/officeDocument/2006/customXml" ds:itemID="{BC9DC46A-AE76-4D76-B62D-84123B8D9101}"/>
</file>

<file path=customXml/itemProps3.xml><?xml version="1.0" encoding="utf-8"?>
<ds:datastoreItem xmlns:ds="http://schemas.openxmlformats.org/officeDocument/2006/customXml" ds:itemID="{A54AF6C7-929B-4348-A073-BBA59EF0FDD5}"/>
</file>

<file path=docProps/app.xml><?xml version="1.0" encoding="utf-8"?>
<Properties xmlns="http://schemas.openxmlformats.org/officeDocument/2006/extended-properties" xmlns:vt="http://schemas.openxmlformats.org/officeDocument/2006/docPropsVTypes">
  <TotalTime>359</TotalTime>
  <Words>504</Words>
  <Application>Microsoft Office PowerPoint</Application>
  <PresentationFormat>On-screen Show (4:3)</PresentationFormat>
  <Paragraphs>52</Paragraphs>
  <Slides>2</Slides>
  <Notes>2</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vt:i4>
      </vt:variant>
    </vt:vector>
  </HeadingPairs>
  <TitlesOfParts>
    <vt:vector size="9" baseType="lpstr">
      <vt:lpstr>Arial</vt:lpstr>
      <vt:lpstr>Calibri</vt:lpstr>
      <vt:lpstr>Tahoma</vt:lpstr>
      <vt:lpstr>Times New Roman</vt:lpstr>
      <vt:lpstr>Webdings</vt:lpstr>
      <vt:lpstr>Wingdings</vt:lpstr>
      <vt:lpstr>1_Default Design</vt:lpstr>
      <vt:lpstr>PowerPoint Presentation</vt:lpstr>
      <vt:lpstr>PowerPoint Presentation</vt:lpstr>
    </vt:vector>
  </TitlesOfParts>
  <Company>PDO</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MU61323</dc:creator>
  <cp:lastModifiedBy>Morrow, Fulton MSE32</cp:lastModifiedBy>
  <cp:revision>78</cp:revision>
  <dcterms:created xsi:type="dcterms:W3CDTF">2016-03-28T05:48:29Z</dcterms:created>
  <dcterms:modified xsi:type="dcterms:W3CDTF">2019-11-20T03:17:37Z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0x0101009148F5A04DDD49CBA7127AADA5FB792B00AADE34325A8B49CDA8BB4DB53328F214009C4067D375EDA046866D1CFD34BA6725</vt:lpwstr>
  </property>
</Properties>
</file>