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53" r:id="rId2"/>
    <p:sldId id="35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2924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7403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71308" y="1044825"/>
            <a:ext cx="3442063" cy="2294186"/>
          </a:xfrm>
          <a:prstGeom prst="rect">
            <a:avLst/>
          </a:prstGeom>
        </p:spPr>
      </p:pic>
      <p:pic>
        <p:nvPicPr>
          <p:cNvPr id="16" name="Picture 15" descr="F:\DCIM\100NIKON\DSCN0987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1308" y="3578423"/>
            <a:ext cx="3496491" cy="2288977"/>
          </a:xfrm>
          <a:prstGeom prst="rect">
            <a:avLst/>
          </a:prstGeom>
          <a:noFill/>
          <a:ln>
            <a:noFill/>
          </a:ln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64242" y="846527"/>
            <a:ext cx="5293583" cy="462434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23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rd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September 2019  Incident: HiPo#55 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indent="-457200">
              <a:spcBef>
                <a:spcPts val="0"/>
              </a:spcBef>
              <a:defRPr/>
            </a:pP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W</a:t>
            </a:r>
            <a:r>
              <a:rPr lang="en-US" sz="1600" dirty="0" smtClean="0">
                <a:latin typeface="Calibri" panose="020F0502020204030204" pitchFamily="34" charset="0"/>
                <a:cs typeface="Arial" pitchFamily="34" charset="0"/>
              </a:rPr>
              <a:t>hile </a:t>
            </a: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lifting up the 1.48m turnbuckle (used for the power swivel tension lines) </a:t>
            </a:r>
            <a:r>
              <a:rPr lang="en-US" sz="1600" dirty="0" smtClean="0">
                <a:latin typeface="Calibri" panose="020F0502020204030204" pitchFamily="34" charset="0"/>
                <a:cs typeface="Arial" pitchFamily="34" charset="0"/>
              </a:rPr>
              <a:t>to </a:t>
            </a: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the hoist floor by the </a:t>
            </a:r>
            <a:r>
              <a:rPr lang="en-US" sz="1600" dirty="0" err="1">
                <a:latin typeface="Calibri" panose="020F0502020204030204" pitchFamily="34" charset="0"/>
                <a:cs typeface="Arial" pitchFamily="34" charset="0"/>
              </a:rPr>
              <a:t>Telehandler</a:t>
            </a: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, the turnbuckle securing pin came in </a:t>
            </a:r>
            <a:r>
              <a:rPr lang="en-US" sz="1600" dirty="0" smtClean="0">
                <a:latin typeface="Calibri" panose="020F0502020204030204" pitchFamily="34" charset="0"/>
                <a:cs typeface="Arial" pitchFamily="34" charset="0"/>
              </a:rPr>
              <a:t>contact </a:t>
            </a: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with the floor handrail (17.75kg) and causing the handrail to be lifted </a:t>
            </a:r>
            <a:endParaRPr lang="en-US" sz="1600" dirty="0" smtClean="0">
              <a:latin typeface="Calibri" panose="020F0502020204030204" pitchFamily="34" charset="0"/>
              <a:cs typeface="Arial" pitchFamily="34" charset="0"/>
            </a:endParaRPr>
          </a:p>
          <a:p>
            <a:pPr indent="-457200">
              <a:spcBef>
                <a:spcPts val="0"/>
              </a:spcBef>
              <a:defRPr/>
            </a:pPr>
            <a:r>
              <a:rPr lang="en-US" sz="1600" dirty="0" smtClean="0">
                <a:latin typeface="Calibri" panose="020F0502020204030204" pitchFamily="34" charset="0"/>
                <a:cs typeface="Arial" pitchFamily="34" charset="0"/>
              </a:rPr>
              <a:t>off </a:t>
            </a:r>
            <a:r>
              <a:rPr lang="en-US" sz="1600" dirty="0">
                <a:latin typeface="Calibri" panose="020F0502020204030204" pitchFamily="34" charset="0"/>
                <a:cs typeface="Arial" pitchFamily="34" charset="0"/>
              </a:rPr>
              <a:t>its brackets and falling down to the ground (2.75m).</a:t>
            </a:r>
            <a:endParaRPr lang="en-US" sz="1600" b="1" dirty="0">
              <a:latin typeface="Calibri" panose="020F0502020204030204" pitchFamily="34" charset="0"/>
              <a:cs typeface="Arial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Arial" charset="0"/>
                <a:cs typeface="Tahoma" pitchFamily="34" charset="0"/>
              </a:rPr>
              <a:t>Always ensure all equipment are properly secured in place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Arial" charset="0"/>
                <a:cs typeface="Tahoma" pitchFamily="34" charset="0"/>
              </a:rPr>
              <a:t>Always ensure Forklift/crane operator follows Banksman signals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Arial" charset="0"/>
                <a:cs typeface="Tahoma" pitchFamily="34" charset="0"/>
              </a:rPr>
              <a:t>Always ensure Zone Management &amp; LSR is respected</a:t>
            </a:r>
            <a:endParaRPr lang="en-US" sz="1600" dirty="0">
              <a:latin typeface="Arial" charset="0"/>
              <a:cs typeface="Tahoma" pitchFamily="34" charset="0"/>
            </a:endParaRPr>
          </a:p>
          <a:p>
            <a:pPr marL="114300" indent="-114300">
              <a:defRPr/>
            </a:pPr>
            <a:endParaRPr lang="en-US" sz="105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990600" y="5903863"/>
            <a:ext cx="60198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Always ensure forklift operator follow Banksman signals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 bwMode="auto">
          <a:xfrm>
            <a:off x="5838825" y="3962400"/>
            <a:ext cx="942975" cy="1600200"/>
          </a:xfrm>
          <a:prstGeom prst="ellipse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6568669" y="1885752"/>
            <a:ext cx="685800" cy="14478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ight Brace 5"/>
          <p:cNvSpPr/>
          <p:nvPr/>
        </p:nvSpPr>
        <p:spPr bwMode="auto">
          <a:xfrm rot="636599">
            <a:off x="7671107" y="2204302"/>
            <a:ext cx="294458" cy="703682"/>
          </a:xfrm>
          <a:prstGeom prst="righ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ight Brace 18"/>
          <p:cNvSpPr/>
          <p:nvPr/>
        </p:nvSpPr>
        <p:spPr bwMode="auto">
          <a:xfrm rot="5400000">
            <a:off x="7624006" y="4307217"/>
            <a:ext cx="294458" cy="1216871"/>
          </a:xfrm>
          <a:prstGeom prst="rightBrac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11662" y="2301489"/>
            <a:ext cx="891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Turnbuckle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87216" y="5025295"/>
            <a:ext cx="891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Turnbuckle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1221791" y="48123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</p:spTree>
    <p:extLst>
      <p:ext uri="{BB962C8B-B14F-4D97-AF65-F5344CB8AC3E}">
        <p14:creationId xmlns:p14="http://schemas.microsoft.com/office/powerpoint/2010/main" val="28675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06221" y="1228182"/>
            <a:ext cx="8826642" cy="345940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lnSpc>
                <a:spcPct val="120000"/>
              </a:lnSpc>
              <a:buAutoNum type="arabicPeriod"/>
              <a:defRPr/>
            </a:pPr>
            <a:r>
              <a:rPr lang="en-US" sz="16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Do you ensure that </a:t>
            </a: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you train your personnel for </a:t>
            </a:r>
            <a:r>
              <a:rPr lang="en-US" sz="16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crane and forklift signals?</a:t>
            </a:r>
            <a:endParaRPr lang="en-US" sz="1600" b="1" dirty="0">
              <a:solidFill>
                <a:schemeClr val="accent2"/>
              </a:solidFill>
              <a:latin typeface="Calibri" panose="020F050202020403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pPr marL="342900" indent="-342900" eaLnBrk="1" hangingPunct="1">
              <a:lnSpc>
                <a:spcPct val="120000"/>
              </a:lnSpc>
              <a:buAutoNum type="arabicPeriod"/>
              <a:defRPr/>
            </a:pPr>
            <a:r>
              <a:rPr lang="en-US" sz="16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Do you ensure </a:t>
            </a: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that Responsible Supervisors are fully competent with using your company PTW?</a:t>
            </a:r>
          </a:p>
          <a:p>
            <a:pPr marL="342900" indent="-342900" eaLnBrk="1" hangingPunct="1">
              <a:lnSpc>
                <a:spcPct val="120000"/>
              </a:lnSpc>
              <a:buAutoNum type="arabicPeriod"/>
              <a:defRPr/>
            </a:pPr>
            <a:r>
              <a:rPr lang="en-US" sz="16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Do you ensure that Banksman are provided with reflective jacket?</a:t>
            </a:r>
            <a:endParaRPr lang="en-US" sz="1600" b="1" dirty="0">
              <a:solidFill>
                <a:schemeClr val="accent2"/>
              </a:solidFill>
              <a:latin typeface="Calibri" panose="020F050202020403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pPr marL="342900" indent="-342900" eaLnBrk="1" hangingPunct="1">
              <a:lnSpc>
                <a:spcPct val="120000"/>
              </a:lnSpc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Do you </a:t>
            </a:r>
            <a:r>
              <a:rPr lang="en-US" sz="16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ensure anything placed above ground is secured from accidental falling?</a:t>
            </a:r>
            <a:endParaRPr lang="en-US" sz="1600" b="1" dirty="0">
              <a:solidFill>
                <a:schemeClr val="accent2"/>
              </a:solidFill>
              <a:latin typeface="Calibri" panose="020F050202020403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04800" y="773741"/>
            <a:ext cx="50898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23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rd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September 2019  Incident: HiPo#55 </a:t>
            </a:r>
          </a:p>
        </p:txBody>
      </p:sp>
    </p:spTree>
    <p:extLst>
      <p:ext uri="{BB962C8B-B14F-4D97-AF65-F5344CB8AC3E}">
        <p14:creationId xmlns:p14="http://schemas.microsoft.com/office/powerpoint/2010/main" val="261446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92275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BA5CF2D-FE08-4364-8758-0D9A176E209B}"/>
</file>

<file path=customXml/itemProps2.xml><?xml version="1.0" encoding="utf-8"?>
<ds:datastoreItem xmlns:ds="http://schemas.openxmlformats.org/officeDocument/2006/customXml" ds:itemID="{15E101C1-4D88-49FC-BCEC-5033C065E09B}"/>
</file>

<file path=customXml/itemProps3.xml><?xml version="1.0" encoding="utf-8"?>
<ds:datastoreItem xmlns:ds="http://schemas.openxmlformats.org/officeDocument/2006/customXml" ds:itemID="{5A48A1BE-3EB4-452D-B791-E16567B8D65A}"/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430</Words>
  <Application>Microsoft Office PowerPoint</Application>
  <PresentationFormat>On-screen Show (4:3)</PresentationFormat>
  <Paragraphs>52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77</cp:revision>
  <dcterms:created xsi:type="dcterms:W3CDTF">2016-03-28T05:48:29Z</dcterms:created>
  <dcterms:modified xsi:type="dcterms:W3CDTF">2019-11-20T03:17:19Z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