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51" r:id="rId2"/>
    <p:sldId id="35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39" autoAdjust="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0841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5260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5867400" y="3484807"/>
            <a:ext cx="3109229" cy="245879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7400" y="984628"/>
            <a:ext cx="3109229" cy="2331921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46855" y="1046502"/>
            <a:ext cx="5741803" cy="481670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happened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 marL="114300" indent="-114300" algn="just">
              <a:defRPr/>
            </a:pPr>
            <a:endParaRPr lang="en-US" sz="1100" dirty="0" smtClean="0">
              <a:latin typeface="Tahoma" pitchFamily="34" charset="0"/>
            </a:endParaRPr>
          </a:p>
          <a:p>
            <a:pPr lvl="0"/>
            <a:r>
              <a:rPr lang="en-GB" sz="1600" dirty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 the 10th September 2019 at 12:39hrs </a:t>
            </a:r>
            <a:r>
              <a:rPr lang="en-GB" sz="1600" dirty="0" smtClean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Heavy </a:t>
            </a:r>
            <a:r>
              <a:rPr lang="en-GB" sz="1600" dirty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Goods </a:t>
            </a:r>
            <a:r>
              <a:rPr lang="en-GB" sz="1600" dirty="0" smtClean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Vehicle on route to </a:t>
            </a:r>
            <a:r>
              <a:rPr lang="en-GB" sz="1600" dirty="0" smtClean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Yibal, suffered </a:t>
            </a:r>
            <a:r>
              <a:rPr lang="en-GB" sz="1600" dirty="0" smtClean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</a:t>
            </a:r>
            <a:r>
              <a:rPr lang="en-GB" sz="1600" dirty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fire to the trailer passenger side rear axle. </a:t>
            </a:r>
            <a:r>
              <a:rPr lang="en-GB" sz="1600" dirty="0" smtClean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 noticing the smoke the driver </a:t>
            </a:r>
            <a:r>
              <a:rPr lang="en-GB" sz="1600" dirty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immediately stopped the vehicle, exited the cab and on seeing flames </a:t>
            </a:r>
            <a:r>
              <a:rPr lang="en-GB" sz="1600" dirty="0" smtClean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returned </a:t>
            </a:r>
            <a:r>
              <a:rPr lang="en-GB" sz="1600" dirty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to the cab to switch off the ignition. The driver then attempted to extinguish the fire using 2 of his own fire extinguishers and 4 other fire extinguishers </a:t>
            </a:r>
            <a:r>
              <a:rPr lang="en-GB" sz="1600" dirty="0" smtClean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from other </a:t>
            </a:r>
            <a:r>
              <a:rPr lang="en-GB" sz="1600" dirty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vehicles which were travelling behind him. </a:t>
            </a:r>
            <a:endParaRPr lang="en-US" sz="1800" b="1" dirty="0" smtClean="0">
              <a:solidFill>
                <a:srgbClr val="333399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..</a:t>
            </a:r>
          </a:p>
          <a:p>
            <a:pPr marL="114300" indent="-114300" algn="just">
              <a:defRPr/>
            </a:pPr>
            <a:endParaRPr lang="en-US" sz="1000" b="1" dirty="0">
              <a:solidFill>
                <a:srgbClr val="333399"/>
              </a:solidFill>
              <a:latin typeface="Tahoma" pitchFamily="34" charset="0"/>
            </a:endParaRPr>
          </a:p>
          <a:p>
            <a:pPr marL="60325" lvl="0" indent="-60325" eaLnBrk="1" hangingPunct="1">
              <a:buFont typeface="Arial" pitchFamily="34" charset="0"/>
              <a:buChar char="•"/>
              <a:defRPr/>
            </a:pPr>
            <a:r>
              <a:rPr lang="en-US" sz="1100" dirty="0" smtClean="0">
                <a:latin typeface="Calibri" panose="020F0502020204030204" pitchFamily="34" charset="0"/>
                <a:ea typeface="Times New Roman"/>
                <a:cs typeface="Times New Roman"/>
              </a:rPr>
              <a:t> </a:t>
            </a:r>
            <a:r>
              <a:rPr lang="en-US" sz="1600" dirty="0" smtClean="0">
                <a:latin typeface="Calibri" panose="020F0502020204030204" pitchFamily="34" charset="0"/>
                <a:ea typeface="Times New Roman"/>
                <a:cs typeface="Times New Roman"/>
              </a:rPr>
              <a:t>Do you e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nsure your vehicle undergoes regular maintenance and servicing as per manufacturers recommendations?</a:t>
            </a:r>
          </a:p>
          <a:p>
            <a:pPr marL="60325" lvl="0" indent="-60325" eaLnBrk="1" hangingPunct="1">
              <a:buFont typeface="Arial" pitchFamily="34" charset="0"/>
              <a:buChar char="•"/>
              <a:defRPr/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 Do you ensure your vehicle is serviced and maintained at a reputable workshop?</a:t>
            </a:r>
          </a:p>
          <a:p>
            <a:pPr marL="60325" lvl="0" indent="-60325" eaLnBrk="1" hangingPunct="1">
              <a:buFont typeface="Arial" pitchFamily="34" charset="0"/>
              <a:buChar char="•"/>
              <a:defRPr/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 </a:t>
            </a: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Do you ensure you have the correct in date serviceable fire extinguishers? </a:t>
            </a:r>
          </a:p>
          <a:p>
            <a:pPr marL="60325" lvl="0" indent="-60325" eaLnBrk="1" hangingPunct="1">
              <a:buFont typeface="Arial" pitchFamily="34" charset="0"/>
              <a:buChar char="•"/>
              <a:defRPr/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 </a:t>
            </a: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Do you ensure you report all defects?</a:t>
            </a:r>
          </a:p>
          <a:p>
            <a:pPr marL="60325" lvl="0" indent="-60325" eaLnBrk="1" hangingPunct="1">
              <a:buFont typeface="Arial" pitchFamily="34" charset="0"/>
              <a:buChar char="•"/>
              <a:defRPr/>
            </a:pPr>
            <a:r>
              <a:rPr lang="en-GB" sz="16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/>
              </a:rPr>
              <a:t>Do you ensure you follow the Safe Journey Management Procedure?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78850" y="2655887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458200" y="52578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403023" y="6106040"/>
            <a:ext cx="5716864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GB" sz="1600" b="1" dirty="0" smtClean="0">
                <a:solidFill>
                  <a:srgbClr val="FFFF00"/>
                </a:solidFill>
                <a:latin typeface="Tahoma" pitchFamily="34" charset="0"/>
              </a:rPr>
              <a:t>Ensure you call the correct Emergency Number in case of any incident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1794" y="732034"/>
            <a:ext cx="530465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10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September 2019 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Incident title: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HVL#3</a:t>
            </a:r>
            <a:endParaRPr lang="en-US" sz="1600" b="1" dirty="0">
              <a:solidFill>
                <a:schemeClr val="accent6"/>
              </a:solidFill>
              <a:latin typeface="Tahoma" pitchFamily="34" charset="0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728494" y="4632554"/>
            <a:ext cx="1387039" cy="1250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5867400" y="3701816"/>
            <a:ext cx="3119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Emergency Response </a:t>
            </a:r>
            <a:r>
              <a:rPr lang="en-US" sz="1800" dirty="0">
                <a:solidFill>
                  <a:srgbClr val="FF0000"/>
                </a:solidFill>
              </a:rPr>
              <a:t>N</a:t>
            </a:r>
            <a:r>
              <a:rPr lang="en-US" sz="1800" dirty="0" smtClean="0">
                <a:solidFill>
                  <a:srgbClr val="FF0000"/>
                </a:solidFill>
              </a:rPr>
              <a:t>umbers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5555 </a:t>
            </a:r>
            <a:r>
              <a:rPr lang="en-US" sz="1800" dirty="0">
                <a:solidFill>
                  <a:srgbClr val="FF0000"/>
                </a:solidFill>
              </a:rPr>
              <a:t>or 24675555 / 24385555</a:t>
            </a:r>
          </a:p>
        </p:txBody>
      </p:sp>
    </p:spTree>
    <p:extLst>
      <p:ext uri="{BB962C8B-B14F-4D97-AF65-F5344CB8AC3E}">
        <p14:creationId xmlns:p14="http://schemas.microsoft.com/office/powerpoint/2010/main" val="329972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00025" y="1135504"/>
            <a:ext cx="8743950" cy="421653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GB" sz="1400" dirty="0" smtClean="0">
              <a:solidFill>
                <a:schemeClr val="accent2"/>
              </a:solidFill>
              <a:latin typeface="Arial"/>
              <a:cs typeface="Arial"/>
              <a:sym typeface="Arial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Arial"/>
              </a:rPr>
              <a:t>Do you ensure all staff are aware of the correct emergency numbers and the requirement to call them?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600" b="1" dirty="0" smtClean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Arial"/>
              </a:rPr>
              <a:t>Do you ensure vehicles in your fleet are maintained in accordance with manufacturers </a:t>
            </a: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Arial"/>
              </a:rPr>
              <a:t>maintain </a:t>
            </a:r>
            <a:r>
              <a:rPr lang="en-GB" sz="1600" b="1" dirty="0" smtClean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Arial"/>
              </a:rPr>
              <a:t>and records </a:t>
            </a: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Arial"/>
              </a:rPr>
              <a:t>of defects, servicing, maintenance and repairs recommendations</a:t>
            </a:r>
            <a:r>
              <a:rPr lang="en-GB" sz="1600" b="1" dirty="0" smtClean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Arial"/>
              </a:rPr>
              <a:t>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600" b="1" dirty="0" smtClean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Arial"/>
              </a:rPr>
              <a:t>Do you ensure vehicles are fitted with good quality </a:t>
            </a: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Arial"/>
              </a:rPr>
              <a:t>parts and </a:t>
            </a:r>
            <a:r>
              <a:rPr lang="en-GB" sz="1600" b="1" dirty="0" smtClean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Arial"/>
              </a:rPr>
              <a:t>the vehicle is repaired </a:t>
            </a:r>
            <a:r>
              <a:rPr lang="en-GB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Arial"/>
              </a:rPr>
              <a:t>and maintained at a reputable workshop?</a:t>
            </a:r>
            <a:endParaRPr lang="en-GB" sz="1600" b="1" dirty="0" smtClean="0">
              <a:solidFill>
                <a:schemeClr val="accent2"/>
              </a:solidFill>
              <a:latin typeface="Calibri" panose="020F0502020204030204" pitchFamily="34" charset="0"/>
              <a:cs typeface="Arial"/>
              <a:sym typeface="Arial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600" b="1" dirty="0" smtClean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Arial"/>
              </a:rPr>
              <a:t>Do you ensure your vehicles are SP2000 v4 complaint?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GB" sz="1600" b="1" dirty="0" smtClean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Arial"/>
              </a:rPr>
              <a:t>Do you ensure your Safe Journey Management Process is assured with audits and inspections?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600" b="1" i="1" dirty="0">
              <a:solidFill>
                <a:srgbClr val="0033CC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6200" y="774640"/>
            <a:ext cx="530465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10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September 2019 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Incident title: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HVL#3</a:t>
            </a:r>
            <a:endParaRPr lang="en-US" sz="1600" b="1" dirty="0">
              <a:solidFill>
                <a:schemeClr val="accent6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29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92276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5ABFD942-DB4D-459B-B9D6-5C1D1F0B3BC1}"/>
</file>

<file path=customXml/itemProps2.xml><?xml version="1.0" encoding="utf-8"?>
<ds:datastoreItem xmlns:ds="http://schemas.openxmlformats.org/officeDocument/2006/customXml" ds:itemID="{A67641C7-5C9D-4C9E-8F6C-8C3A96F2B173}"/>
</file>

<file path=customXml/itemProps3.xml><?xml version="1.0" encoding="utf-8"?>
<ds:datastoreItem xmlns:ds="http://schemas.openxmlformats.org/officeDocument/2006/customXml" ds:itemID="{B503DD0B-B916-445D-BD7E-4903DD69DDA1}"/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421</Words>
  <Application>Microsoft Office PowerPoint</Application>
  <PresentationFormat>On-screen Show (4:3)</PresentationFormat>
  <Paragraphs>42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Segoe UI</vt:lpstr>
      <vt:lpstr>Tahoma</vt:lpstr>
      <vt:lpstr>Times New Roman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73</cp:revision>
  <dcterms:created xsi:type="dcterms:W3CDTF">2016-03-28T05:48:29Z</dcterms:created>
  <dcterms:modified xsi:type="dcterms:W3CDTF">2019-10-28T03:15:01Z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