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7"/>
  </p:notesMasterIdLst>
  <p:sldIdLst>
    <p:sldId id="377" r:id="rId6"/>
  </p:sldIdLst>
  <p:sldSz cx="9144000" cy="6858000" type="screen4x3"/>
  <p:notesSz cx="6797675" cy="987425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CF1D1"/>
    <a:srgbClr val="938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3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5428"/>
          </a:xfrm>
          <a:prstGeom prst="rect">
            <a:avLst/>
          </a:prstGeom>
        </p:spPr>
        <p:txBody>
          <a:bodyPr vert="horz" lIns="91788" tIns="45894" rIns="91788" bIns="45894" rtlCol="0"/>
          <a:lstStyle>
            <a:lvl1pPr algn="l">
              <a:defRPr sz="1200"/>
            </a:lvl1pPr>
          </a:lstStyle>
          <a:p>
            <a:endParaRPr lang="en-US"/>
          </a:p>
        </p:txBody>
      </p:sp>
      <p:sp>
        <p:nvSpPr>
          <p:cNvPr id="3" name="Date Placeholder 2"/>
          <p:cNvSpPr>
            <a:spLocks noGrp="1"/>
          </p:cNvSpPr>
          <p:nvPr>
            <p:ph type="dt" idx="1"/>
          </p:nvPr>
        </p:nvSpPr>
        <p:spPr>
          <a:xfrm>
            <a:off x="3850443" y="1"/>
            <a:ext cx="2945659" cy="495428"/>
          </a:xfrm>
          <a:prstGeom prst="rect">
            <a:avLst/>
          </a:prstGeom>
        </p:spPr>
        <p:txBody>
          <a:bodyPr vert="horz" lIns="91788" tIns="45894" rIns="91788" bIns="45894" rtlCol="0"/>
          <a:lstStyle>
            <a:lvl1pPr algn="r">
              <a:defRPr sz="1200"/>
            </a:lvl1pPr>
          </a:lstStyle>
          <a:p>
            <a:fld id="{0F1E49BC-195F-455C-9672-3A2B920C5B64}" type="datetimeFigureOut">
              <a:rPr lang="en-US" smtClean="0"/>
              <a:pPr/>
              <a:t>16/01/2020</a:t>
            </a:fld>
            <a:endParaRPr lang="en-US"/>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788" tIns="45894" rIns="91788" bIns="45894" rtlCol="0" anchor="ctr"/>
          <a:lstStyle/>
          <a:p>
            <a:endParaRPr lang="en-US"/>
          </a:p>
        </p:txBody>
      </p:sp>
      <p:sp>
        <p:nvSpPr>
          <p:cNvPr id="5" name="Notes Placeholder 4"/>
          <p:cNvSpPr>
            <a:spLocks noGrp="1"/>
          </p:cNvSpPr>
          <p:nvPr>
            <p:ph type="body" sz="quarter" idx="3"/>
          </p:nvPr>
        </p:nvSpPr>
        <p:spPr>
          <a:xfrm>
            <a:off x="679768" y="4751984"/>
            <a:ext cx="5438140" cy="3887986"/>
          </a:xfrm>
          <a:prstGeom prst="rect">
            <a:avLst/>
          </a:prstGeom>
        </p:spPr>
        <p:txBody>
          <a:bodyPr vert="horz" lIns="91788" tIns="45894" rIns="91788" bIns="458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7"/>
          </a:xfrm>
          <a:prstGeom prst="rect">
            <a:avLst/>
          </a:prstGeom>
        </p:spPr>
        <p:txBody>
          <a:bodyPr vert="horz" lIns="91788" tIns="45894" rIns="91788" bIns="45894"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5427"/>
          </a:xfrm>
          <a:prstGeom prst="rect">
            <a:avLst/>
          </a:prstGeom>
        </p:spPr>
        <p:txBody>
          <a:bodyPr vert="horz" lIns="91788" tIns="45894" rIns="91788" bIns="45894" rtlCol="0" anchor="b"/>
          <a:lstStyle>
            <a:lvl1pPr algn="r">
              <a:defRPr sz="1200"/>
            </a:lvl1pPr>
          </a:lstStyle>
          <a:p>
            <a:fld id="{D26A1807-19F3-4613-8578-9F8F2125A2A1}" type="slidenum">
              <a:rPr lang="en-US" smtClean="0"/>
              <a:pPr/>
              <a:t>‹#›</a:t>
            </a:fld>
            <a:endParaRPr lang="en-US"/>
          </a:p>
        </p:txBody>
      </p:sp>
    </p:spTree>
    <p:extLst>
      <p:ext uri="{BB962C8B-B14F-4D97-AF65-F5344CB8AC3E}">
        <p14:creationId xmlns:p14="http://schemas.microsoft.com/office/powerpoint/2010/main" val="38308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3E10A-3D13-4C28-A1C4-337B11847F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321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5" descr="J:\Photos\2017 Photos\Photo Project\Photo Project\10_MarmulPolymer\FN9A3455.JPG"/>
          <p:cNvPicPr>
            <a:picLocks noChangeAspect="1" noChangeArrowheads="1"/>
          </p:cNvPicPr>
          <p:nvPr/>
        </p:nvPicPr>
        <p:blipFill>
          <a:blip r:embed="rId2" cstate="print">
            <a:lum bright="5000"/>
          </a:blip>
          <a:srcRect r="25661"/>
          <a:stretch>
            <a:fillRect/>
          </a:stretch>
        </p:blipFill>
        <p:spPr bwMode="auto">
          <a:xfrm>
            <a:off x="1496778" y="0"/>
            <a:ext cx="7647222" cy="6858000"/>
          </a:xfrm>
          <a:prstGeom prst="rect">
            <a:avLst/>
          </a:prstGeom>
          <a:noFill/>
        </p:spPr>
      </p:pic>
      <p:sp>
        <p:nvSpPr>
          <p:cNvPr id="11" name="Rectangle 10"/>
          <p:cNvSpPr/>
          <p:nvPr/>
        </p:nvSpPr>
        <p:spPr>
          <a:xfrm>
            <a:off x="2" y="0"/>
            <a:ext cx="55695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5486" y="1668510"/>
            <a:ext cx="403912"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
        <p:nvSpPr>
          <p:cNvPr id="2" name="Title 1"/>
          <p:cNvSpPr>
            <a:spLocks noGrp="1"/>
          </p:cNvSpPr>
          <p:nvPr>
            <p:ph type="ctrTitle"/>
          </p:nvPr>
        </p:nvSpPr>
        <p:spPr>
          <a:xfrm>
            <a:off x="457201" y="1122363"/>
            <a:ext cx="4942703"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57201" y="3643227"/>
            <a:ext cx="49427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858090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417E0-E951-4B5A-9E67-25AD4B6CBA92}" type="datetimeFigureOut">
              <a:rPr lang="en-US" smtClean="0"/>
              <a:t>16/01/2020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42161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417E0-E951-4B5A-9E67-25AD4B6CBA92}" type="datetimeFigureOut">
              <a:rPr lang="en-US" smtClean="0"/>
              <a:t>16/01/2020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4725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74067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85508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190668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732828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76215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
        <p:nvSpPr>
          <p:cNvPr id="7" name="Rectangle 6"/>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427" y="0"/>
            <a:ext cx="203887"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8951" y="6743700"/>
            <a:ext cx="2133600"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94" y="6353177"/>
            <a:ext cx="2115669" cy="343313"/>
          </a:xfrm>
          <a:prstGeom prst="rect">
            <a:avLst/>
          </a:prstGeom>
        </p:spPr>
      </p:pic>
    </p:spTree>
    <p:extLst>
      <p:ext uri="{BB962C8B-B14F-4D97-AF65-F5344CB8AC3E}">
        <p14:creationId xmlns:p14="http://schemas.microsoft.com/office/powerpoint/2010/main" val="84029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9417E0-E951-4B5A-9E67-25AD4B6CBA92}" type="datetimeFigureOut">
              <a:rPr lang="en-US" smtClean="0"/>
              <a:t>16/01/2020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
        <p:nvSpPr>
          <p:cNvPr id="6" name="Rectangle 5"/>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427" y="0"/>
            <a:ext cx="203887"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spTree>
    <p:extLst>
      <p:ext uri="{BB962C8B-B14F-4D97-AF65-F5344CB8AC3E}">
        <p14:creationId xmlns:p14="http://schemas.microsoft.com/office/powerpoint/2010/main" val="3271367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9417E0-E951-4B5A-9E67-25AD4B6CBA92}" type="datetimeFigureOut">
              <a:rPr lang="en-US" smtClean="0"/>
              <a:t>16/01/2020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
        <p:nvSpPr>
          <p:cNvPr id="6" name="Rectangle 5"/>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spTree>
    <p:extLst>
      <p:ext uri="{BB962C8B-B14F-4D97-AF65-F5344CB8AC3E}">
        <p14:creationId xmlns:p14="http://schemas.microsoft.com/office/powerpoint/2010/main" val="4299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417E0-E951-4B5A-9E67-25AD4B6CBA92}" type="datetimeFigureOut">
              <a:rPr lang="en-US" smtClean="0"/>
              <a:t>16/01/2020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412426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417E0-E951-4B5A-9E67-25AD4B6CBA92}" type="datetimeFigureOut">
              <a:rPr lang="en-US" smtClean="0"/>
              <a:t>16/01/2020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05126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417E0-E951-4B5A-9E67-25AD4B6CBA92}" type="datetimeFigureOut">
              <a:rPr lang="en-US" smtClean="0"/>
              <a:t>16/01/2020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118639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417E0-E951-4B5A-9E67-25AD4B6CBA92}" type="datetimeFigureOut">
              <a:rPr lang="en-US" smtClean="0"/>
              <a:t>16/01/2020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33911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7E0-E951-4B5A-9E67-25AD4B6CBA92}" type="datetimeFigureOut">
              <a:rPr lang="en-US" smtClean="0"/>
              <a:t>16/01/2020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24717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417E0-E951-4B5A-9E67-25AD4B6CBA92}" type="datetimeFigureOut">
              <a:rPr lang="en-US" smtClean="0"/>
              <a:t>16/01/2020</a:t>
            </a:fld>
            <a:endParaRPr 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5DDE0-5D23-4F3E-AB3F-A2C1593052A5}" type="slidenum">
              <a:rPr lang="en-US" smtClean="0"/>
              <a:t>‹#›</a:t>
            </a:fld>
            <a:endParaRPr lang="en-US"/>
          </a:p>
        </p:txBody>
      </p:sp>
    </p:spTree>
    <p:extLst>
      <p:ext uri="{BB962C8B-B14F-4D97-AF65-F5344CB8AC3E}">
        <p14:creationId xmlns:p14="http://schemas.microsoft.com/office/powerpoint/2010/main" val="14126929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Gill Sans M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a:spLocks noChangeArrowheads="1"/>
          </p:cNvSpPr>
          <p:nvPr/>
        </p:nvSpPr>
        <p:spPr bwMode="auto">
          <a:xfrm>
            <a:off x="86265" y="2314368"/>
            <a:ext cx="3243532" cy="27699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eaLnBrk="1" fontAlgn="auto" hangingPunct="1">
              <a:spcBef>
                <a:spcPts val="0"/>
              </a:spcBef>
              <a:spcAft>
                <a:spcPts val="0"/>
              </a:spcAft>
            </a:pPr>
            <a:r>
              <a:rPr lang="en-US" sz="1200" dirty="0" smtClean="0"/>
              <a:t>Gas </a:t>
            </a:r>
            <a:r>
              <a:rPr lang="en-US" sz="1200" dirty="0"/>
              <a:t>Leak from SOV (July, </a:t>
            </a:r>
            <a:r>
              <a:rPr lang="en-US" sz="1200" dirty="0" smtClean="0"/>
              <a:t>2019</a:t>
            </a:r>
            <a:r>
              <a:rPr lang="en-US" sz="1200" dirty="0"/>
              <a:t>)</a:t>
            </a:r>
            <a:endPar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7"/>
          <p:cNvSpPr>
            <a:spLocks noChangeArrowheads="1"/>
          </p:cNvSpPr>
          <p:nvPr/>
        </p:nvSpPr>
        <p:spPr bwMode="auto">
          <a:xfrm>
            <a:off x="69010" y="1702762"/>
            <a:ext cx="9005979" cy="253916"/>
          </a:xfrm>
          <a:prstGeom prst="rect">
            <a:avLst/>
          </a:prstGeom>
          <a:solidFill>
            <a:schemeClr val="bg1">
              <a:lumMod val="85000"/>
            </a:schemeClr>
          </a:solidFill>
          <a:ln w="9525">
            <a:solidFill>
              <a:schemeClr val="tx1"/>
            </a:solid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4546A">
                    <a:lumMod val="75000"/>
                  </a:srgbClr>
                </a:solidFill>
                <a:effectLst/>
                <a:uLnTx/>
                <a:uFillTx/>
                <a:latin typeface="Times New Roman" pitchFamily="18" charset="0"/>
                <a:ea typeface="+mn-ea"/>
                <a:cs typeface="Times New Roman" pitchFamily="18" charset="0"/>
              </a:rPr>
              <a:t>Use this </a:t>
            </a:r>
            <a:r>
              <a:rPr kumimoji="0" lang="en-US" sz="1050" b="1" i="0" u="none" strike="noStrike" kern="1200" cap="none" spc="0" normalizeH="0" baseline="0" noProof="0" dirty="0" smtClean="0">
                <a:ln>
                  <a:noFill/>
                </a:ln>
                <a:solidFill>
                  <a:srgbClr val="44546A">
                    <a:lumMod val="75000"/>
                  </a:srgbClr>
                </a:solidFill>
                <a:effectLst/>
                <a:uLnTx/>
                <a:uFillTx/>
                <a:latin typeface="Times New Roman" pitchFamily="18" charset="0"/>
                <a:ea typeface="+mn-ea"/>
                <a:cs typeface="Times New Roman" pitchFamily="18" charset="0"/>
              </a:rPr>
              <a:t>Alert</a:t>
            </a:r>
            <a:r>
              <a:rPr kumimoji="0" lang="en-US" sz="1050" b="1" i="0" u="none" strike="noStrike" kern="1200" cap="none" spc="0" normalizeH="0" baseline="0" noProof="0" dirty="0">
                <a:ln>
                  <a:noFill/>
                </a:ln>
                <a:solidFill>
                  <a:srgbClr val="44546A">
                    <a:lumMod val="75000"/>
                  </a:srgbClr>
                </a:solidFill>
                <a:effectLst/>
                <a:uLnTx/>
                <a:uFillTx/>
                <a:latin typeface="Times New Roman" pitchFamily="18" charset="0"/>
                <a:ea typeface="+mn-ea"/>
                <a:cs typeface="Times New Roman" pitchFamily="18" charset="0"/>
              </a:rPr>
              <a:t>: Discuss in Tool Box Talks and HSE Meetings </a:t>
            </a:r>
            <a:r>
              <a:rPr kumimoji="0" lang="en-US" sz="1050" b="1" i="0" u="none" strike="noStrike" kern="1200" cap="none" spc="0" normalizeH="0" baseline="0" noProof="0" dirty="0">
                <a:ln>
                  <a:noFill/>
                </a:ln>
                <a:solidFill>
                  <a:srgbClr val="44546A">
                    <a:lumMod val="75000"/>
                  </a:srgbClr>
                </a:solidFill>
                <a:effectLst/>
                <a:uLnTx/>
                <a:uFillTx/>
                <a:latin typeface="Times New Roman" pitchFamily="18" charset="0"/>
                <a:ea typeface="+mn-ea"/>
                <a:cs typeface="Times New Roman" pitchFamily="18" charset="0"/>
                <a:sym typeface="Wingdings" pitchFamily="2" charset="2"/>
              </a:rPr>
              <a:t> Distribute to contractors  Post on HSE Notice Boards  Include in site HSE Induction</a:t>
            </a:r>
            <a:endParaRPr kumimoji="0" lang="en-US" sz="1050" b="1" i="0" u="none" strike="noStrike" kern="1200" cap="none" spc="0" normalizeH="0" baseline="0" noProof="0" dirty="0">
              <a:ln>
                <a:noFill/>
              </a:ln>
              <a:solidFill>
                <a:srgbClr val="44546A">
                  <a:lumMod val="75000"/>
                </a:srgbClr>
              </a:solidFill>
              <a:effectLst/>
              <a:uLnTx/>
              <a:uFillTx/>
              <a:latin typeface="Times New Roman" pitchFamily="18" charset="0"/>
              <a:ea typeface="+mn-ea"/>
              <a:cs typeface="Times New Roman" pitchFamily="18" charset="0"/>
            </a:endParaRPr>
          </a:p>
        </p:txBody>
      </p:sp>
      <p:sp>
        <p:nvSpPr>
          <p:cNvPr id="4098" name="Rectangle 2"/>
          <p:cNvSpPr>
            <a:spLocks noChangeArrowheads="1"/>
          </p:cNvSpPr>
          <p:nvPr/>
        </p:nvSpPr>
        <p:spPr bwMode="auto">
          <a:xfrm>
            <a:off x="86265" y="2588672"/>
            <a:ext cx="6254150" cy="157889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What happened?</a:t>
            </a:r>
          </a:p>
          <a:p>
            <a:pPr lvl="0" eaLnBrk="1" fontAlgn="auto" hangingPunct="1">
              <a:spcBef>
                <a:spcPct val="20000"/>
              </a:spcBef>
              <a:spcAft>
                <a:spcPts val="0"/>
              </a:spcAft>
            </a:pPr>
            <a:r>
              <a:rPr lang="en-US" sz="1050" dirty="0" smtClean="0"/>
              <a:t>A well </a:t>
            </a:r>
            <a:r>
              <a:rPr lang="en-US" sz="1050" dirty="0"/>
              <a:t>was expected to produce with a GOR of 100 m3/m3 but the actual GOR turned out to be 5x higher. As a result, when started up and lined up to the station its production resulted in slugging operation. To prevent slugging a Well Test Unit was hooked up at the well site. As a </a:t>
            </a:r>
            <a:r>
              <a:rPr lang="en-US" sz="1050" dirty="0" smtClean="0"/>
              <a:t>result, </a:t>
            </a:r>
            <a:r>
              <a:rPr lang="en-US" sz="1050" dirty="0"/>
              <a:t>pressure was also building up in the A-annulus and was exceeding the MAASP. The pressure from the A-annulus was bled off to the Well Test Unit using the outer Side Outlet Valve. This was done several times and led to the washing out of the valve body resulting in a leak. That leak occurred 3 days after the Well Test Unit was put into operation. By closing the inner SOV the leak was arrested and the well remained in operation via the tubing and the Well Test Unit to the station for several days before the leaking valve was replaced</a:t>
            </a:r>
            <a:r>
              <a:rPr lang="en-US" sz="1050" dirty="0" smtClean="0"/>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2" name="Title 2"/>
          <p:cNvSpPr>
            <a:spLocks noGrp="1"/>
          </p:cNvSpPr>
          <p:nvPr>
            <p:ph type="title"/>
          </p:nvPr>
        </p:nvSpPr>
        <p:spPr>
          <a:xfrm>
            <a:off x="628651" y="107953"/>
            <a:ext cx="7886700" cy="1325563"/>
          </a:xfrm>
        </p:spPr>
        <p:txBody>
          <a:bodyPr/>
          <a:lstStyle/>
          <a:p>
            <a:r>
              <a:rPr lang="en-US" dirty="0"/>
              <a:t>Process </a:t>
            </a:r>
            <a:r>
              <a:rPr lang="en-US" dirty="0" smtClean="0"/>
              <a:t>Safety Alert</a:t>
            </a:r>
            <a:endParaRPr lang="en-US" dirty="0"/>
          </a:p>
        </p:txBody>
      </p:sp>
      <p:sp>
        <p:nvSpPr>
          <p:cNvPr id="13" name="TextBox 16"/>
          <p:cNvSpPr txBox="1">
            <a:spLocks noChangeArrowheads="1"/>
          </p:cNvSpPr>
          <p:nvPr/>
        </p:nvSpPr>
        <p:spPr bwMode="auto">
          <a:xfrm>
            <a:off x="74775" y="2012834"/>
            <a:ext cx="2819400" cy="24622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Targeted audience: Wells</a:t>
            </a:r>
          </a:p>
        </p:txBody>
      </p:sp>
      <p:sp>
        <p:nvSpPr>
          <p:cNvPr id="2" name="Rectangle 1"/>
          <p:cNvSpPr/>
          <p:nvPr/>
        </p:nvSpPr>
        <p:spPr>
          <a:xfrm>
            <a:off x="-1" y="6519446"/>
            <a:ext cx="401128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0993"/>
                </a:solidFill>
                <a:effectLst/>
                <a:uLnTx/>
                <a:uFillTx/>
                <a:latin typeface="Calibri" panose="020F0502020204030204" pitchFamily="34" charset="0"/>
                <a:ea typeface="Calibri" panose="020F0502020204030204" pitchFamily="34" charset="0"/>
                <a:cs typeface="Times New Roman" panose="02020603050405020304" pitchFamily="18" charset="0"/>
              </a:rPr>
              <a:t>“This document is restricted and it is distributed for information purposes only and it shall not be shared with other than PDO employees and </a:t>
            </a:r>
            <a:r>
              <a:rPr kumimoji="0" lang="en-US" sz="800" b="0" i="0" u="none" strike="noStrike" kern="1200" cap="none" spc="0" normalizeH="0" baseline="0" noProof="0" dirty="0" smtClean="0">
                <a:ln>
                  <a:noFill/>
                </a:ln>
                <a:solidFill>
                  <a:srgbClr val="370993"/>
                </a:solidFill>
                <a:effectLst/>
                <a:uLnTx/>
                <a:uFillTx/>
                <a:latin typeface="Calibri" panose="020F0502020204030204" pitchFamily="34" charset="0"/>
                <a:ea typeface="Calibri" panose="020F0502020204030204" pitchFamily="34" charset="0"/>
                <a:cs typeface="Times New Roman" panose="02020603050405020304" pitchFamily="18" charset="0"/>
              </a:rPr>
              <a:t>contracts without PDO permission”.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9"/>
          <p:cNvGrpSpPr/>
          <p:nvPr/>
        </p:nvGrpSpPr>
        <p:grpSpPr>
          <a:xfrm>
            <a:off x="6347787" y="2025433"/>
            <a:ext cx="2709949" cy="1941398"/>
            <a:chOff x="5903160" y="1473344"/>
            <a:chExt cx="3240840" cy="2112472"/>
          </a:xfrm>
        </p:grpSpPr>
        <p:pic>
          <p:nvPicPr>
            <p:cNvPr id="11" name="Picture 10"/>
            <p:cNvPicPr>
              <a:picLocks noChangeAspect="1"/>
            </p:cNvPicPr>
            <p:nvPr/>
          </p:nvPicPr>
          <p:blipFill>
            <a:blip r:embed="rId3"/>
            <a:stretch>
              <a:fillRect/>
            </a:stretch>
          </p:blipFill>
          <p:spPr>
            <a:xfrm>
              <a:off x="5903160" y="1473344"/>
              <a:ext cx="3240840" cy="2112472"/>
            </a:xfrm>
            <a:prstGeom prst="rect">
              <a:avLst/>
            </a:prstGeom>
          </p:spPr>
        </p:pic>
        <p:sp>
          <p:nvSpPr>
            <p:cNvPr id="14" name="TextBox 13"/>
            <p:cNvSpPr txBox="1"/>
            <p:nvPr/>
          </p:nvSpPr>
          <p:spPr>
            <a:xfrm>
              <a:off x="6571209" y="1567491"/>
              <a:ext cx="2360816" cy="307777"/>
            </a:xfrm>
            <a:prstGeom prst="rect">
              <a:avLst/>
            </a:prstGeom>
            <a:noFill/>
          </p:spPr>
          <p:txBody>
            <a:bodyPr wrap="square" rtlCol="0">
              <a:spAutoFit/>
            </a:bodyPr>
            <a:lstStyle/>
            <a:p>
              <a:r>
                <a:rPr lang="en-US" sz="1200" b="1" dirty="0" smtClean="0">
                  <a:solidFill>
                    <a:srgbClr val="FF0000"/>
                  </a:solidFill>
                </a:rPr>
                <a:t> </a:t>
              </a:r>
              <a:r>
                <a:rPr lang="en-US" sz="1200" b="1" dirty="0">
                  <a:solidFill>
                    <a:srgbClr val="FF0000"/>
                  </a:solidFill>
                </a:rPr>
                <a:t>Leaking A-annulus SOV</a:t>
              </a:r>
            </a:p>
          </p:txBody>
        </p:sp>
        <p:cxnSp>
          <p:nvCxnSpPr>
            <p:cNvPr id="17" name="Straight Arrow Connector 16"/>
            <p:cNvCxnSpPr/>
            <p:nvPr/>
          </p:nvCxnSpPr>
          <p:spPr>
            <a:xfrm flipH="1">
              <a:off x="6396642" y="1806070"/>
              <a:ext cx="320042" cy="527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6"/>
          <p:cNvSpPr txBox="1">
            <a:spLocks noChangeArrowheads="1"/>
          </p:cNvSpPr>
          <p:nvPr/>
        </p:nvSpPr>
        <p:spPr bwMode="auto">
          <a:xfrm>
            <a:off x="2766203" y="4200677"/>
            <a:ext cx="4997571" cy="276999"/>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eaLnBrk="1" fontAlgn="auto" hangingPunct="1">
              <a:spcBef>
                <a:spcPts val="0"/>
              </a:spcBef>
              <a:spcAft>
                <a:spcPts val="0"/>
              </a:spcAft>
            </a:pPr>
            <a:r>
              <a:rPr lang="en-US" sz="1200" dirty="0"/>
              <a:t>Similar Incident: </a:t>
            </a:r>
            <a:r>
              <a:rPr lang="en-US" sz="1200" dirty="0" smtClean="0"/>
              <a:t>Gas </a:t>
            </a:r>
            <a:r>
              <a:rPr lang="en-US" sz="1200" dirty="0"/>
              <a:t>Leak from SOV leading to blowout (Sep, </a:t>
            </a:r>
            <a:r>
              <a:rPr lang="en-US" sz="1200" dirty="0" smtClean="0"/>
              <a:t>2008</a:t>
            </a:r>
            <a:r>
              <a:rPr lang="en-US" sz="1200" dirty="0"/>
              <a:t>)</a:t>
            </a:r>
          </a:p>
        </p:txBody>
      </p:sp>
      <p:sp>
        <p:nvSpPr>
          <p:cNvPr id="20" name="Rectangle 2"/>
          <p:cNvSpPr>
            <a:spLocks noChangeArrowheads="1"/>
          </p:cNvSpPr>
          <p:nvPr/>
        </p:nvSpPr>
        <p:spPr bwMode="auto">
          <a:xfrm>
            <a:off x="2766204" y="4481296"/>
            <a:ext cx="6300158" cy="1255728"/>
          </a:xfrm>
          <a:prstGeom prst="rect">
            <a:avLst/>
          </a:prstGeom>
          <a:ln>
            <a:solidFill>
              <a:schemeClr val="accent1">
                <a:lumMod val="75000"/>
              </a:schemeClr>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What happened?</a:t>
            </a:r>
          </a:p>
          <a:p>
            <a:pPr lvl="0" eaLnBrk="1" fontAlgn="auto" hangingPunct="1">
              <a:spcBef>
                <a:spcPct val="20000"/>
              </a:spcBef>
              <a:spcAft>
                <a:spcPts val="0"/>
              </a:spcAft>
            </a:pPr>
            <a:r>
              <a:rPr lang="en-GB" sz="1050" dirty="0"/>
              <a:t>After chemically cutting the tubing, gas built up in the annulus. During well circulations, the inner annulus Side Outlet Valve (SOV) was operated to control &amp; bleed off gas via a line connecting the wellhead directly to the waste pit. Inner SOV was kept partially open to continuously bleed off gas while electric line equipment was rigged down. Catastrophic failure of the SOV occurred when the SOV body cracked and uncontrolled well fluids were released. Since the integrity of the inner SOV was lost, no means remained to shut in the well leading to a blowout</a:t>
            </a:r>
            <a:r>
              <a:rPr lang="en-GB" sz="1050" dirty="0" smtClean="0"/>
              <a: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pic>
        <p:nvPicPr>
          <p:cNvPr id="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91" y="4203167"/>
            <a:ext cx="2672933" cy="1542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p:cNvSpPr txBox="1"/>
          <p:nvPr/>
        </p:nvSpPr>
        <p:spPr>
          <a:xfrm>
            <a:off x="1587259" y="5815438"/>
            <a:ext cx="5089585" cy="646331"/>
          </a:xfrm>
          <a:prstGeom prst="rect">
            <a:avLst/>
          </a:prstGeom>
          <a:solidFill>
            <a:schemeClr val="accent6">
              <a:lumMod val="20000"/>
              <a:lumOff val="80000"/>
            </a:schemeClr>
          </a:solidFill>
        </p:spPr>
        <p:txBody>
          <a:bodyPr wrap="square" rtlCol="0">
            <a:spAutoFit/>
          </a:bodyPr>
          <a:lstStyle/>
          <a:p>
            <a:r>
              <a:rPr lang="en-US" sz="1200" b="1" dirty="0" smtClean="0">
                <a:solidFill>
                  <a:schemeClr val="accent2">
                    <a:lumMod val="50000"/>
                  </a:schemeClr>
                </a:solidFill>
              </a:rPr>
              <a:t>Learning:</a:t>
            </a:r>
          </a:p>
          <a:p>
            <a:r>
              <a:rPr lang="en-US" sz="1200" dirty="0" smtClean="0">
                <a:latin typeface="+mn-lt"/>
              </a:rPr>
              <a:t>SOV </a:t>
            </a:r>
            <a:r>
              <a:rPr lang="en-US" sz="1200" b="1" u="sng" dirty="0" smtClean="0">
                <a:solidFill>
                  <a:srgbClr val="C00000"/>
                </a:solidFill>
                <a:latin typeface="+mn-lt"/>
              </a:rPr>
              <a:t>shall</a:t>
            </a:r>
            <a:r>
              <a:rPr lang="en-US" sz="1200" dirty="0" smtClean="0">
                <a:latin typeface="+mn-lt"/>
              </a:rPr>
              <a:t> </a:t>
            </a:r>
            <a:r>
              <a:rPr lang="en-US" sz="1200" dirty="0">
                <a:latin typeface="+mn-lt"/>
              </a:rPr>
              <a:t>not be used as a choke as per PR-1489 (Well Test Procedure) and SP-1213 (Well Control</a:t>
            </a:r>
            <a:r>
              <a:rPr lang="en-US" sz="1200" dirty="0" smtClean="0">
                <a:latin typeface="+mn-lt"/>
              </a:rPr>
              <a:t>), instead a properly designed choke manifold shall be used.</a:t>
            </a:r>
            <a:endParaRPr lang="en-US" sz="1200" dirty="0">
              <a:latin typeface="+mn-lt"/>
            </a:endParaRPr>
          </a:p>
        </p:txBody>
      </p:sp>
    </p:spTree>
    <p:extLst>
      <p:ext uri="{BB962C8B-B14F-4D97-AF65-F5344CB8AC3E}">
        <p14:creationId xmlns:p14="http://schemas.microsoft.com/office/powerpoint/2010/main" val="302999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92280</DocId>
    <ImageCreateDate xmlns="4880E4F8-4B7D-4BDD-91E3-E10D47036ECA" xsi:nil="true"/>
    <wic_System_Copyright xmlns="http://schemas.microsoft.com/sharepoint/v3/fields"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DD39F8-011E-4D44-8D3D-C509F04ED79E}"/>
</file>

<file path=customXml/itemProps2.xml><?xml version="1.0" encoding="utf-8"?>
<ds:datastoreItem xmlns:ds="http://schemas.openxmlformats.org/officeDocument/2006/customXml" ds:itemID="{2DC51AA3-8642-43BF-9521-0D9FFFD9A26C}"/>
</file>

<file path=customXml/itemProps3.xml><?xml version="1.0" encoding="utf-8"?>
<ds:datastoreItem xmlns:ds="http://schemas.openxmlformats.org/officeDocument/2006/customXml" ds:itemID="{00585B3C-1619-4CD2-A322-63AEC198301E}"/>
</file>

<file path=customXml/itemProps4.xml><?xml version="1.0" encoding="utf-8"?>
<ds:datastoreItem xmlns:ds="http://schemas.openxmlformats.org/officeDocument/2006/customXml" ds:itemID="{2DC51AA3-8642-43BF-9521-0D9FFFD9A2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23104</TotalTime>
  <Words>407</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 MT</vt:lpstr>
      <vt:lpstr>Tahoma</vt:lpstr>
      <vt:lpstr>Times New Roman</vt:lpstr>
      <vt:lpstr>Wingdings</vt:lpstr>
      <vt:lpstr>Theme2</vt:lpstr>
      <vt:lpstr>Process Safety Alert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Sipkema</dc:creator>
  <cp:lastModifiedBy>Masroori, Ahmed UWZ11H</cp:lastModifiedBy>
  <cp:revision>433</cp:revision>
  <cp:lastPrinted>2019-12-16T11:41:06Z</cp:lastPrinted>
  <dcterms:created xsi:type="dcterms:W3CDTF">2016-11-10T01:44:45Z</dcterms:created>
  <dcterms:modified xsi:type="dcterms:W3CDTF">2020-01-16T05:46:06Z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_dlc_DocIdItemGuid">
    <vt:lpwstr>c3f52501-cf03-4f58-93e0-a0f1393572eb</vt:lpwstr>
  </property>
</Properties>
</file>