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80" r:id="rId5"/>
    <p:sldId id="281" r:id="rId6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471" autoAdjust="0"/>
  </p:normalViewPr>
  <p:slideViewPr>
    <p:cSldViewPr>
      <p:cViewPr varScale="1">
        <p:scale>
          <a:sx n="111" d="100"/>
          <a:sy n="111" d="100"/>
        </p:scale>
        <p:origin x="161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448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1" y="0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26" y="4715193"/>
            <a:ext cx="4985824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86"/>
            <a:ext cx="294587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1" y="9430386"/>
            <a:ext cx="2945874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18" tIns="46209" rIns="92418" bIns="4620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14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074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1032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1066800"/>
            <a:ext cx="3352800" cy="2286000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89186" y="769856"/>
            <a:ext cx="5321014" cy="36163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</a:t>
            </a: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1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April 2019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Incident :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HIPo#20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DROPS 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 </a:t>
            </a:r>
          </a:p>
          <a:p>
            <a:pPr marL="114300" indent="-114300" algn="just">
              <a:defRPr/>
            </a:pPr>
            <a:r>
              <a:rPr lang="en-US" altLang="en-US" sz="1600" dirty="0" smtClean="0">
                <a:latin typeface="Calibri" panose="020F0502020204030204" pitchFamily="34" charset="0"/>
                <a:cs typeface="Tahoma" pitchFamily="34" charset="0"/>
              </a:rPr>
              <a:t>While </a:t>
            </a:r>
            <a:r>
              <a:rPr lang="en-US" altLang="en-US" sz="1600" dirty="0">
                <a:latin typeface="Calibri" panose="020F0502020204030204" pitchFamily="34" charset="0"/>
                <a:cs typeface="Tahoma" pitchFamily="34" charset="0"/>
              </a:rPr>
              <a:t>drilling 12 1/4 hole @ 950m one of the 4 steel pins (2.28kg) holding the TDS to the mast dolly system fell approximately 14meters to the rig floor. </a:t>
            </a:r>
            <a:r>
              <a:rPr lang="en-US" altLang="en-US" sz="1600" dirty="0" smtClean="0">
                <a:latin typeface="Calibri" panose="020F0502020204030204" pitchFamily="34" charset="0"/>
                <a:cs typeface="Tahoma" pitchFamily="34" charset="0"/>
              </a:rPr>
              <a:t>At </a:t>
            </a:r>
            <a:r>
              <a:rPr lang="en-US" altLang="en-US" sz="1600" dirty="0">
                <a:latin typeface="Calibri" panose="020F0502020204030204" pitchFamily="34" charset="0"/>
                <a:cs typeface="Tahoma" pitchFamily="34" charset="0"/>
              </a:rPr>
              <a:t>the time of the incident excessive vibration was being experienced</a:t>
            </a:r>
            <a:r>
              <a:rPr lang="en-US" altLang="en-US" sz="1600" dirty="0" smtClean="0">
                <a:latin typeface="Calibri" panose="020F0502020204030204" pitchFamily="34" charset="0"/>
                <a:cs typeface="Tahoma" pitchFamily="34" charset="0"/>
              </a:rPr>
              <a:t>.</a:t>
            </a:r>
            <a:endParaRPr lang="en-US" sz="1050" dirty="0"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Learning </a:t>
            </a:r>
            <a:r>
              <a:rPr lang="en-US" sz="1600" b="1" dirty="0">
                <a:solidFill>
                  <a:schemeClr val="accent2"/>
                </a:solidFill>
                <a:latin typeface="Tahoma" pitchFamily="34" charset="0"/>
              </a:rPr>
              <a:t>from this incident</a:t>
            </a:r>
            <a:r>
              <a:rPr lang="en-US" sz="1600" b="1" dirty="0" smtClean="0">
                <a:solidFill>
                  <a:schemeClr val="accent2"/>
                </a:solidFill>
                <a:latin typeface="Tahoma" pitchFamily="34" charset="0"/>
              </a:rPr>
              <a:t>.</a:t>
            </a:r>
            <a:endParaRPr lang="en-US" sz="1600" b="1" dirty="0">
              <a:solidFill>
                <a:schemeClr val="accent2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600" dirty="0">
              <a:latin typeface="Arial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Compliance to Red Zone Management saves lives</a:t>
            </a:r>
          </a:p>
          <a:p>
            <a:pPr marL="171450" indent="-1714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W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hen high vibrations experienced during drilling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STOP DRILLING and pick up.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Inform rig manager and DSV</a:t>
            </a:r>
          </a:p>
          <a:p>
            <a:pPr marL="628650" lvl="1" indent="-171450" algn="just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Perform DROPS inspection </a:t>
            </a:r>
          </a:p>
          <a:p>
            <a:pPr lvl="1" algn="just"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 charset="0"/>
                <a:cs typeface="Tahoma" pitchFamily="34" charset="0"/>
              </a:rPr>
              <a:t> </a:t>
            </a:r>
            <a:endParaRPr lang="en-US" sz="1400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35093" y="4853759"/>
            <a:ext cx="5029200" cy="58477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When experiencing abnormal vibrations STOP and make sure equipment is secure.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" name="Oval 3"/>
          <p:cNvSpPr/>
          <p:nvPr/>
        </p:nvSpPr>
        <p:spPr bwMode="auto">
          <a:xfrm>
            <a:off x="6553200" y="1524000"/>
            <a:ext cx="457200" cy="334963"/>
          </a:xfrm>
          <a:prstGeom prst="ellipse">
            <a:avLst/>
          </a:prstGeom>
          <a:solidFill>
            <a:srgbClr val="FF0000">
              <a:alpha val="16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6622068" y="2311399"/>
            <a:ext cx="457200" cy="334963"/>
          </a:xfrm>
          <a:prstGeom prst="ellipse">
            <a:avLst/>
          </a:prstGeom>
          <a:solidFill>
            <a:srgbClr val="FF0000">
              <a:alpha val="16000"/>
            </a:srgbClr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5871294"/>
            <a:ext cx="21169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Redesign of pin retention</a:t>
            </a:r>
            <a:endParaRPr lang="en-US" sz="1200" dirty="0"/>
          </a:p>
        </p:txBody>
      </p:sp>
      <p:pic>
        <p:nvPicPr>
          <p:cNvPr id="18" name="Content Placeholder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62600" y="3608622"/>
            <a:ext cx="3292000" cy="2136440"/>
          </a:xfrm>
          <a:prstGeom prst="rect">
            <a:avLst/>
          </a:prstGeom>
        </p:spPr>
      </p:pic>
      <p:sp>
        <p:nvSpPr>
          <p:cNvPr id="26634" name="Freeform 132"/>
          <p:cNvSpPr>
            <a:spLocks/>
          </p:cNvSpPr>
          <p:nvPr/>
        </p:nvSpPr>
        <p:spPr bwMode="auto">
          <a:xfrm>
            <a:off x="8245475" y="5146147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0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75266"/>
            <a:ext cx="8351838" cy="3477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</a:p>
          <a:p>
            <a:pPr eaLnBrk="1" hangingPunct="1">
              <a:defRPr/>
            </a:pPr>
            <a:endParaRPr lang="en-US" sz="1400" dirty="0">
              <a:solidFill>
                <a:srgbClr val="FF0000"/>
              </a:solidFill>
              <a:latin typeface="Arial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you ensure that HEMP covers all vibration in different section holes.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you ensure that all personnel are aware how to manage unexpected and abnormal vibrations during drilling operations. </a:t>
            </a:r>
            <a:endParaRPr lang="en-US" sz="1600" dirty="0">
              <a:solidFill>
                <a:schemeClr val="accent2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you ensure that both 3</a:t>
            </a:r>
            <a:r>
              <a:rPr lang="en-US" sz="1600" baseline="300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rd</a:t>
            </a: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 party DROPS inspections is carried out as required. </a:t>
            </a:r>
            <a:endParaRPr lang="en-US" sz="1600" strike="sngStrike" dirty="0">
              <a:solidFill>
                <a:schemeClr val="accent2"/>
              </a:solidFill>
              <a:latin typeface="Calibri" panose="020F050202020403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Do you </a:t>
            </a:r>
            <a:r>
              <a:rPr lang="en-US" sz="1600" dirty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e</a:t>
            </a:r>
            <a:r>
              <a:rPr lang="en-US" sz="1600" dirty="0" smtClean="0">
                <a:solidFill>
                  <a:schemeClr val="accent2"/>
                </a:solidFill>
                <a:latin typeface="Calibri" panose="020F0502020204030204" pitchFamily="34" charset="0"/>
                <a:sym typeface="Wingdings" pitchFamily="2" charset="2"/>
              </a:rPr>
              <a:t>nsure that the HEMP will be communicated in all JSA’s and SOP’s and communicated to all employees. </a:t>
            </a:r>
          </a:p>
          <a:p>
            <a:pPr eaLnBrk="1" hangingPunct="1">
              <a:defRPr/>
            </a:pPr>
            <a:endParaRPr lang="en-US" sz="1400" dirty="0" smtClean="0"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endParaRPr lang="en-US" sz="800" dirty="0"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-61601" y="805934"/>
            <a:ext cx="57230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sz="18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1</a:t>
            </a:r>
            <a:r>
              <a:rPr lang="en-US" sz="1800" b="1" baseline="30000" dirty="0">
                <a:solidFill>
                  <a:srgbClr val="333399"/>
                </a:solidFill>
                <a:latin typeface="Tahoma" pitchFamily="34" charset="0"/>
              </a:rPr>
              <a:t>st</a:t>
            </a: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 April 2019 Incident : HIPo#20 DROPS </a:t>
            </a:r>
            <a:endParaRPr lang="en-US" sz="18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Language xmlns="4880e4f8-4b7d-4bdd-91e3-e10d47036eca">English 1</Language>
    <DocId xmlns="4880e4f8-4b7d-4bdd-91e3-e10d47036eca">92283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81288E7-D6E1-421E-B203-5C7C90A9AA8C}"/>
</file>

<file path=customXml/itemProps2.xml><?xml version="1.0" encoding="utf-8"?>
<ds:datastoreItem xmlns:ds="http://schemas.openxmlformats.org/officeDocument/2006/customXml" ds:itemID="{ACF46C6F-070D-40A4-B21F-D63FE5060AAE}"/>
</file>

<file path=customXml/itemProps3.xml><?xml version="1.0" encoding="utf-8"?>
<ds:datastoreItem xmlns:ds="http://schemas.openxmlformats.org/officeDocument/2006/customXml" ds:itemID="{417CDCFD-C2C6-4ECC-85D9-E8AEE3BFF83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8236</TotalTime>
  <Words>444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Investigation Template</dc:title>
  <dc:creator>MU93647</dc:creator>
  <cp:lastModifiedBy>Morrow, Fulton MSE32</cp:lastModifiedBy>
  <cp:revision>793</cp:revision>
  <cp:lastPrinted>2019-08-26T11:19:11Z</cp:lastPrinted>
  <dcterms:created xsi:type="dcterms:W3CDTF">2001-05-03T06:07:08Z</dcterms:created>
  <dcterms:modified xsi:type="dcterms:W3CDTF">2019-11-13T11:24:04Z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