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3.xml" ContentType="application/vnd.openxmlformats-officedocument.theme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78" r:id="rId5"/>
    <p:sldId id="279" r:id="rId6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00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471" autoAdjust="0"/>
  </p:normalViewPr>
  <p:slideViewPr>
    <p:cSldViewPr>
      <p:cViewPr varScale="1">
        <p:scale>
          <a:sx n="111" d="100"/>
          <a:sy n="111" d="100"/>
        </p:scale>
        <p:origin x="161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5AA87-4B92-460C-977B-0D3A2F64F6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8448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801" y="0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926" y="4715193"/>
            <a:ext cx="4985824" cy="446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386"/>
            <a:ext cx="294587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801" y="9430386"/>
            <a:ext cx="2945874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18" tIns="46209" rIns="92418" bIns="4620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77F9EFC2-B0DD-4BF2-8694-068D2DFD7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4141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498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661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 smtClean="0"/>
              <a:t>Confidential - Not to be shared outside of PDO/PDO contractors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71" r:id="rId1"/>
    <p:sldLayoutId id="2147483972" r:id="rId2"/>
    <p:sldLayoutId id="2147483973" r:id="rId3"/>
    <p:sldLayoutId id="2147483974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61850" y="827423"/>
            <a:ext cx="5334232" cy="400879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27</a:t>
            </a:r>
            <a:r>
              <a:rPr lang="en-US" sz="1600" b="1" baseline="30000" dirty="0" smtClean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June 2019  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Incident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title: LTI</a:t>
            </a:r>
          </a:p>
          <a:p>
            <a:pPr marL="114300" indent="-114300">
              <a:defRPr/>
            </a:pPr>
            <a:endParaRPr lang="en-US" sz="1600" b="1" dirty="0"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defRPr/>
            </a:pPr>
            <a:r>
              <a:rPr lang="en-US" sz="1600" dirty="0">
                <a:latin typeface="Calibri" panose="020F0502020204030204" pitchFamily="34" charset="0"/>
              </a:rPr>
              <a:t>Whilst reversing the tubing sub assembly, suspended by a web sling under a single fork on the forklift. One end of the assembly has struck a pipe rack causing the assembly to slip in the sling and the opposite end to drop to the ground landing on the technicians foot. </a:t>
            </a:r>
          </a:p>
          <a:p>
            <a:pPr marL="342900" indent="-342900" eaLnBrk="1" hangingPunct="1">
              <a:defRPr/>
            </a:pPr>
            <a:endParaRPr lang="en-US" sz="1050" dirty="0">
              <a:latin typeface="+mj-lt"/>
            </a:endParaRPr>
          </a:p>
          <a:p>
            <a:pPr marL="342900" indent="-342900" eaLnBrk="1" hangingPunct="1">
              <a:defRPr/>
            </a:pPr>
            <a:endParaRPr lang="en-US" sz="600" dirty="0">
              <a:latin typeface="+mj-lt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learning from this incident</a:t>
            </a:r>
            <a:r>
              <a:rPr lang="en-US" sz="16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sz="1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Always fully comply with the approved lift plan.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Hands Off Tools to be used during the lifting activities.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Always intervene for any unsafe 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Only lift when the lifting supervisor is present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alibri" panose="020F0502020204030204" pitchFamily="34" charset="0"/>
              </a:rPr>
              <a:t>Always use the 10 questions for a safe </a:t>
            </a:r>
            <a:r>
              <a:rPr lang="en-US" sz="1600" dirty="0" smtClean="0">
                <a:latin typeface="Calibri" panose="020F0502020204030204" pitchFamily="34" charset="0"/>
              </a:rPr>
              <a:t>lift</a:t>
            </a:r>
            <a:endParaRPr lang="en-US" sz="1600" dirty="0">
              <a:latin typeface="Calibri" panose="020F0502020204030204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04800" y="5329535"/>
            <a:ext cx="5181600" cy="46166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b="1" dirty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proper lifting method</a:t>
            </a:r>
            <a:endParaRPr lang="en-US" sz="16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3685788"/>
            <a:ext cx="3429000" cy="2286000"/>
          </a:xfrm>
          <a:prstGeom prst="rect">
            <a:avLst/>
          </a:prstGeom>
          <a:ln>
            <a:noFill/>
          </a:ln>
        </p:spPr>
      </p:pic>
      <p:sp>
        <p:nvSpPr>
          <p:cNvPr id="26634" name="Freeform 132"/>
          <p:cNvSpPr>
            <a:spLocks/>
          </p:cNvSpPr>
          <p:nvPr/>
        </p:nvSpPr>
        <p:spPr bwMode="auto">
          <a:xfrm>
            <a:off x="8347828" y="513788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62600" y="1036782"/>
            <a:ext cx="3352799" cy="2325687"/>
          </a:xfrm>
          <a:prstGeom prst="rect">
            <a:avLst/>
          </a:prstGeom>
          <a:ln>
            <a:noFill/>
          </a:ln>
        </p:spPr>
      </p:pic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244356" y="1453395"/>
            <a:ext cx="529390" cy="6969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7383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69331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+mj-lt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+mj-lt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  <a:p>
            <a:endParaRPr lang="en-US" dirty="0">
              <a:latin typeface="+mj-lt"/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</a:rPr>
              <a:t>Do you ensure that all staff are using the correct lifting equipment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</a:rPr>
              <a:t>Do you ensure lifting plans are approved by a competent person?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</a:rPr>
              <a:t>Do you ensure that your empowerment to stop culture effective?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</a:rPr>
              <a:t>Do you ensure all staff are learning from previous incidents?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solidFill>
                  <a:srgbClr val="0000FF"/>
                </a:solidFill>
                <a:latin typeface="Calibri" panose="020F0502020204030204" pitchFamily="34" charset="0"/>
              </a:rPr>
              <a:t>Do you ensure all Risk Normalization are identified and compliance?</a:t>
            </a:r>
            <a:endParaRPr lang="en-US" sz="1600" dirty="0">
              <a:solidFill>
                <a:srgbClr val="0000FF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endParaRPr lang="en-US" sz="1600" dirty="0">
              <a:solidFill>
                <a:srgbClr val="0000FF"/>
              </a:solidFill>
              <a:latin typeface="Calibri" panose="020F0502020204030204" pitchFamily="34" charset="0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solidFill>
                  <a:srgbClr val="0033CC"/>
                </a:solidFill>
                <a:latin typeface="+mj-lt"/>
                <a:sym typeface="Wingdings" pitchFamily="2" charset="2"/>
              </a:rPr>
              <a:t>* If the answer is NO to any of the above questions please ensure you take action to correct this finding. 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152400" y="789880"/>
            <a:ext cx="37785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27</a:t>
            </a:r>
            <a:r>
              <a:rPr lang="en-US" sz="1400" b="1" baseline="30000" dirty="0">
                <a:solidFill>
                  <a:srgbClr val="333399"/>
                </a:solidFill>
                <a:latin typeface="Tahoma" pitchFamily="34" charset="0"/>
              </a:rPr>
              <a:t>th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June 2019  Incident title: LTI</a:t>
            </a:r>
          </a:p>
        </p:txBody>
      </p:sp>
    </p:spTree>
    <p:extLst>
      <p:ext uri="{BB962C8B-B14F-4D97-AF65-F5344CB8AC3E}">
        <p14:creationId xmlns:p14="http://schemas.microsoft.com/office/powerpoint/2010/main" val="152574331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Language xmlns="4880e4f8-4b7d-4bdd-91e3-e10d47036eca">English 1</Language>
    <DocId xmlns="4880e4f8-4b7d-4bdd-91e3-e10d47036eca">92285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C68E0CD-726F-487A-85B8-53C847328797}"/>
</file>

<file path=customXml/itemProps2.xml><?xml version="1.0" encoding="utf-8"?>
<ds:datastoreItem xmlns:ds="http://schemas.openxmlformats.org/officeDocument/2006/customXml" ds:itemID="{ACF46C6F-070D-40A4-B21F-D63FE5060AAE}"/>
</file>

<file path=customXml/itemProps3.xml><?xml version="1.0" encoding="utf-8"?>
<ds:datastoreItem xmlns:ds="http://schemas.openxmlformats.org/officeDocument/2006/customXml" ds:itemID="{417CDCFD-C2C6-4ECC-85D9-E8AEE3BFF83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8228</TotalTime>
  <Words>447</Words>
  <Application>Microsoft Office PowerPoint</Application>
  <PresentationFormat>On-screen Show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Tahoma</vt:lpstr>
      <vt:lpstr>Times New Roman</vt:lpstr>
      <vt:lpstr>Webdings</vt:lpstr>
      <vt:lpstr>Wingdings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Investigation Template</dc:title>
  <dc:creator>MU93647</dc:creator>
  <cp:lastModifiedBy>Morrow, Fulton MSE32</cp:lastModifiedBy>
  <cp:revision>792</cp:revision>
  <cp:lastPrinted>2019-08-26T11:19:11Z</cp:lastPrinted>
  <dcterms:created xsi:type="dcterms:W3CDTF">2001-05-03T06:07:08Z</dcterms:created>
  <dcterms:modified xsi:type="dcterms:W3CDTF">2019-11-13T11:16:42Z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