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4"/>
  </p:sldMasterIdLst>
  <p:notesMasterIdLst>
    <p:notesMasterId r:id="rId7"/>
  </p:notesMasterIdLst>
  <p:sldIdLst>
    <p:sldId id="363" r:id="rId5"/>
    <p:sldId id="364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9186" autoAdjust="0"/>
  </p:normalViewPr>
  <p:slideViewPr>
    <p:cSldViewPr>
      <p:cViewPr varScale="1">
        <p:scale>
          <a:sx n="87" d="100"/>
          <a:sy n="87" d="100"/>
        </p:scale>
        <p:origin x="2226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1B4E3-1F76-4E61-B254-1A7031AA599B}" type="datetimeFigureOut">
              <a:rPr lang="en-US" smtClean="0"/>
              <a:pPr/>
              <a:t>11/03/2020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55988-80E2-4333-8473-6782ED1C013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1792328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defTabSz="924276">
              <a:defRPr/>
            </a:pPr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771263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5B704AD-0DEC-4276-A217-14915B9EB7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507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A920DC4-FE34-4663-8FB7-16362F8E3E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275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085B925-3865-4333-AFCB-ABF9FE11EB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504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F1380D9-E0BB-484F-BE96-17EE036076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304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Confidential - Not to be shared outside of PDO/PDO contractors 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7C482-6A57-4477-ABB6-025DC609A7C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31438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0281B74-92C0-4899-8AEC-B63DF05B82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45531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83001" y="3600878"/>
            <a:ext cx="3429000" cy="2279848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62600" y="993775"/>
            <a:ext cx="3429000" cy="2279920"/>
          </a:xfrm>
          <a:prstGeom prst="rect">
            <a:avLst/>
          </a:prstGeom>
        </p:spPr>
      </p:pic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184646" y="1127815"/>
            <a:ext cx="5334000" cy="4778231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What </a:t>
            </a: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happened?</a:t>
            </a:r>
            <a:endParaRPr lang="en-US" sz="1600" dirty="0">
              <a:solidFill>
                <a:srgbClr val="FF0000"/>
              </a:solidFill>
              <a:latin typeface="Tahoma" pitchFamily="34" charset="0"/>
            </a:endParaRPr>
          </a:p>
          <a:p>
            <a:pPr>
              <a:defRPr/>
            </a:pP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</a:rPr>
              <a:t>At approximately 16:20hrs on 5th December 2019, when Driller commenced pulling out of hole, the entire mast with setback stands collapsed towards the catwalk / pipe rack area. The derrick man died at the well site. One floor man sustained broken rib, Geologist with a cut injury on his forehead and another floor man with pain on his left leg. </a:t>
            </a:r>
            <a:endParaRPr lang="en-GB" sz="16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342900" indent="-342900" eaLnBrk="1" hangingPunct="1">
              <a:defRPr/>
            </a:pPr>
            <a:endParaRPr lang="en-US" sz="1050" dirty="0">
              <a:solidFill>
                <a:srgbClr val="000000"/>
              </a:solidFill>
              <a:latin typeface="Arial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Your 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learning from this incident..</a:t>
            </a:r>
          </a:p>
          <a:p>
            <a:pPr marL="114300" indent="-114300" algn="just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</a:rPr>
              <a:t>Ensure “BOP CLOSED” board is displayed on the brake when BOP is in closed position.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</a:rPr>
              <a:t>Always maintain good communication between Driller and Assistant driller.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</a:rPr>
              <a:t>Ensure guy lines are intact and under correct tension.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</a:rPr>
              <a:t>Ensure crew is fully aware of the operating parameters of the Rig including maximum pulling capacity.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</a:rPr>
              <a:t>Ensure the hoisting system is not putting the mast as the weakest point.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</a:rPr>
              <a:t>Respect zone management. </a:t>
            </a:r>
          </a:p>
        </p:txBody>
      </p:sp>
      <p:sp>
        <p:nvSpPr>
          <p:cNvPr id="26627" name="Text Box 5"/>
          <p:cNvSpPr txBox="1">
            <a:spLocks noChangeArrowheads="1"/>
          </p:cNvSpPr>
          <p:nvPr/>
        </p:nvSpPr>
        <p:spPr bwMode="auto">
          <a:xfrm>
            <a:off x="5838825" y="1219200"/>
            <a:ext cx="1676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6000">
              <a:solidFill>
                <a:srgbClr val="FF0000"/>
              </a:solidFill>
              <a:sym typeface="Webdings" pitchFamily="18" charset="2"/>
            </a:endParaRPr>
          </a:p>
        </p:txBody>
      </p:sp>
      <p:sp>
        <p:nvSpPr>
          <p:cNvPr id="26628" name="TextBox 16"/>
          <p:cNvSpPr txBox="1">
            <a:spLocks noChangeArrowheads="1"/>
          </p:cNvSpPr>
          <p:nvPr/>
        </p:nvSpPr>
        <p:spPr bwMode="auto">
          <a:xfrm>
            <a:off x="533400" y="5957291"/>
            <a:ext cx="6901954" cy="338554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1600" b="1" dirty="0" smtClean="0">
                <a:solidFill>
                  <a:srgbClr val="FFFF00"/>
                </a:solidFill>
                <a:latin typeface="Tahoma" pitchFamily="34" charset="0"/>
              </a:rPr>
              <a:t>Always ensure the BOP is open prior to pulling out of hole</a:t>
            </a:r>
            <a:endParaRPr lang="en-US" sz="1600" b="1" dirty="0">
              <a:solidFill>
                <a:srgbClr val="FFFF00"/>
              </a:solidFill>
              <a:latin typeface="Tahoma" pitchFamily="34" charset="0"/>
            </a:endParaRP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grpSp>
        <p:nvGrpSpPr>
          <p:cNvPr id="26633" name="Group 131"/>
          <p:cNvGrpSpPr>
            <a:grpSpLocks/>
          </p:cNvGrpSpPr>
          <p:nvPr/>
        </p:nvGrpSpPr>
        <p:grpSpPr bwMode="auto">
          <a:xfrm>
            <a:off x="8534400" y="2743200"/>
            <a:ext cx="336550" cy="544513"/>
            <a:chOff x="3504" y="544"/>
            <a:chExt cx="2287" cy="1855"/>
          </a:xfrm>
        </p:grpSpPr>
        <p:sp>
          <p:nvSpPr>
            <p:cNvPr id="26635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36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6634" name="Freeform 132"/>
          <p:cNvSpPr>
            <a:spLocks/>
          </p:cNvSpPr>
          <p:nvPr/>
        </p:nvSpPr>
        <p:spPr bwMode="auto">
          <a:xfrm>
            <a:off x="8534400" y="5334000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05051" y="718620"/>
            <a:ext cx="545755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6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   5</a:t>
            </a:r>
            <a:r>
              <a:rPr lang="en-US" sz="1600" b="1" baseline="30000" dirty="0">
                <a:solidFill>
                  <a:srgbClr val="333399"/>
                </a:solidFill>
                <a:latin typeface="Tahoma" pitchFamily="34" charset="0"/>
              </a:rPr>
              <a:t>th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 December 2019    Incident title: Fatality</a:t>
            </a:r>
          </a:p>
        </p:txBody>
      </p:sp>
    </p:spTree>
    <p:extLst>
      <p:ext uri="{BB962C8B-B14F-4D97-AF65-F5344CB8AC3E}">
        <p14:creationId xmlns:p14="http://schemas.microsoft.com/office/powerpoint/2010/main" val="287678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169863" y="1135966"/>
            <a:ext cx="8763000" cy="390876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As a learning from this incident and ensure continual improvement all contract</a:t>
            </a: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managers must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0000FF"/>
                </a:solidFill>
                <a:latin typeface="Tahoma" pitchFamily="34" charset="0"/>
              </a:rPr>
              <a:t>Confirm the following:</a:t>
            </a:r>
            <a:endParaRPr lang="en-US" sz="1600" dirty="0">
              <a:solidFill>
                <a:srgbClr val="0000FF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Do you ensure all modifications on the Rig are done with OEM approval?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Do you ensure all upgrades are done under MOC?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Do you ensure proper hand over between Driller and Assistant driller?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Do you ensure Guy lines are under correct tension at all times?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Do you ensure the mast is not the weakest link in the hoisting system?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Do you ensure the draw-work interlock is installed to prevent accidental operation whilst the BOP is closed?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Do you ensure that adherence to the PSP is verified?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Do you ensure that the effectiveness of the assurance program?</a:t>
            </a:r>
          </a:p>
          <a:p>
            <a:pPr eaLnBrk="1" hangingPunct="1">
              <a:defRPr/>
            </a:pPr>
            <a:endParaRPr lang="en-US" sz="1400" dirty="0" smtClean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r>
              <a:rPr lang="en-US" sz="1000" i="1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* If the answer is NO to any of the above questions please ensure you take action to correct this finding. </a:t>
            </a:r>
            <a:endParaRPr lang="en-US" sz="10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eaLnBrk="1" hangingPunct="1">
              <a:defRPr/>
            </a:pPr>
            <a:endParaRPr lang="en-US" sz="800" dirty="0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27651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169863" y="830272"/>
            <a:ext cx="540404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14300" indent="-114300" algn="just"/>
            <a:r>
              <a:rPr lang="en-GB" sz="1600" b="1" dirty="0">
                <a:solidFill>
                  <a:schemeClr val="accent2"/>
                </a:solidFill>
                <a:latin typeface="Tahoma" pitchFamily="34" charset="0"/>
              </a:rPr>
              <a:t>Date:</a:t>
            </a:r>
            <a:r>
              <a:rPr lang="en-US" sz="1600" b="1" dirty="0">
                <a:solidFill>
                  <a:schemeClr val="accent2"/>
                </a:solidFill>
                <a:latin typeface="Tahoma" pitchFamily="34" charset="0"/>
              </a:rPr>
              <a:t>   </a:t>
            </a:r>
            <a:r>
              <a:rPr lang="en-US" sz="1600" b="1" dirty="0" smtClean="0">
                <a:solidFill>
                  <a:schemeClr val="accent2"/>
                </a:solidFill>
                <a:latin typeface="Tahoma" pitchFamily="34" charset="0"/>
              </a:rPr>
              <a:t>5</a:t>
            </a:r>
            <a:r>
              <a:rPr lang="en-US" sz="1600" b="1" baseline="30000" dirty="0" smtClean="0">
                <a:solidFill>
                  <a:schemeClr val="accent2"/>
                </a:solidFill>
                <a:latin typeface="Tahoma" pitchFamily="34" charset="0"/>
              </a:rPr>
              <a:t>th</a:t>
            </a:r>
            <a:r>
              <a:rPr lang="en-US" sz="1600" b="1" dirty="0" smtClean="0">
                <a:solidFill>
                  <a:schemeClr val="accent2"/>
                </a:solidFill>
                <a:latin typeface="Tahoma" pitchFamily="34" charset="0"/>
              </a:rPr>
              <a:t> December 2019    </a:t>
            </a:r>
            <a:r>
              <a:rPr lang="en-US" sz="1600" b="1" dirty="0">
                <a:solidFill>
                  <a:schemeClr val="accent2"/>
                </a:solidFill>
                <a:latin typeface="Tahoma" pitchFamily="34" charset="0"/>
              </a:rPr>
              <a:t>Incident </a:t>
            </a:r>
            <a:r>
              <a:rPr lang="en-US" sz="1600" b="1" dirty="0" smtClean="0">
                <a:solidFill>
                  <a:schemeClr val="accent2"/>
                </a:solidFill>
                <a:latin typeface="Tahoma" pitchFamily="34" charset="0"/>
              </a:rPr>
              <a:t>title: Fatality</a:t>
            </a:r>
            <a:endParaRPr lang="en-US" sz="1600" b="1" dirty="0">
              <a:solidFill>
                <a:schemeClr val="accent2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0124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92287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E8C944A8-F28A-4597-8EF1-9BF7EC8B3540}"/>
</file>

<file path=customXml/itemProps2.xml><?xml version="1.0" encoding="utf-8"?>
<ds:datastoreItem xmlns:ds="http://schemas.openxmlformats.org/officeDocument/2006/customXml" ds:itemID="{6DE61F6D-C873-4BDB-99A0-55A255C6DCA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C5A3293-C4A3-4359-9247-782F068B39E2}">
  <ds:schemaRefs>
    <ds:schemaRef ds:uri="http://schemas.microsoft.com/sharepoint/v3/fields"/>
    <ds:schemaRef ds:uri="http://schemas.microsoft.com/office/2006/metadata/properties"/>
    <ds:schemaRef ds:uri="http://purl.org/dc/elements/1.1/"/>
    <ds:schemaRef ds:uri="http://schemas.microsoft.com/sharepoint/v3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schemas.microsoft.com/office/2006/documentManagement/types"/>
    <ds:schemaRef ds:uri="4880e4f8-4b7d-4bdd-91e3-e10d47036eca"/>
    <ds:schemaRef ds:uri="4880E4F8-4B7D-4BDD-91E3-E10D47036ECA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396</TotalTime>
  <Words>339</Words>
  <Application>Microsoft Office PowerPoint</Application>
  <PresentationFormat>On-screen Show (4:3)</PresentationFormat>
  <Paragraphs>35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Tahoma</vt:lpstr>
      <vt:lpstr>Times New Roman</vt:lpstr>
      <vt:lpstr>Webdings</vt:lpstr>
      <vt:lpstr>Wingdings</vt:lpstr>
      <vt:lpstr>1_Default Design</vt:lpstr>
      <vt:lpstr>PowerPoint Presentation</vt:lpstr>
      <vt:lpstr>PowerPoint Presentation</vt:lpstr>
    </vt:vector>
  </TitlesOfParts>
  <Company>PDO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MU61323</dc:creator>
  <cp:lastModifiedBy>Hinai, Younis MSE5</cp:lastModifiedBy>
  <cp:revision>82</cp:revision>
  <dcterms:created xsi:type="dcterms:W3CDTF">2016-03-28T05:48:29Z</dcterms:created>
  <dcterms:modified xsi:type="dcterms:W3CDTF">2020-03-11T02:31:35Z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