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77" r:id="rId5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CF1D1"/>
    <a:srgbClr val="938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8"/>
          </a:xfrm>
          <a:prstGeom prst="rect">
            <a:avLst/>
          </a:prstGeom>
        </p:spPr>
        <p:txBody>
          <a:bodyPr vert="horz" lIns="91788" tIns="45894" rIns="91788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8"/>
          </a:xfrm>
          <a:prstGeom prst="rect">
            <a:avLst/>
          </a:prstGeom>
        </p:spPr>
        <p:txBody>
          <a:bodyPr vert="horz" lIns="91788" tIns="45894" rIns="91788" bIns="45894" rtlCol="0"/>
          <a:lstStyle>
            <a:lvl1pPr algn="r">
              <a:defRPr sz="1200"/>
            </a:lvl1pPr>
          </a:lstStyle>
          <a:p>
            <a:fld id="{0F1E49BC-195F-455C-9672-3A2B920C5B64}" type="datetimeFigureOut">
              <a:rPr lang="en-US" smtClean="0"/>
              <a:pPr/>
              <a:t>26/02/2020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8" tIns="45894" rIns="91788" bIns="458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1788" tIns="45894" rIns="91788" bIns="458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7"/>
          </a:xfrm>
          <a:prstGeom prst="rect">
            <a:avLst/>
          </a:prstGeom>
        </p:spPr>
        <p:txBody>
          <a:bodyPr vert="horz" lIns="91788" tIns="45894" rIns="91788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7"/>
          </a:xfrm>
          <a:prstGeom prst="rect">
            <a:avLst/>
          </a:prstGeom>
        </p:spPr>
        <p:txBody>
          <a:bodyPr vert="horz" lIns="91788" tIns="45894" rIns="91788" bIns="45894" rtlCol="0" anchor="b"/>
          <a:lstStyle>
            <a:lvl1pPr algn="r">
              <a:defRPr sz="1200"/>
            </a:lvl1pPr>
          </a:lstStyle>
          <a:p>
            <a:fld id="{D26A1807-19F3-4613-8578-9F8F2125A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E10A-3D13-4C28-A1C4-337B11847F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2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J:\Photos\2017 Photos\Photo Project\Photo Project\10_MarmulPolymer\FN9A3455.JPG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r="25661"/>
          <a:stretch>
            <a:fillRect/>
          </a:stretch>
        </p:blipFill>
        <p:spPr bwMode="auto">
          <a:xfrm>
            <a:off x="1496778" y="0"/>
            <a:ext cx="7647222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" y="0"/>
            <a:ext cx="55695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85486" y="1668510"/>
            <a:ext cx="403912" cy="3571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122363"/>
            <a:ext cx="494270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643227"/>
            <a:ext cx="494270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9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8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" y="0"/>
            <a:ext cx="49427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427" y="0"/>
            <a:ext cx="203887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38951" y="6743700"/>
            <a:ext cx="2133600" cy="11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107953"/>
            <a:ext cx="78867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z="3200" b="0" spc="600" smtClean="0">
                <a:latin typeface="Gill Sans MT" panose="020B0502020104020203" pitchFamily="34" charset="0"/>
              </a:rPr>
              <a:t>Click to edit Master title style</a:t>
            </a:r>
            <a:endParaRPr lang="en-US" sz="3200" b="0" spc="600" dirty="0">
              <a:latin typeface="Gill Sans MT" panose="020B0502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94" y="6353177"/>
            <a:ext cx="2115669" cy="3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" y="0"/>
            <a:ext cx="49427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27" y="0"/>
            <a:ext cx="203887" cy="1690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1" y="107953"/>
            <a:ext cx="78867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z="3200" b="0" spc="600" smtClean="0">
                <a:latin typeface="Gill Sans MT" panose="020B0502020104020203" pitchFamily="34" charset="0"/>
              </a:rPr>
              <a:t>Click to edit Master title style</a:t>
            </a:r>
            <a:endParaRPr lang="en-US" sz="3200" b="0" spc="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6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" y="0"/>
            <a:ext cx="49427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1" y="107953"/>
            <a:ext cx="7886700" cy="1325563"/>
          </a:xfr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z="3200" b="0" spc="600" smtClean="0">
                <a:latin typeface="Gill Sans MT" panose="020B0502020104020203" pitchFamily="34" charset="0"/>
              </a:rPr>
              <a:t>Click to edit Master title style</a:t>
            </a:r>
            <a:endParaRPr lang="en-US" sz="3200" b="0" spc="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0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6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9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7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17E0-E951-4B5A-9E67-25AD4B6CBA92}" type="datetimeFigureOut">
              <a:rPr lang="en-US" smtClean="0"/>
              <a:t>26/02/2020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DDE0-5D23-4F3E-AB3F-A2C15930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public.ext.corp.pdo.om/hseforcontractors/SafetyDay2015/Safety%20Day%202015.mp4" TargetMode="External"/><Relationship Id="rId4" Type="http://schemas.openxmlformats.org/officeDocument/2006/relationships/hyperlink" Target="http://pdointernet/hseforcontractors/SafetyDay2015/Safety%20Day%202015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9441" y="1408269"/>
            <a:ext cx="3579648" cy="276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Cutting &amp; welding live flow line (21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February , 2020)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49380" y="757783"/>
            <a:ext cx="8894619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Use this 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Alert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Discuss in Tool Box Talks and HSE Meetings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 Distribute to contractors  Post on HSE Notice Boards  Include in site HSE Induction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9441" y="1717525"/>
            <a:ext cx="6251606" cy="12434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happened?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job was to repair a welding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joint flow line,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the crew was instructed to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and PTW was issued, instead of going to the correct location, they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went to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line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started grinding. After realizing that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line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decided to weld it instead of stop and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report.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7818" y="1"/>
            <a:ext cx="8936182" cy="757916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Alert 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49380" y="1026232"/>
            <a:ext cx="5203770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cap="none" spc="0" normalizeH="0" baseline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dirty="0"/>
              <a:t>Targeted audience: </a:t>
            </a:r>
            <a:r>
              <a:rPr lang="en-US" b="0" dirty="0"/>
              <a:t>Construction, Engineering, Drilling, Operations &amp; Logistics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6519446"/>
            <a:ext cx="40112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7099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document is restricted and it is distributed for information purposes only and it shall not be shared with other than PDO employees and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099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contracts without PDO permission”.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843842" y="3044690"/>
            <a:ext cx="3771758" cy="276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 eaLnBrk="1" fontAlgn="auto" hangingPunct="1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r>
              <a:rPr lang="en-US" dirty="0"/>
              <a:t>Similar Incident: Cutting live flow line (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</a:t>
            </a:r>
            <a:r>
              <a:rPr lang="en-US" dirty="0"/>
              <a:t>February, 2015)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843842" y="3362024"/>
            <a:ext cx="6225343" cy="18897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happened?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crew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mobilized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continue the dismantling of the remaining section of the redundant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 that was partially completed in previous days. The work started after the morning Tool Box Talk when the fitter placed the cold cutter on the wrong / pressurized section of the newly replaced flow line and started cutting the line. Immediately, a member of the second crew intervened to STOP the activity when he realized the cutter had been placed on the wrong flow line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83" y="5277261"/>
            <a:ext cx="9011702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ensure Permit Applicant, Holder and Responsible Supervisor visit the site prior </a:t>
            </a:r>
            <a:r>
              <a:rPr lang="en-US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issue/acceptance of the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ensure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pipes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marked at the cutting spot.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confirm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your PTWH that you are cutting the right pipe.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ensure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marking for cutting is discussed and understood by all during TBT.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" y="3003404"/>
            <a:ext cx="2716761" cy="1700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82" y="4729247"/>
            <a:ext cx="2708719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 Link: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Click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here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Contractors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Click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here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95447"/>
            <a:ext cx="2668385" cy="18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92290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C51AA3-8642-43BF-9521-0D9FFFD9A26C}"/>
</file>

<file path=customXml/itemProps2.xml><?xml version="1.0" encoding="utf-8"?>
<ds:datastoreItem xmlns:ds="http://schemas.openxmlformats.org/officeDocument/2006/customXml" ds:itemID="{00585B3C-1619-4CD2-A322-63AEC198301E}"/>
</file>

<file path=customXml/itemProps3.xml><?xml version="1.0" encoding="utf-8"?>
<ds:datastoreItem xmlns:ds="http://schemas.openxmlformats.org/officeDocument/2006/customXml" ds:itemID="{667C34B0-463D-434B-9FBF-184E9BE2BA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23184</TotalTime>
  <Words>324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 MT</vt:lpstr>
      <vt:lpstr>Tahoma</vt:lpstr>
      <vt:lpstr>Times New Roman</vt:lpstr>
      <vt:lpstr>Wingdings</vt:lpstr>
      <vt:lpstr>Theme2</vt:lpstr>
      <vt:lpstr>Safety Alert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Sipkema</dc:creator>
  <cp:lastModifiedBy>Harthi, Mohamed MSE33</cp:lastModifiedBy>
  <cp:revision>448</cp:revision>
  <cp:lastPrinted>2019-12-16T11:41:06Z</cp:lastPrinted>
  <dcterms:created xsi:type="dcterms:W3CDTF">2016-11-10T01:44:45Z</dcterms:created>
  <dcterms:modified xsi:type="dcterms:W3CDTF">2020-02-26T08:08:21Z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_dlc_DocIdItemGuid">
    <vt:lpwstr>c3f52501-cf03-4f58-93e0-a0f1393572eb</vt:lpwstr>
  </property>
</Properties>
</file>