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367" r:id="rId5"/>
    <p:sldId id="3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>
        <p:scale>
          <a:sx n="100" d="100"/>
          <a:sy n="100" d="100"/>
        </p:scale>
        <p:origin x="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7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0929" y="765701"/>
            <a:ext cx="5426438" cy="53783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18.01.2020 Incident title: Fatality</a:t>
            </a: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000" dirty="0">
              <a:solidFill>
                <a:srgbClr val="FF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dirty="0">
                <a:latin typeface="Calibri" panose="020F0502020204030204" pitchFamily="34" charset="0"/>
              </a:rPr>
              <a:t>An unmanned Telehandler parked on raised ground adjacent to rest area, began to roll back down a slope, resulting in striking the wall of the rest area, leading to the collapse of the wall onto the head of a mason who was resting inside, the mason pass away to his injury after a week in intensive care.</a:t>
            </a: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ensure dedicated parking area for heavy equipment is available.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Operators &amp; banksmen to ensure equipment is parked safely at all times.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Operators and banksmen to ensure secondary protection such as Wheel Chocks are placed, prior to leaving the equipment.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Unnecessary construction materials not to be stored in welfare facilities.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competent and experienced Operators are deployed for the task.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04923" y="6039793"/>
            <a:ext cx="8597752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Check your Plant &amp; Machinery Parked Properly before you Leave.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BEEBD28-9EF2-4D36-ABF2-3C3796D3EC9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4879" y="1131621"/>
            <a:ext cx="3378595" cy="2356042"/>
          </a:xfrm>
          <a:prstGeom prst="rect">
            <a:avLst/>
          </a:prstGeom>
        </p:spPr>
      </p:pic>
      <p:grpSp>
        <p:nvGrpSpPr>
          <p:cNvPr id="15" name="Group 131">
            <a:extLst>
              <a:ext uri="{FF2B5EF4-FFF2-40B4-BE49-F238E27FC236}">
                <a16:creationId xmlns:a16="http://schemas.microsoft.com/office/drawing/2014/main" id="{87F2DBE0-4144-4B0A-9568-AA66B0F3EC26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3" name="Line 129">
              <a:extLst>
                <a:ext uri="{FF2B5EF4-FFF2-40B4-BE49-F238E27FC236}">
                  <a16:creationId xmlns:a16="http://schemas.microsoft.com/office/drawing/2014/main" id="{DCD1B49F-9537-4BE1-970C-FBE5A57EDF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30">
              <a:extLst>
                <a:ext uri="{FF2B5EF4-FFF2-40B4-BE49-F238E27FC236}">
                  <a16:creationId xmlns:a16="http://schemas.microsoft.com/office/drawing/2014/main" id="{B5954EE3-925E-419F-985C-F356051669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3D06BFD-4AE3-4FB3-8142-B8B2780656CF}"/>
              </a:ext>
            </a:extLst>
          </p:cNvPr>
          <p:cNvCxnSpPr>
            <a:cxnSpLocks/>
          </p:cNvCxnSpPr>
          <p:nvPr/>
        </p:nvCxnSpPr>
        <p:spPr bwMode="auto">
          <a:xfrm flipV="1">
            <a:off x="7986712" y="2167987"/>
            <a:ext cx="152400" cy="4869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3082320-949D-465F-A1B3-37E3EC50D0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5536" y="3640504"/>
            <a:ext cx="3377938" cy="2379296"/>
          </a:xfrm>
          <a:prstGeom prst="rect">
            <a:avLst/>
          </a:prstGeom>
        </p:spPr>
      </p:pic>
      <p:sp>
        <p:nvSpPr>
          <p:cNvPr id="17" name="Freeform 132">
            <a:extLst>
              <a:ext uri="{FF2B5EF4-FFF2-40B4-BE49-F238E27FC236}">
                <a16:creationId xmlns:a16="http://schemas.microsoft.com/office/drawing/2014/main" id="{4B5EE8BB-CBB9-4F6E-94E8-6C47C698FD82}"/>
              </a:ext>
            </a:extLst>
          </p:cNvPr>
          <p:cNvSpPr>
            <a:spLocks/>
          </p:cNvSpPr>
          <p:nvPr/>
        </p:nvSpPr>
        <p:spPr bwMode="auto">
          <a:xfrm>
            <a:off x="8463644" y="535718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6220" y="1222101"/>
            <a:ext cx="8885379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improvement,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</a:t>
            </a:r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asked </a:t>
            </a: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below:    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designated parking areas for all construction Equipment are allotted &amp; risk assessment carried out?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Operators follows the OEM procedures?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Competency of the Operators?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roles and responsibilities of the Banksman are communicated?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operator competency within your recruitment procedure?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hazard hunts are carried out in all on-site facilities?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your site establishment plan is in alignment to current stage of Project?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Emergency response plan is tested and includes occurrence of  emergency situations adjacent to Assembly point 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81000" y="852769"/>
            <a:ext cx="5147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18.01.2020      Incident title: Fatality</a:t>
            </a:r>
          </a:p>
        </p:txBody>
      </p:sp>
    </p:spTree>
    <p:extLst>
      <p:ext uri="{BB962C8B-B14F-4D97-AF65-F5344CB8AC3E}">
        <p14:creationId xmlns:p14="http://schemas.microsoft.com/office/powerpoint/2010/main" val="7389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92291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06D9A-AB07-4861-93BD-C8315092340E}">
  <ds:schemaRefs>
    <ds:schemaRef ds:uri="http://purl.org/dc/elements/1.1/"/>
    <ds:schemaRef ds:uri="http://www.w3.org/XML/1998/namespace"/>
    <ds:schemaRef ds:uri="4880E4F8-4B7D-4BDD-91E3-E10D47036ECA"/>
    <ds:schemaRef ds:uri="http://purl.org/dc/terms/"/>
    <ds:schemaRef ds:uri="http://schemas.openxmlformats.org/package/2006/metadata/core-properties"/>
    <ds:schemaRef ds:uri="4880e4f8-4b7d-4bdd-91e3-e10d47036eca"/>
    <ds:schemaRef ds:uri="http://schemas.microsoft.com/office/2006/documentManagement/types"/>
    <ds:schemaRef ds:uri="http://schemas.microsoft.com/sharepoint/v3/fields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8A4A5F-0F74-4412-905A-94CB5C3B49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4B7489-DE59-4445-B367-F197992A8E3B}"/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536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Rashdy, AlKhatib ONS</cp:lastModifiedBy>
  <cp:revision>89</cp:revision>
  <dcterms:created xsi:type="dcterms:W3CDTF">2016-03-28T05:48:29Z</dcterms:created>
  <dcterms:modified xsi:type="dcterms:W3CDTF">2020-04-09T07:49:36Z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