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3.xml" ContentType="application/vnd.openxmlformats-officedocument.customXmlPropertie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975" r:id="rId4"/>
  </p:sldMasterIdLst>
  <p:notesMasterIdLst>
    <p:notesMasterId r:id="rId7"/>
  </p:notesMasterIdLst>
  <p:handoutMasterIdLst>
    <p:handoutMasterId r:id="rId8"/>
  </p:handoutMasterIdLst>
  <p:sldIdLst>
    <p:sldId id="333" r:id="rId5"/>
    <p:sldId id="353" r:id="rId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4434" autoAdjust="0"/>
  </p:normalViewPr>
  <p:slideViewPr>
    <p:cSldViewPr>
      <p:cViewPr varScale="1">
        <p:scale>
          <a:sx n="69" d="100"/>
          <a:sy n="69" d="100"/>
        </p:scale>
        <p:origin x="157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114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341" y="0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656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341" y="8831656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2622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341" y="0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5025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279" y="4415828"/>
            <a:ext cx="5141850" cy="4182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656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341" y="8831656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4116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Ensure all dates and titles are input </a:t>
            </a:r>
          </a:p>
          <a:p>
            <a:endParaRPr lang="en-US" dirty="0" smtClean="0"/>
          </a:p>
          <a:p>
            <a:r>
              <a:rPr lang="en-US" dirty="0" smtClean="0"/>
              <a:t>A short description should be provided without mentioning names of contractors or</a:t>
            </a:r>
            <a:r>
              <a:rPr lang="en-US" baseline="0" dirty="0" smtClean="0"/>
              <a:t> individuals.  You should include, what happened, to who (by job title) and what injuries this resulted in.  Nothing more!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strap line should be the main point you want to get across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images should be self explanatory, what went wrong (if you create a reconstruction please ensure you do not put people at risk) and below how it should be done.   </a:t>
            </a:r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46343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114800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422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825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638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2487" y="1295400"/>
            <a:ext cx="7772400" cy="411480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984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 userDrawn="1"/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0" i="0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hlink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hlink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hlink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hlink"/>
                </a:solidFill>
                <a:latin typeface="Arial" charset="0"/>
                <a:cs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hlink"/>
                </a:solidFill>
                <a:latin typeface="Arial" charset="0"/>
                <a:cs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hlink"/>
                </a:solidFill>
                <a:latin typeface="Arial" charset="0"/>
                <a:cs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hlink"/>
                </a:solidFill>
                <a:latin typeface="Arial" charset="0"/>
                <a:cs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hlink"/>
                </a:solidFill>
                <a:latin typeface="Arial" charset="0"/>
                <a:cs typeface="Arial" charset="0"/>
              </a:defRPr>
            </a:lvl9pPr>
          </a:lstStyle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498394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71" r:id="rId5"/>
    <p:sldLayoutId id="2147483974" r:id="rId6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4752975" cy="510909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02nd Apr 2019      Incident–HiPo#28</a:t>
            </a:r>
          </a:p>
          <a:p>
            <a:pPr marL="114300" indent="-114300" algn="just">
              <a:defRPr/>
            </a:pPr>
            <a:endParaRPr lang="en-US" sz="1400" b="1" dirty="0">
              <a:solidFill>
                <a:srgbClr val="FF0000"/>
              </a:solidFill>
              <a:latin typeface="+mj-lt"/>
            </a:endParaRPr>
          </a:p>
          <a:p>
            <a:pPr marL="114300" indent="-114300" algn="just">
              <a:defRPr/>
            </a:pPr>
            <a:r>
              <a:rPr lang="en-US" sz="1400" b="1" dirty="0">
                <a:solidFill>
                  <a:srgbClr val="FF0000"/>
                </a:solidFill>
                <a:latin typeface="+mj-lt"/>
              </a:rPr>
              <a:t>What happened?</a:t>
            </a:r>
            <a:endParaRPr lang="en-US" sz="1400" dirty="0">
              <a:solidFill>
                <a:srgbClr val="FF0000"/>
              </a:solidFill>
              <a:latin typeface="+mj-lt"/>
            </a:endParaRPr>
          </a:p>
          <a:p>
            <a:pPr algn="just"/>
            <a:r>
              <a:rPr lang="en-US" sz="1400" dirty="0" smtClean="0">
                <a:latin typeface="+mj-lt"/>
                <a:cs typeface="Arial" panose="020B0604020202020204" pitchFamily="34" charset="0"/>
              </a:rPr>
              <a:t>While dismantling </a:t>
            </a:r>
            <a:r>
              <a:rPr lang="en-US" sz="1400" dirty="0">
                <a:latin typeface="+mj-lt"/>
                <a:cs typeface="Arial" panose="020B0604020202020204" pitchFamily="34" charset="0"/>
              </a:rPr>
              <a:t>the event </a:t>
            </a:r>
            <a:r>
              <a:rPr lang="en-US" sz="1400" dirty="0" smtClean="0">
                <a:latin typeface="+mj-lt"/>
                <a:cs typeface="Arial" panose="020B0604020202020204" pitchFamily="34" charset="0"/>
              </a:rPr>
              <a:t>backdrop, truss </a:t>
            </a:r>
            <a:r>
              <a:rPr lang="en-US" sz="1400" dirty="0">
                <a:latin typeface="+mj-lt"/>
                <a:cs typeface="Arial" panose="020B0604020202020204" pitchFamily="34" charset="0"/>
              </a:rPr>
              <a:t>lost its balance and collapsed leading to damage of a Wooden bench. No personnel were injured. </a:t>
            </a:r>
          </a:p>
          <a:p>
            <a:pPr marL="342900" indent="-342900" eaLnBrk="1" hangingPunct="1">
              <a:defRPr/>
            </a:pPr>
            <a:r>
              <a:rPr lang="en-US" sz="1400" dirty="0" smtClean="0">
                <a:solidFill>
                  <a:srgbClr val="000000"/>
                </a:solidFill>
                <a:latin typeface="+mj-lt"/>
              </a:rPr>
              <a:t> </a:t>
            </a: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+mj-lt"/>
            </a:endParaRPr>
          </a:p>
          <a:p>
            <a:pPr marL="114300" indent="-114300" algn="just">
              <a:defRPr/>
            </a:pPr>
            <a:r>
              <a:rPr lang="en-US" sz="1800" b="1" dirty="0">
                <a:solidFill>
                  <a:srgbClr val="333399"/>
                </a:solidFill>
                <a:latin typeface="Tahoma" pitchFamily="34" charset="0"/>
              </a:rPr>
              <a:t>Learnings from incident:</a:t>
            </a:r>
          </a:p>
          <a:p>
            <a:pPr marL="114300" indent="-114300" algn="just">
              <a:defRPr/>
            </a:pPr>
            <a:endParaRPr lang="en-US" sz="1400" dirty="0">
              <a:solidFill>
                <a:srgbClr val="000000"/>
              </a:solidFill>
              <a:latin typeface="+mj-lt"/>
            </a:endParaRPr>
          </a:p>
          <a:p>
            <a:pPr marL="228600" lvl="0" indent="-228600" algn="just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400" dirty="0" smtClean="0">
                <a:latin typeface="+mj-lt"/>
              </a:rPr>
              <a:t>TBTs </a:t>
            </a:r>
            <a:r>
              <a:rPr lang="en-US" sz="1400" dirty="0">
                <a:latin typeface="+mj-lt"/>
              </a:rPr>
              <a:t>and Safety </a:t>
            </a:r>
            <a:r>
              <a:rPr lang="en-US" sz="1400" dirty="0" smtClean="0">
                <a:latin typeface="+mj-lt"/>
              </a:rPr>
              <a:t>Meeting documentation is a must</a:t>
            </a:r>
          </a:p>
          <a:p>
            <a:pPr marL="228600" indent="-228600" algn="just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400" dirty="0" smtClean="0">
                <a:latin typeface="+mj-lt"/>
              </a:rPr>
              <a:t>Always carryout a Risk </a:t>
            </a:r>
            <a:r>
              <a:rPr lang="en-US" sz="1400" dirty="0">
                <a:latin typeface="+mj-lt"/>
              </a:rPr>
              <a:t>Assessment of the </a:t>
            </a:r>
            <a:r>
              <a:rPr lang="en-US" sz="1400" dirty="0" smtClean="0">
                <a:latin typeface="+mj-lt"/>
              </a:rPr>
              <a:t>job</a:t>
            </a:r>
          </a:p>
          <a:p>
            <a:pPr marL="228600" lvl="0" indent="-228600" algn="just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400" dirty="0" smtClean="0">
                <a:latin typeface="+mj-lt"/>
              </a:rPr>
              <a:t>Always conduct a Pre </a:t>
            </a:r>
            <a:r>
              <a:rPr lang="en-US" sz="1400" dirty="0">
                <a:latin typeface="+mj-lt"/>
              </a:rPr>
              <a:t>Execution safety  inspection to understand the site conditions </a:t>
            </a:r>
            <a:endParaRPr lang="en-US" sz="1400" dirty="0" smtClean="0">
              <a:latin typeface="+mj-lt"/>
            </a:endParaRPr>
          </a:p>
          <a:p>
            <a:pPr marL="228600" indent="-228600" algn="just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400" dirty="0" smtClean="0">
                <a:latin typeface="+mj-lt"/>
              </a:rPr>
              <a:t>Always ensure that an approved lift plan is shared with the crew</a:t>
            </a:r>
          </a:p>
          <a:p>
            <a:pPr marL="228600" indent="-228600" algn="just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400" dirty="0" smtClean="0">
                <a:latin typeface="+mj-lt"/>
              </a:rPr>
              <a:t>Need of having a proper </a:t>
            </a:r>
            <a:r>
              <a:rPr lang="en-US" sz="1400" dirty="0">
                <a:latin typeface="+mj-lt"/>
              </a:rPr>
              <a:t>Lifting </a:t>
            </a:r>
            <a:r>
              <a:rPr lang="en-US" sz="1400" dirty="0" smtClean="0">
                <a:latin typeface="+mj-lt"/>
              </a:rPr>
              <a:t>Plan as per PDO standards </a:t>
            </a:r>
            <a:endParaRPr lang="en-US" sz="1400" dirty="0"/>
          </a:p>
          <a:p>
            <a:pPr marL="228600" indent="-228600" algn="just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sz="1400" dirty="0"/>
          </a:p>
          <a:p>
            <a:pPr marL="228600" lvl="0" indent="-228600" algn="just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sz="1400" dirty="0" smtClean="0">
              <a:latin typeface="+mj-lt"/>
            </a:endParaRPr>
          </a:p>
          <a:p>
            <a:pPr marL="228600" lvl="0" indent="-228600" algn="just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sz="1400" dirty="0">
              <a:latin typeface="+mj-lt"/>
            </a:endParaRP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latin typeface="+mj-lt"/>
              <a:cs typeface="Tahoma" pitchFamily="34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609600" y="5454955"/>
            <a:ext cx="4038600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spcAft>
                <a:spcPts val="600"/>
              </a:spcAft>
              <a:tabLst>
                <a:tab pos="166688" algn="l"/>
              </a:tabLst>
              <a:defRPr sz="16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 smtClean="0"/>
              <a:t>Follow the </a:t>
            </a:r>
            <a:r>
              <a:rPr lang="en-US" dirty="0" smtClean="0"/>
              <a:t>approved </a:t>
            </a:r>
            <a:r>
              <a:rPr lang="en-US" dirty="0"/>
              <a:t>Lifting plan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76200"/>
            <a:ext cx="70564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 </a:t>
            </a:r>
          </a:p>
        </p:txBody>
      </p:sp>
      <p:pic>
        <p:nvPicPr>
          <p:cNvPr id="17" name="Content Placeholder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10200" y="873680"/>
            <a:ext cx="3329359" cy="2286000"/>
          </a:xfrm>
          <a:prstGeom prst="rect">
            <a:avLst/>
          </a:prstGeom>
        </p:spPr>
      </p:pic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386512" y="2614463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1987" y="3224952"/>
            <a:ext cx="3927370" cy="2413847"/>
          </a:xfrm>
          <a:prstGeom prst="rect">
            <a:avLst/>
          </a:prstGeom>
        </p:spPr>
      </p:pic>
      <p:sp>
        <p:nvSpPr>
          <p:cNvPr id="26634" name="Freeform 132"/>
          <p:cNvSpPr>
            <a:spLocks/>
          </p:cNvSpPr>
          <p:nvPr/>
        </p:nvSpPr>
        <p:spPr bwMode="auto">
          <a:xfrm>
            <a:off x="8282359" y="5285571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55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" y="914400"/>
            <a:ext cx="883920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en-US" sz="18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</a:t>
            </a:r>
            <a:r>
              <a:rPr lang="en-US" sz="1800" b="1" dirty="0" smtClean="0">
                <a:solidFill>
                  <a:srgbClr val="FF0000"/>
                </a:solidFill>
                <a:latin typeface="Tahoma" pitchFamily="34" charset="0"/>
              </a:rPr>
              <a:t>contract managers </a:t>
            </a:r>
            <a:r>
              <a:rPr lang="en-US" sz="1800" b="1" dirty="0">
                <a:solidFill>
                  <a:srgbClr val="FF0000"/>
                </a:solidFill>
                <a:latin typeface="Tahoma" pitchFamily="34" charset="0"/>
              </a:rPr>
              <a:t>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8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8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8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Do you ensure competency checks for sub contractor employees deployed on critical tasks </a:t>
            </a:r>
            <a:r>
              <a:rPr lang="en-US" sz="1600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? </a:t>
            </a:r>
            <a:endParaRPr lang="en-US" sz="1600" strike="sngStrike" dirty="0">
              <a:solidFill>
                <a:srgbClr val="FF0000"/>
              </a:solidFill>
              <a:latin typeface="Calibri" panose="020F0502020204030204" pitchFamily="34" charset="0"/>
              <a:sym typeface="Wingdings" pitchFamily="2" charset="2"/>
            </a:endParaRP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Do </a:t>
            </a:r>
            <a:r>
              <a:rPr lang="en-US" sz="1600" dirty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you ensure the TBTs are interactive and covers all relevant hazards for the tasks in hand </a:t>
            </a:r>
            <a:r>
              <a:rPr lang="en-US" sz="1600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? </a:t>
            </a: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Do you ensure you have risk assessment (and approved lift plans as required) for all tasks ? </a:t>
            </a:r>
            <a:endParaRPr lang="en-US" sz="1600" dirty="0" smtClean="0">
              <a:solidFill>
                <a:srgbClr val="0033CC"/>
              </a:solidFill>
              <a:latin typeface="Calibri" panose="020F0502020204030204" pitchFamily="34" charset="0"/>
              <a:sym typeface="Wingdings" pitchFamily="2" charset="2"/>
            </a:endParaRP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Do you ensure that your contractor understands the mode of contract and is applicable to the required Scope of Work?</a:t>
            </a:r>
            <a:endParaRPr lang="en-US" sz="1600" dirty="0">
              <a:solidFill>
                <a:srgbClr val="0033CC"/>
              </a:solidFill>
              <a:latin typeface="Calibri" panose="020F0502020204030204" pitchFamily="34" charset="0"/>
              <a:sym typeface="Wingdings" pitchFamily="2" charset="2"/>
            </a:endParaRPr>
          </a:p>
          <a:p>
            <a:pPr marL="119063" indent="-119063" eaLnBrk="1" hangingPunct="1">
              <a:lnSpc>
                <a:spcPct val="150000"/>
              </a:lnSpc>
              <a:buFontTx/>
              <a:buChar char="•"/>
              <a:defRPr/>
            </a:pPr>
            <a:endParaRPr lang="en-US" sz="16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79832" y="760511"/>
            <a:ext cx="39434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GB" sz="1400" b="1" dirty="0">
                <a:solidFill>
                  <a:srgbClr val="333399"/>
                </a:solidFill>
                <a:latin typeface="+mj-lt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+mj-lt"/>
              </a:rPr>
              <a:t> </a:t>
            </a:r>
            <a:r>
              <a:rPr lang="en-US" sz="1400" b="1" dirty="0" smtClean="0">
                <a:solidFill>
                  <a:srgbClr val="333399"/>
                </a:solidFill>
                <a:latin typeface="+mj-lt"/>
              </a:rPr>
              <a:t>02</a:t>
            </a:r>
            <a:r>
              <a:rPr lang="en-US" sz="1400" b="1" baseline="30000" dirty="0" smtClean="0">
                <a:solidFill>
                  <a:srgbClr val="333399"/>
                </a:solidFill>
                <a:latin typeface="+mj-lt"/>
              </a:rPr>
              <a:t>nd</a:t>
            </a:r>
            <a:r>
              <a:rPr lang="en-US" sz="1400" b="1" dirty="0" smtClean="0">
                <a:solidFill>
                  <a:srgbClr val="333399"/>
                </a:solidFill>
                <a:latin typeface="+mj-lt"/>
              </a:rPr>
              <a:t> Apr 2019      </a:t>
            </a:r>
            <a:r>
              <a:rPr lang="en-US" sz="1400" b="1" dirty="0">
                <a:solidFill>
                  <a:srgbClr val="333399"/>
                </a:solidFill>
                <a:latin typeface="+mj-lt"/>
              </a:rPr>
              <a:t>Incident </a:t>
            </a:r>
            <a:r>
              <a:rPr lang="en-US" sz="1400" b="1" dirty="0" smtClean="0">
                <a:solidFill>
                  <a:srgbClr val="333399"/>
                </a:solidFill>
                <a:latin typeface="+mj-lt"/>
              </a:rPr>
              <a:t>title-HiPo#28</a:t>
            </a:r>
            <a:endParaRPr lang="en-US" sz="1400" b="1" dirty="0">
              <a:solidFill>
                <a:srgbClr val="333399"/>
              </a:solidFill>
              <a:latin typeface="+mj-lt"/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990152" y="85725"/>
            <a:ext cx="705611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800" b="1" dirty="0">
                <a:latin typeface="+mj-lt"/>
              </a:rPr>
              <a:t>Management self audit </a:t>
            </a:r>
          </a:p>
        </p:txBody>
      </p:sp>
    </p:spTree>
    <p:extLst>
      <p:ext uri="{BB962C8B-B14F-4D97-AF65-F5344CB8AC3E}">
        <p14:creationId xmlns:p14="http://schemas.microsoft.com/office/powerpoint/2010/main" val="135537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Language xmlns="4880e4f8-4b7d-4bdd-91e3-e10d47036eca">English 1</Language>
    <DocId xmlns="4880e4f8-4b7d-4bdd-91e3-e10d47036eca">92292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6D26C71B-5BE6-4EDC-A906-606E0D4A5FED}"/>
</file>

<file path=customXml/itemProps2.xml><?xml version="1.0" encoding="utf-8"?>
<ds:datastoreItem xmlns:ds="http://schemas.openxmlformats.org/officeDocument/2006/customXml" ds:itemID="{ACF46C6F-070D-40A4-B21F-D63FE5060AAE}"/>
</file>

<file path=customXml/itemProps3.xml><?xml version="1.0" encoding="utf-8"?>
<ds:datastoreItem xmlns:ds="http://schemas.openxmlformats.org/officeDocument/2006/customXml" ds:itemID="{417CDCFD-C2C6-4ECC-85D9-E8AEE3BFF83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7652</TotalTime>
  <Words>338</Words>
  <Application>Microsoft Office PowerPoint</Application>
  <PresentationFormat>On-screen Show (4:3)</PresentationFormat>
  <Paragraphs>40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1_Default Design</vt:lpstr>
      <vt:lpstr>PowerPoint Presentation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Investigation Template</dc:title>
  <dc:creator>MU93647</dc:creator>
  <cp:lastModifiedBy>Masroori, Ahmed UWZ11H</cp:lastModifiedBy>
  <cp:revision>881</cp:revision>
  <cp:lastPrinted>2019-06-17T09:57:53Z</cp:lastPrinted>
  <dcterms:created xsi:type="dcterms:W3CDTF">2001-05-03T06:07:08Z</dcterms:created>
  <dcterms:modified xsi:type="dcterms:W3CDTF">2020-04-08T04:52:06Z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