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notesSlides/notesSlide2.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theme/theme3.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3.xml" ContentType="application/vnd.openxmlformats-officedocument.customXml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355" r:id="rId5"/>
    <p:sldId id="275" r:id="rId6"/>
  </p:sldIdLst>
  <p:sldSz cx="9144000" cy="6858000" type="screen4x3"/>
  <p:notesSz cx="6670675" cy="987583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1">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5DCD"/>
    <a:srgbClr val="ECF1D1"/>
    <a:srgbClr val="0000FF"/>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86" autoAdjust="0"/>
    <p:restoredTop sz="96395" autoAdjust="0"/>
  </p:normalViewPr>
  <p:slideViewPr>
    <p:cSldViewPr>
      <p:cViewPr varScale="1">
        <p:scale>
          <a:sx n="73" d="100"/>
          <a:sy n="73" d="100"/>
        </p:scale>
        <p:origin x="1338" y="84"/>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11"/>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4188119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868363" y="741363"/>
            <a:ext cx="4933950" cy="37020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691063"/>
            <a:ext cx="4892675" cy="4443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extLst>
      <p:ext uri="{BB962C8B-B14F-4D97-AF65-F5344CB8AC3E}">
        <p14:creationId xmlns:p14="http://schemas.microsoft.com/office/powerpoint/2010/main" val="3393798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smtClean="0"/>
              <a:t>Ensure all dates and titles are input </a:t>
            </a:r>
          </a:p>
          <a:p>
            <a:endParaRPr lang="en-US" dirty="0" smtClean="0"/>
          </a:p>
          <a:p>
            <a:r>
              <a:rPr lang="en-US" dirty="0" smtClean="0"/>
              <a:t>A short description should be provided without mentioning names of contractors or</a:t>
            </a:r>
            <a:r>
              <a:rPr lang="en-US" baseline="0" dirty="0" smtClean="0"/>
              <a:t> individuals.  You should include, what happened, to who (by job title) and what injuries this resulted in.  Nothing more!</a:t>
            </a:r>
          </a:p>
          <a:p>
            <a:endParaRPr lang="en-US" baseline="0" dirty="0" smtClean="0"/>
          </a:p>
          <a:p>
            <a:r>
              <a:rPr lang="en-US" baseline="0" dirty="0" smtClean="0"/>
              <a:t>Four to five bullet points highlighting the main findings from the investigation.  Remember the target audience is the front line staff so this should be written in simple terms in a way that everyone can understand.</a:t>
            </a:r>
          </a:p>
          <a:p>
            <a:endParaRPr lang="en-US" baseline="0" dirty="0" smtClean="0"/>
          </a:p>
          <a:p>
            <a:r>
              <a:rPr lang="en-US" baseline="0" dirty="0" smtClean="0"/>
              <a:t>The strap line should be the main point you want to get across</a:t>
            </a:r>
          </a:p>
          <a:p>
            <a:endParaRPr lang="en-US" baseline="0" dirty="0" smtClean="0"/>
          </a:p>
          <a:p>
            <a:r>
              <a:rPr lang="en-US" baseline="0" dirty="0" smtClean="0"/>
              <a:t>The images should be self explanatory, what went wrong (if you create a reconstruction please ensure you do not put people at risk) and below how it should be done.   </a:t>
            </a:r>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extLst>
      <p:ext uri="{BB962C8B-B14F-4D97-AF65-F5344CB8AC3E}">
        <p14:creationId xmlns:p14="http://schemas.microsoft.com/office/powerpoint/2010/main" val="4211404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Ensure all dates and titles are input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Imagine you have to audit other companies to see if they could have the same issues.</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These questions should start</a:t>
            </a:r>
            <a:r>
              <a:rPr lang="en-US" baseline="0" dirty="0" smtClean="0">
                <a:solidFill>
                  <a:srgbClr val="0033CC"/>
                </a:solidFill>
                <a:latin typeface="Arial" charset="0"/>
                <a:cs typeface="Arial" charset="0"/>
                <a:sym typeface="Wingdings" pitchFamily="2" charset="2"/>
              </a:rPr>
              <a:t> with: Do you ensure…………………?</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extLst>
      <p:ext uri="{BB962C8B-B14F-4D97-AF65-F5344CB8AC3E}">
        <p14:creationId xmlns:p14="http://schemas.microsoft.com/office/powerpoint/2010/main" val="1647244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smtClean="0"/>
              <a:t>Confidential - Not to be shared outside of PDO/PDO contractors </a:t>
            </a: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Box 2"/>
          <p:cNvSpPr txBox="1">
            <a:spLocks noChangeArrowheads="1"/>
          </p:cNvSpPr>
          <p:nvPr/>
        </p:nvSpPr>
        <p:spPr bwMode="auto">
          <a:xfrm>
            <a:off x="66693" y="783340"/>
            <a:ext cx="5547344" cy="5022914"/>
          </a:xfrm>
          <a:prstGeom prst="rect">
            <a:avLst/>
          </a:prstGeom>
          <a:noFill/>
          <a:ln w="19050">
            <a:noFill/>
            <a:miter lim="800000"/>
            <a:headEnd/>
            <a:tailEnd/>
          </a:ln>
        </p:spPr>
        <p:txBody>
          <a:bodyPr wrap="square">
            <a:spAutoFit/>
          </a:bodyPr>
          <a:lstStyle/>
          <a:p>
            <a:pPr marL="114300" indent="-114300" algn="just">
              <a:defRPr/>
            </a:pPr>
            <a:r>
              <a:rPr lang="en-GB" sz="1200" b="1" dirty="0" smtClean="0">
                <a:solidFill>
                  <a:srgbClr val="333399"/>
                </a:solidFill>
                <a:latin typeface="Tahoma" pitchFamily="34" charset="0"/>
              </a:rPr>
              <a:t>Date:</a:t>
            </a:r>
            <a:r>
              <a:rPr lang="en-US" sz="1200" b="1" dirty="0" smtClean="0">
                <a:solidFill>
                  <a:srgbClr val="333399"/>
                </a:solidFill>
                <a:latin typeface="Tahoma" pitchFamily="34" charset="0"/>
              </a:rPr>
              <a:t> 20.07.2019                                 Incident title: D</a:t>
            </a:r>
            <a:r>
              <a:rPr lang="en-US" altLang="zh-CN" sz="1200" b="1" dirty="0" smtClean="0">
                <a:solidFill>
                  <a:srgbClr val="333399"/>
                </a:solidFill>
                <a:latin typeface="Tahoma" pitchFamily="34" charset="0"/>
              </a:rPr>
              <a:t>rill pipe </a:t>
            </a:r>
            <a:r>
              <a:rPr lang="en-US" sz="1200" b="1" dirty="0" smtClean="0">
                <a:solidFill>
                  <a:srgbClr val="333399"/>
                </a:solidFill>
                <a:latin typeface="Tahoma" pitchFamily="34" charset="0"/>
              </a:rPr>
              <a:t>fell</a:t>
            </a:r>
          </a:p>
          <a:p>
            <a:pPr marL="114300" indent="-114300" algn="just">
              <a:defRPr/>
            </a:pPr>
            <a:endParaRPr lang="en-US" sz="1300" b="1" dirty="0" smtClean="0">
              <a:solidFill>
                <a:srgbClr val="FF0000"/>
              </a:solidFill>
              <a:latin typeface="Tahoma" pitchFamily="34" charset="0"/>
            </a:endParaRPr>
          </a:p>
          <a:p>
            <a:pPr marL="114300" indent="-114300" algn="just">
              <a:defRPr/>
            </a:pPr>
            <a:r>
              <a:rPr lang="en-US" sz="1600" b="1" dirty="0" smtClean="0">
                <a:solidFill>
                  <a:srgbClr val="FF0000"/>
                </a:solidFill>
                <a:latin typeface="Tahoma" pitchFamily="34" charset="0"/>
              </a:rPr>
              <a:t>What happened?</a:t>
            </a:r>
          </a:p>
          <a:p>
            <a:pPr marL="0" indent="0" algn="just"/>
            <a:r>
              <a:rPr lang="en-US" sz="1300" dirty="0">
                <a:latin typeface="Calibri" panose="020F0502020204030204" pitchFamily="34" charset="0"/>
                <a:cs typeface="Calibri" panose="020F0502020204030204" pitchFamily="34" charset="0"/>
              </a:rPr>
              <a:t>Around 01:04 </a:t>
            </a:r>
            <a:r>
              <a:rPr lang="en-US" sz="1300" dirty="0" smtClean="0">
                <a:latin typeface="Calibri" panose="020F0502020204030204" pitchFamily="34" charset="0"/>
                <a:cs typeface="Calibri" panose="020F0502020204030204" pitchFamily="34" charset="0"/>
              </a:rPr>
              <a:t>am,20.July </a:t>
            </a:r>
            <a:r>
              <a:rPr lang="en-US" sz="1300" dirty="0">
                <a:latin typeface="Calibri" panose="020F0502020204030204" pitchFamily="34" charset="0"/>
                <a:cs typeface="Calibri" panose="020F0502020204030204" pitchFamily="34" charset="0"/>
              </a:rPr>
              <a:t>2019, Rig 111 was laying down 4” drill pipe. </a:t>
            </a:r>
            <a:r>
              <a:rPr lang="en-US" sz="1300" dirty="0" smtClean="0">
                <a:latin typeface="Calibri" panose="020F0502020204030204" pitchFamily="34" charset="0"/>
                <a:cs typeface="Calibri" panose="020F0502020204030204" pitchFamily="34" charset="0"/>
              </a:rPr>
              <a:t>O</a:t>
            </a:r>
            <a:r>
              <a:rPr lang="en-US" altLang="zh-CN" sz="1300" dirty="0" smtClean="0">
                <a:latin typeface="Calibri" panose="020F0502020204030204" pitchFamily="34" charset="0"/>
                <a:cs typeface="Calibri" panose="020F0502020204030204" pitchFamily="34" charset="0"/>
              </a:rPr>
              <a:t>ne of </a:t>
            </a:r>
            <a:r>
              <a:rPr lang="en-US" sz="1300" dirty="0" smtClean="0">
                <a:latin typeface="Calibri" panose="020F0502020204030204" pitchFamily="34" charset="0"/>
                <a:cs typeface="Calibri" panose="020F0502020204030204" pitchFamily="34" charset="0"/>
              </a:rPr>
              <a:t>the single</a:t>
            </a:r>
            <a:r>
              <a:rPr lang="en-US" altLang="zh-CN" sz="1300" dirty="0" smtClean="0">
                <a:latin typeface="Calibri" panose="020F0502020204030204" pitchFamily="34" charset="0"/>
                <a:cs typeface="Calibri" panose="020F0502020204030204" pitchFamily="34" charset="0"/>
              </a:rPr>
              <a:t>s</a:t>
            </a:r>
            <a:r>
              <a:rPr lang="en-US" sz="1300" dirty="0" smtClean="0">
                <a:latin typeface="Calibri" panose="020F0502020204030204" pitchFamily="34" charset="0"/>
                <a:cs typeface="Calibri" panose="020F0502020204030204" pitchFamily="34" charset="0"/>
              </a:rPr>
              <a:t> </a:t>
            </a:r>
            <a:r>
              <a:rPr lang="en-US" sz="1300" dirty="0">
                <a:latin typeface="Calibri" panose="020F0502020204030204" pitchFamily="34" charset="0"/>
                <a:cs typeface="Calibri" panose="020F0502020204030204" pitchFamily="34" charset="0"/>
              </a:rPr>
              <a:t>was put into the power catwalk </a:t>
            </a:r>
            <a:r>
              <a:rPr lang="en-US" sz="1300" dirty="0" smtClean="0">
                <a:latin typeface="Calibri" panose="020F0502020204030204" pitchFamily="34" charset="0"/>
                <a:cs typeface="Calibri" panose="020F0502020204030204" pitchFamily="34" charset="0"/>
              </a:rPr>
              <a:t>groove. </a:t>
            </a:r>
            <a:r>
              <a:rPr lang="en-US" sz="1300" dirty="0">
                <a:latin typeface="Calibri" panose="020F0502020204030204" pitchFamily="34" charset="0"/>
                <a:cs typeface="Calibri" panose="020F0502020204030204" pitchFamily="34" charset="0"/>
              </a:rPr>
              <a:t>Then, the driller coach lowered the travelling block until </a:t>
            </a:r>
            <a:r>
              <a:rPr lang="en-US" sz="1300" dirty="0" smtClean="0">
                <a:latin typeface="Calibri" panose="020F0502020204030204" pitchFamily="34" charset="0"/>
                <a:cs typeface="Calibri" panose="020F0502020204030204" pitchFamily="34" charset="0"/>
              </a:rPr>
              <a:t>the DP lay in the groove of the trough, </a:t>
            </a:r>
            <a:r>
              <a:rPr lang="en-US" sz="1300" dirty="0">
                <a:latin typeface="Calibri" panose="020F0502020204030204" pitchFamily="34" charset="0"/>
                <a:cs typeface="Calibri" panose="020F0502020204030204" pitchFamily="34" charset="0"/>
              </a:rPr>
              <a:t>and open the </a:t>
            </a:r>
            <a:r>
              <a:rPr lang="en-US" sz="1300" dirty="0" smtClean="0">
                <a:latin typeface="Calibri" panose="020F0502020204030204" pitchFamily="34" charset="0"/>
                <a:cs typeface="Calibri" panose="020F0502020204030204" pitchFamily="34" charset="0"/>
              </a:rPr>
              <a:t>elevator </a:t>
            </a:r>
            <a:r>
              <a:rPr lang="en-US" altLang="zh-CN" sz="1300" dirty="0" smtClean="0">
                <a:latin typeface="Calibri" panose="020F0502020204030204" pitchFamily="34" charset="0"/>
                <a:cs typeface="Calibri" panose="020F0502020204030204" pitchFamily="34" charset="0"/>
              </a:rPr>
              <a:t>and</a:t>
            </a:r>
            <a:r>
              <a:rPr lang="en-US" sz="1300" dirty="0" smtClean="0">
                <a:latin typeface="Calibri" panose="020F0502020204030204" pitchFamily="34" charset="0"/>
                <a:cs typeface="Calibri" panose="020F0502020204030204" pitchFamily="34" charset="0"/>
              </a:rPr>
              <a:t> </a:t>
            </a:r>
            <a:r>
              <a:rPr lang="en-US" sz="1300" dirty="0">
                <a:latin typeface="Calibri" panose="020F0502020204030204" pitchFamily="34" charset="0"/>
                <a:cs typeface="Calibri" panose="020F0502020204030204" pitchFamily="34" charset="0"/>
              </a:rPr>
              <a:t>continued lowering down the elevator. But the </a:t>
            </a:r>
            <a:r>
              <a:rPr lang="en-US" sz="1300" dirty="0" smtClean="0">
                <a:latin typeface="Calibri" panose="020F0502020204030204" pitchFamily="34" charset="0"/>
                <a:cs typeface="Calibri" panose="020F0502020204030204" pitchFamily="34" charset="0"/>
              </a:rPr>
              <a:t>DP </a:t>
            </a:r>
            <a:r>
              <a:rPr lang="en-US" sz="1300" dirty="0">
                <a:latin typeface="Calibri" panose="020F0502020204030204" pitchFamily="34" charset="0"/>
                <a:cs typeface="Calibri" panose="020F0502020204030204" pitchFamily="34" charset="0"/>
              </a:rPr>
              <a:t>was </a:t>
            </a:r>
            <a:r>
              <a:rPr lang="en-US" sz="1300" dirty="0" smtClean="0">
                <a:latin typeface="Calibri" panose="020F0502020204030204" pitchFamily="34" charset="0"/>
                <a:cs typeface="Calibri" panose="020F0502020204030204" pitchFamily="34" charset="0"/>
              </a:rPr>
              <a:t>still hung on the elevator with </a:t>
            </a:r>
            <a:r>
              <a:rPr lang="en-US" sz="1300" dirty="0">
                <a:latin typeface="Calibri" panose="020F0502020204030204" pitchFamily="34" charset="0"/>
                <a:cs typeface="Calibri" panose="020F0502020204030204" pitchFamily="34" charset="0"/>
              </a:rPr>
              <a:t>the residual contacting half inside elevator, which caused the DP box end continue to be lowered </a:t>
            </a:r>
            <a:r>
              <a:rPr lang="en-US" altLang="zh-CN" sz="1300" dirty="0" smtClean="0">
                <a:latin typeface="Calibri" panose="020F0502020204030204" pitchFamily="34" charset="0"/>
                <a:cs typeface="Calibri" panose="020F0502020204030204" pitchFamily="34" charset="0"/>
              </a:rPr>
              <a:t>a</a:t>
            </a:r>
            <a:r>
              <a:rPr lang="en-US" sz="1300" dirty="0" smtClean="0">
                <a:latin typeface="Calibri" panose="020F0502020204030204" pitchFamily="34" charset="0"/>
                <a:cs typeface="Calibri" panose="020F0502020204030204" pitchFamily="34" charset="0"/>
              </a:rPr>
              <a:t>nd </a:t>
            </a:r>
            <a:r>
              <a:rPr lang="en-US" sz="1300" dirty="0">
                <a:latin typeface="Calibri" panose="020F0502020204030204" pitchFamily="34" charset="0"/>
                <a:cs typeface="Calibri" panose="020F0502020204030204" pitchFamily="34" charset="0"/>
              </a:rPr>
              <a:t>the pin end of DP raised. </a:t>
            </a:r>
            <a:r>
              <a:rPr lang="en-US" sz="1300" dirty="0" smtClean="0">
                <a:latin typeface="Calibri" panose="020F0502020204030204" pitchFamily="34" charset="0"/>
                <a:cs typeface="Calibri" panose="020F0502020204030204" pitchFamily="34" charset="0"/>
              </a:rPr>
              <a:t>When lowering the elevator, </a:t>
            </a:r>
            <a:r>
              <a:rPr lang="en-US" sz="1300" dirty="0">
                <a:latin typeface="Calibri" panose="020F0502020204030204" pitchFamily="34" charset="0"/>
                <a:cs typeface="Calibri" panose="020F0502020204030204" pitchFamily="34" charset="0"/>
              </a:rPr>
              <a:t>the </a:t>
            </a:r>
            <a:r>
              <a:rPr lang="en-US" sz="1300" dirty="0" smtClean="0">
                <a:latin typeface="Calibri" panose="020F0502020204030204" pitchFamily="34" charset="0"/>
                <a:cs typeface="Calibri" panose="020F0502020204030204" pitchFamily="34" charset="0"/>
              </a:rPr>
              <a:t>friction </a:t>
            </a:r>
            <a:r>
              <a:rPr lang="en-US" sz="1300" dirty="0">
                <a:latin typeface="Calibri" panose="020F0502020204030204" pitchFamily="34" charset="0"/>
                <a:cs typeface="Calibri" panose="020F0502020204030204" pitchFamily="34" charset="0"/>
              </a:rPr>
              <a:t>force suddenly released, and the pin end of the DP rested on the back board of power catwalk and slipped down through the gap between the power catwalk skate cap and top of back board and dropped to the </a:t>
            </a:r>
            <a:r>
              <a:rPr lang="en-US" sz="1300" dirty="0" smtClean="0">
                <a:latin typeface="Calibri" panose="020F0502020204030204" pitchFamily="34" charset="0"/>
                <a:cs typeface="Calibri" panose="020F0502020204030204" pitchFamily="34" charset="0"/>
              </a:rPr>
              <a:t>pipe rack area. </a:t>
            </a:r>
            <a:endParaRPr lang="en-US" sz="1300" dirty="0">
              <a:latin typeface="Calibri" panose="020F0502020204030204" pitchFamily="34" charset="0"/>
              <a:cs typeface="Calibri" panose="020F0502020204030204" pitchFamily="34" charset="0"/>
            </a:endParaRPr>
          </a:p>
          <a:p>
            <a:pPr marL="342900" indent="-342900" eaLnBrk="1" hangingPunct="1">
              <a:defRPr/>
            </a:pPr>
            <a:endParaRPr lang="en-US" sz="600" dirty="0" smtClean="0">
              <a:solidFill>
                <a:srgbClr val="000000"/>
              </a:solidFill>
              <a:latin typeface="Arial" charset="0"/>
            </a:endParaRPr>
          </a:p>
          <a:p>
            <a:pPr marL="114300" indent="-114300" algn="just">
              <a:defRPr/>
            </a:pPr>
            <a:r>
              <a:rPr lang="en-US" sz="1600" b="1" dirty="0" smtClean="0">
                <a:solidFill>
                  <a:srgbClr val="333399"/>
                </a:solidFill>
                <a:latin typeface="Tahoma" pitchFamily="34" charset="0"/>
              </a:rPr>
              <a:t>Your learning from this incident.</a:t>
            </a:r>
          </a:p>
          <a:p>
            <a:pPr marL="171450" indent="-171450">
              <a:lnSpc>
                <a:spcPct val="130000"/>
              </a:lnSpc>
              <a:buFont typeface="Wingdings" panose="05000000000000000000" pitchFamily="2" charset="2"/>
              <a:buChar char="Ø"/>
              <a:defRPr/>
            </a:pPr>
            <a:r>
              <a:rPr lang="en-US" sz="1400" dirty="0">
                <a:latin typeface="Calibri" panose="020F0502020204030204" pitchFamily="34" charset="0"/>
                <a:cs typeface="Calibri" panose="020F0502020204030204" pitchFamily="34" charset="0"/>
              </a:rPr>
              <a:t>The power catwalk skate design need to be </a:t>
            </a:r>
            <a:r>
              <a:rPr lang="en-US" sz="1400" dirty="0" smtClean="0">
                <a:latin typeface="Calibri" panose="020F0502020204030204" pitchFamily="34" charset="0"/>
                <a:cs typeface="Calibri" panose="020F0502020204030204" pitchFamily="34" charset="0"/>
              </a:rPr>
              <a:t>reviewed </a:t>
            </a:r>
            <a:r>
              <a:rPr lang="en-US" altLang="zh-CN" sz="1400" dirty="0" smtClean="0">
                <a:latin typeface="Calibri" panose="020F0502020204030204" pitchFamily="34" charset="0"/>
                <a:cs typeface="Calibri" panose="020F0502020204030204" pitchFamily="34" charset="0"/>
              </a:rPr>
              <a:t>and FMEA shall be developed cause this is critical as reference for SOP, HEMP and JSA</a:t>
            </a:r>
            <a:r>
              <a:rPr lang="en-US" sz="1400" dirty="0" smtClean="0">
                <a:latin typeface="Calibri" panose="020F0502020204030204" pitchFamily="34" charset="0"/>
                <a:cs typeface="Calibri" panose="020F0502020204030204" pitchFamily="34" charset="0"/>
              </a:rPr>
              <a:t>. </a:t>
            </a:r>
            <a:endParaRPr lang="en-US" sz="1400" dirty="0">
              <a:latin typeface="Calibri" panose="020F0502020204030204" pitchFamily="34" charset="0"/>
              <a:cs typeface="Calibri" panose="020F0502020204030204" pitchFamily="34" charset="0"/>
            </a:endParaRPr>
          </a:p>
          <a:p>
            <a:pPr marL="171450" indent="-171450">
              <a:lnSpc>
                <a:spcPct val="130000"/>
              </a:lnSpc>
              <a:buFont typeface="Wingdings" panose="05000000000000000000" pitchFamily="2" charset="2"/>
              <a:buChar char="Ø"/>
              <a:defRPr/>
            </a:pPr>
            <a:r>
              <a:rPr lang="en-US" sz="1400" dirty="0">
                <a:latin typeface="Calibri" panose="020F0502020204030204" pitchFamily="34" charset="0"/>
                <a:cs typeface="Calibri" panose="020F0502020204030204" pitchFamily="34" charset="0"/>
              </a:rPr>
              <a:t>The HEMP, SOP and JSA must cover all the associated risks and relevant controls shall be in place.</a:t>
            </a:r>
          </a:p>
          <a:p>
            <a:pPr marL="171450" indent="-171450">
              <a:lnSpc>
                <a:spcPct val="130000"/>
              </a:lnSpc>
              <a:buFont typeface="Wingdings" panose="05000000000000000000" pitchFamily="2" charset="2"/>
              <a:buChar char="Ø"/>
              <a:defRPr/>
            </a:pPr>
            <a:r>
              <a:rPr lang="en-US" sz="1400" dirty="0" smtClean="0">
                <a:latin typeface="Calibri" panose="020F0502020204030204" pitchFamily="34" charset="0"/>
                <a:cs typeface="Calibri" panose="020F0502020204030204" pitchFamily="34" charset="0"/>
              </a:rPr>
              <a:t>The driller must confirm that the DP is fully disengage from the elevator before lowering down and to use the skate to free the DP in case required. </a:t>
            </a:r>
            <a:endParaRPr lang="en-US" sz="1400" dirty="0">
              <a:latin typeface="Calibri" panose="020F0502020204030204" pitchFamily="34" charset="0"/>
              <a:cs typeface="Calibri" panose="020F0502020204030204" pitchFamily="34" charset="0"/>
            </a:endParaRPr>
          </a:p>
        </p:txBody>
      </p:sp>
      <p:sp>
        <p:nvSpPr>
          <p:cNvPr id="36" name="TextBox 35"/>
          <p:cNvSpPr txBox="1"/>
          <p:nvPr/>
        </p:nvSpPr>
        <p:spPr>
          <a:xfrm>
            <a:off x="295275" y="0"/>
            <a:ext cx="8696325" cy="646331"/>
          </a:xfrm>
          <a:prstGeom prst="rect">
            <a:avLst/>
          </a:prstGeom>
          <a:noFill/>
        </p:spPr>
        <p:txBody>
          <a:bodyPr>
            <a:spAutoFit/>
          </a:bodyPr>
          <a:lstStyle/>
          <a:p>
            <a:pPr algn="ctr">
              <a:defRPr/>
            </a:pPr>
            <a:r>
              <a:rPr lang="en-US" sz="3600" b="1" dirty="0">
                <a:latin typeface="+mj-lt"/>
              </a:rPr>
              <a:t>PDO Second Alert </a:t>
            </a:r>
            <a:endParaRPr lang="en-US" sz="3600" b="1" dirty="0">
              <a:solidFill>
                <a:schemeClr val="bg1">
                  <a:lumMod val="85000"/>
                </a:schemeClr>
              </a:solidFill>
              <a:latin typeface="+mj-lt"/>
            </a:endParaRPr>
          </a:p>
        </p:txBody>
      </p:sp>
      <p:sp>
        <p:nvSpPr>
          <p:cNvPr id="2" name="TextBox 1"/>
          <p:cNvSpPr txBox="1"/>
          <p:nvPr/>
        </p:nvSpPr>
        <p:spPr>
          <a:xfrm>
            <a:off x="179179" y="5757446"/>
            <a:ext cx="5307222" cy="338554"/>
          </a:xfrm>
          <a:prstGeom prst="rect">
            <a:avLst/>
          </a:prstGeom>
          <a:solidFill>
            <a:schemeClr val="accent2"/>
          </a:solidFill>
        </p:spPr>
        <p:txBody>
          <a:bodyPr wrap="square" rtlCol="0">
            <a:spAutoFit/>
          </a:bodyPr>
          <a:lstStyle/>
          <a:p>
            <a:pPr algn="ctr"/>
            <a:r>
              <a:rPr lang="en-US" sz="1600" b="1" dirty="0" smtClean="0">
                <a:solidFill>
                  <a:srgbClr val="FFFF00"/>
                </a:solidFill>
                <a:latin typeface="+mj-lt"/>
              </a:rPr>
              <a:t>D</a:t>
            </a:r>
            <a:r>
              <a:rPr lang="en-US" altLang="zh-CN" sz="1600" b="1" dirty="0" smtClean="0">
                <a:solidFill>
                  <a:srgbClr val="FFFF00"/>
                </a:solidFill>
                <a:latin typeface="+mj-lt"/>
              </a:rPr>
              <a:t>o not stand in No-Go Zone!</a:t>
            </a:r>
            <a:endParaRPr lang="en-US" sz="1600" b="1" dirty="0">
              <a:solidFill>
                <a:srgbClr val="FFFF00"/>
              </a:solidFill>
              <a:latin typeface="+mj-lt"/>
            </a:endParaRPr>
          </a:p>
        </p:txBody>
      </p:sp>
      <p:sp>
        <p:nvSpPr>
          <p:cNvPr id="7" name="文本框 6"/>
          <p:cNvSpPr txBox="1"/>
          <p:nvPr/>
        </p:nvSpPr>
        <p:spPr>
          <a:xfrm>
            <a:off x="5984687" y="5331023"/>
            <a:ext cx="2497928" cy="307777"/>
          </a:xfrm>
          <a:prstGeom prst="rect">
            <a:avLst/>
          </a:prstGeom>
          <a:noFill/>
        </p:spPr>
        <p:txBody>
          <a:bodyPr wrap="none" rtlCol="0">
            <a:spAutoFit/>
          </a:bodyPr>
          <a:lstStyle/>
          <a:p>
            <a:r>
              <a:rPr lang="en-US" altLang="zh-CN" sz="1400" i="1" dirty="0" smtClean="0">
                <a:latin typeface="Calibri" panose="020F0502020204030204" pitchFamily="34" charset="0"/>
                <a:cs typeface="Calibri" panose="020F0502020204030204" pitchFamily="34" charset="0"/>
              </a:rPr>
              <a:t>Leave no gap after modification</a:t>
            </a:r>
            <a:endParaRPr lang="zh-CN" altLang="en-US" sz="1400" i="1" dirty="0">
              <a:latin typeface="Calibri" panose="020F0502020204030204" pitchFamily="34" charset="0"/>
              <a:cs typeface="Calibri" panose="020F0502020204030204" pitchFamily="34" charset="0"/>
            </a:endParaRPr>
          </a:p>
        </p:txBody>
      </p:sp>
      <p:sp>
        <p:nvSpPr>
          <p:cNvPr id="8" name="文本框 7"/>
          <p:cNvSpPr txBox="1"/>
          <p:nvPr/>
        </p:nvSpPr>
        <p:spPr>
          <a:xfrm>
            <a:off x="6440418" y="2998694"/>
            <a:ext cx="1451359" cy="307777"/>
          </a:xfrm>
          <a:prstGeom prst="rect">
            <a:avLst/>
          </a:prstGeom>
          <a:noFill/>
        </p:spPr>
        <p:txBody>
          <a:bodyPr wrap="none" rtlCol="0">
            <a:spAutoFit/>
          </a:bodyPr>
          <a:lstStyle/>
          <a:p>
            <a:r>
              <a:rPr lang="en-US" altLang="zh-CN" sz="1400" i="1" dirty="0" smtClean="0">
                <a:latin typeface="Calibri" panose="020F0502020204030204" pitchFamily="34" charset="0"/>
                <a:cs typeface="Calibri" panose="020F0502020204030204" pitchFamily="34" charset="0"/>
              </a:rPr>
              <a:t>Gap on the skate</a:t>
            </a:r>
            <a:endParaRPr lang="zh-CN" altLang="en-US" sz="1400" i="1" dirty="0">
              <a:latin typeface="Calibri" panose="020F0502020204030204" pitchFamily="34" charset="0"/>
              <a:cs typeface="Calibri" panose="020F0502020204030204" pitchFamily="34" charset="0"/>
            </a:endParaRPr>
          </a:p>
        </p:txBody>
      </p:sp>
      <p:pic>
        <p:nvPicPr>
          <p:cNvPr id="3" name="图片 2"/>
          <p:cNvPicPr>
            <a:picLocks noChangeAspect="1"/>
          </p:cNvPicPr>
          <p:nvPr/>
        </p:nvPicPr>
        <p:blipFill>
          <a:blip r:embed="rId3"/>
          <a:stretch>
            <a:fillRect/>
          </a:stretch>
        </p:blipFill>
        <p:spPr>
          <a:xfrm>
            <a:off x="5715000" y="3448029"/>
            <a:ext cx="3036181" cy="1909575"/>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15000" y="1076164"/>
            <a:ext cx="3036181" cy="1954607"/>
          </a:xfrm>
          <a:prstGeom prst="rect">
            <a:avLst/>
          </a:prstGeom>
        </p:spPr>
      </p:pic>
    </p:spTree>
    <p:extLst>
      <p:ext uri="{BB962C8B-B14F-4D97-AF65-F5344CB8AC3E}">
        <p14:creationId xmlns:p14="http://schemas.microsoft.com/office/powerpoint/2010/main" val="35090960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6586418"/>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altLang="zh-CN" sz="1400" dirty="0" smtClean="0">
                <a:solidFill>
                  <a:schemeClr val="accent2"/>
                </a:solidFill>
                <a:latin typeface="+mj-lt"/>
                <a:ea typeface="+mj-ea"/>
                <a:sym typeface="Wingdings" pitchFamily="2" charset="2"/>
              </a:rPr>
              <a:t>Do you </a:t>
            </a:r>
            <a:r>
              <a:rPr lang="en-US" altLang="zh-CN" sz="1400" dirty="0" smtClean="0">
                <a:solidFill>
                  <a:schemeClr val="accent2"/>
                </a:solidFill>
                <a:latin typeface="+mj-lt"/>
                <a:ea typeface="+mj-ea"/>
                <a:cs typeface="Calibri" panose="020F0502020204030204" pitchFamily="34" charset="0"/>
                <a:sym typeface="Wingdings" pitchFamily="2" charset="2"/>
              </a:rPr>
              <a:t>e</a:t>
            </a:r>
            <a:r>
              <a:rPr lang="en-US" altLang="zh-CN" sz="1400" dirty="0" smtClean="0">
                <a:solidFill>
                  <a:schemeClr val="accent2"/>
                </a:solidFill>
                <a:latin typeface="+mj-lt"/>
                <a:ea typeface="+mj-ea"/>
                <a:cs typeface="Calibri" panose="020F0502020204030204" pitchFamily="34" charset="0"/>
              </a:rPr>
              <a:t>nsure your HEMP/SOP/JSA are regularly reviewed</a:t>
            </a:r>
            <a:r>
              <a:rPr lang="en-US" sz="1400" dirty="0" smtClean="0">
                <a:solidFill>
                  <a:schemeClr val="accent2"/>
                </a:solidFill>
                <a:latin typeface="+mj-lt"/>
                <a:ea typeface="+mj-ea"/>
                <a:sym typeface="Wingdings" pitchFamily="2" charset="2"/>
              </a:rPr>
              <a:t>?</a:t>
            </a:r>
          </a:p>
          <a:p>
            <a:pPr marL="342900" indent="-342900" eaLnBrk="1" hangingPunct="1">
              <a:buFont typeface="+mj-lt"/>
              <a:buAutoNum type="arabicPeriod"/>
              <a:defRPr/>
            </a:pPr>
            <a:r>
              <a:rPr lang="en-US" altLang="zh-CN" sz="1400" dirty="0" smtClean="0">
                <a:solidFill>
                  <a:schemeClr val="accent2"/>
                </a:solidFill>
                <a:latin typeface="+mj-lt"/>
                <a:sym typeface="Wingdings" pitchFamily="2" charset="2"/>
              </a:rPr>
              <a:t>Do </a:t>
            </a:r>
            <a:r>
              <a:rPr lang="en-US" altLang="zh-CN" sz="1400" dirty="0">
                <a:solidFill>
                  <a:schemeClr val="accent2"/>
                </a:solidFill>
                <a:latin typeface="+mj-lt"/>
                <a:sym typeface="Wingdings" pitchFamily="2" charset="2"/>
              </a:rPr>
              <a:t>you ensure </a:t>
            </a:r>
            <a:r>
              <a:rPr lang="en-US" altLang="zh-CN" sz="1400" dirty="0" smtClean="0">
                <a:solidFill>
                  <a:schemeClr val="accent2"/>
                </a:solidFill>
                <a:latin typeface="+mj-lt"/>
                <a:sym typeface="Wingdings" pitchFamily="2" charset="2"/>
              </a:rPr>
              <a:t>that your rig equipment has no design deficiency?</a:t>
            </a:r>
          </a:p>
          <a:p>
            <a:pPr marL="342900" indent="-342900" eaLnBrk="1" hangingPunct="1">
              <a:buFont typeface="+mj-lt"/>
              <a:buAutoNum type="arabicPeriod"/>
              <a:defRPr/>
            </a:pPr>
            <a:r>
              <a:rPr lang="en-US" altLang="zh-CN" sz="1400" dirty="0" smtClean="0">
                <a:solidFill>
                  <a:schemeClr val="accent2"/>
                </a:solidFill>
                <a:latin typeface="+mj-lt"/>
                <a:sym typeface="Wingdings" pitchFamily="2" charset="2"/>
              </a:rPr>
              <a:t>Do you ensure that your HSE audit, inspection, reviews are taking place and documented with findings and remedial actions taken?</a:t>
            </a:r>
          </a:p>
          <a:p>
            <a:pPr marL="342900" indent="-342900" eaLnBrk="1" hangingPunct="1">
              <a:buFont typeface="+mj-lt"/>
              <a:buAutoNum type="arabicPeriod"/>
              <a:defRPr/>
            </a:pPr>
            <a:r>
              <a:rPr lang="en-US" altLang="zh-CN" sz="1400" dirty="0" smtClean="0">
                <a:solidFill>
                  <a:schemeClr val="accent2"/>
                </a:solidFill>
                <a:latin typeface="+mj-lt"/>
                <a:sym typeface="Wingdings" pitchFamily="2" charset="2"/>
              </a:rPr>
              <a:t>Do you ensure that you have competent resource to conduct HEMPs or to review existing  HEMPs?</a:t>
            </a:r>
          </a:p>
          <a:p>
            <a:pPr marL="342900" indent="-342900" eaLnBrk="1" hangingPunct="1">
              <a:buFont typeface="+mj-lt"/>
              <a:buAutoNum type="arabicPeriod"/>
              <a:defRPr/>
            </a:pPr>
            <a:r>
              <a:rPr lang="en-US" altLang="zh-CN" sz="1400" dirty="0" smtClean="0">
                <a:solidFill>
                  <a:schemeClr val="accent2"/>
                </a:solidFill>
                <a:latin typeface="+mj-lt"/>
                <a:sym typeface="Wingdings" pitchFamily="2" charset="2"/>
              </a:rPr>
              <a:t>Do you ensure that there is a system in place to implement learning from incidents?</a:t>
            </a:r>
          </a:p>
          <a:p>
            <a:pPr marL="342900" indent="-342900" eaLnBrk="1" hangingPunct="1">
              <a:buFont typeface="+mj-lt"/>
              <a:buAutoNum type="arabicPeriod"/>
              <a:defRPr/>
            </a:pPr>
            <a:r>
              <a:rPr lang="en-US" altLang="zh-CN" sz="1400" dirty="0" smtClean="0">
                <a:solidFill>
                  <a:schemeClr val="accent2"/>
                </a:solidFill>
                <a:latin typeface="+mj-lt"/>
                <a:sym typeface="Wingdings" pitchFamily="2" charset="2"/>
              </a:rPr>
              <a:t>Do </a:t>
            </a:r>
            <a:r>
              <a:rPr lang="en-US" altLang="zh-CN" sz="1400" dirty="0">
                <a:solidFill>
                  <a:schemeClr val="accent2"/>
                </a:solidFill>
                <a:latin typeface="+mj-lt"/>
                <a:sym typeface="Wingdings" pitchFamily="2" charset="2"/>
              </a:rPr>
              <a:t>you </a:t>
            </a:r>
            <a:r>
              <a:rPr lang="en-US" altLang="zh-CN" sz="1400" dirty="0" smtClean="0">
                <a:solidFill>
                  <a:schemeClr val="accent2"/>
                </a:solidFill>
                <a:latin typeface="+mj-lt"/>
                <a:sym typeface="Wingdings" pitchFamily="2" charset="2"/>
              </a:rPr>
              <a:t>ensure </a:t>
            </a:r>
            <a:r>
              <a:rPr lang="en-US" altLang="zh-CN" sz="1400" dirty="0">
                <a:solidFill>
                  <a:schemeClr val="accent2"/>
                </a:solidFill>
                <a:latin typeface="+mj-lt"/>
                <a:sym typeface="Wingdings" pitchFamily="2" charset="2"/>
              </a:rPr>
              <a:t>power catwalk skate hood </a:t>
            </a:r>
            <a:r>
              <a:rPr lang="en-US" altLang="zh-CN" sz="1400" dirty="0" smtClean="0">
                <a:solidFill>
                  <a:schemeClr val="accent2"/>
                </a:solidFill>
                <a:latin typeface="+mj-lt"/>
                <a:sym typeface="Wingdings" pitchFamily="2" charset="2"/>
              </a:rPr>
              <a:t>is well </a:t>
            </a:r>
            <a:r>
              <a:rPr lang="en-US" altLang="zh-CN" sz="1400" dirty="0">
                <a:solidFill>
                  <a:schemeClr val="accent2"/>
                </a:solidFill>
                <a:latin typeface="+mj-lt"/>
                <a:sym typeface="Wingdings" pitchFamily="2" charset="2"/>
              </a:rPr>
              <a:t>designed to fit for tubular diameter to prevent drop before start of </a:t>
            </a:r>
            <a:r>
              <a:rPr lang="en-US" altLang="zh-CN" sz="1400" dirty="0" smtClean="0">
                <a:solidFill>
                  <a:schemeClr val="accent2"/>
                </a:solidFill>
                <a:latin typeface="+mj-lt"/>
                <a:sym typeface="Wingdings" pitchFamily="2" charset="2"/>
              </a:rPr>
              <a:t>operation?</a:t>
            </a:r>
          </a:p>
          <a:p>
            <a:pPr marL="342900" indent="-342900" eaLnBrk="1" hangingPunct="1">
              <a:buFont typeface="+mj-lt"/>
              <a:buAutoNum type="arabicPeriod"/>
              <a:defRPr/>
            </a:pPr>
            <a:endParaRPr lang="en-US" altLang="zh-CN" sz="1400" dirty="0" smtClean="0">
              <a:solidFill>
                <a:srgbClr val="0033CC"/>
              </a:solidFill>
              <a:latin typeface="+mj-lt"/>
              <a:sym typeface="Wingdings" pitchFamily="2" charset="2"/>
            </a:endParaRPr>
          </a:p>
          <a:p>
            <a:pPr marL="342900" indent="-342900" eaLnBrk="1" hangingPunct="1">
              <a:buFont typeface="+mj-lt"/>
              <a:buAutoNum type="arabicPeriod"/>
              <a:defRPr/>
            </a:pPr>
            <a:endParaRPr lang="en-US" altLang="zh-CN" sz="1400" dirty="0">
              <a:solidFill>
                <a:srgbClr val="0033CC"/>
              </a:solidFill>
              <a:latin typeface="+mj-lt"/>
              <a:sym typeface="Wingdings" pitchFamily="2" charset="2"/>
            </a:endParaRPr>
          </a:p>
          <a:p>
            <a:pPr eaLnBrk="1" hangingPunct="1">
              <a:defRPr/>
            </a:pPr>
            <a:endParaRPr lang="en-US" altLang="zh-CN" sz="1400" dirty="0" smtClean="0">
              <a:solidFill>
                <a:srgbClr val="0033CC"/>
              </a:solidFill>
              <a:latin typeface="+mj-lt"/>
              <a:sym typeface="Wingdings" pitchFamily="2" charset="2"/>
            </a:endParaRPr>
          </a:p>
          <a:p>
            <a:pPr marL="342900" indent="-342900" eaLnBrk="1" hangingPunct="1">
              <a:defRPr/>
            </a:pPr>
            <a:endParaRPr lang="en-US" sz="1000" i="1" dirty="0" smtClean="0">
              <a:solidFill>
                <a:srgbClr val="0033CC"/>
              </a:solidFill>
              <a:latin typeface="+mj-lt"/>
              <a:sym typeface="Wingdings" pitchFamily="2" charset="2"/>
            </a:endParaRPr>
          </a:p>
          <a:p>
            <a:pPr marL="342900" indent="-342900" eaLnBrk="1" hangingPunct="1">
              <a:defRPr/>
            </a:pPr>
            <a:endParaRPr lang="en-US" sz="1000" i="1" dirty="0" smtClean="0">
              <a:solidFill>
                <a:srgbClr val="0033CC"/>
              </a:solidFill>
              <a:latin typeface="+mj-lt"/>
              <a:sym typeface="Wingdings" pitchFamily="2" charset="2"/>
            </a:endParaRPr>
          </a:p>
          <a:p>
            <a:pPr marL="342900" indent="-342900" eaLnBrk="1" hangingPunct="1">
              <a:defRPr/>
            </a:pPr>
            <a:endParaRPr lang="en-US" sz="1000" i="1" dirty="0" smtClean="0">
              <a:solidFill>
                <a:srgbClr val="0033CC"/>
              </a:solidFill>
              <a:latin typeface="+mj-lt"/>
              <a:sym typeface="Wingdings" pitchFamily="2" charset="2"/>
            </a:endParaRPr>
          </a:p>
          <a:p>
            <a:pPr marL="342900" indent="-342900" eaLnBrk="1" hangingPunct="1">
              <a:defRPr/>
            </a:pPr>
            <a:endParaRPr lang="en-US" sz="1000" i="1" dirty="0" smtClean="0">
              <a:solidFill>
                <a:srgbClr val="0033CC"/>
              </a:solidFill>
              <a:latin typeface="+mj-lt"/>
              <a:sym typeface="Wingdings" pitchFamily="2" charset="2"/>
            </a:endParaRPr>
          </a:p>
          <a:p>
            <a:pPr marL="342900" indent="-342900" eaLnBrk="1" hangingPunct="1">
              <a:defRPr/>
            </a:pPr>
            <a:endParaRPr lang="en-US" sz="1000" i="1" dirty="0" smtClean="0">
              <a:solidFill>
                <a:srgbClr val="0033CC"/>
              </a:solidFill>
              <a:latin typeface="+mj-lt"/>
              <a:sym typeface="Wingdings" pitchFamily="2" charset="2"/>
            </a:endParaRPr>
          </a:p>
          <a:p>
            <a:pPr marL="342900" indent="-342900" eaLnBrk="1" hangingPunct="1">
              <a:defRPr/>
            </a:pPr>
            <a:endParaRPr lang="en-US" sz="1000" i="1" dirty="0" smtClean="0">
              <a:solidFill>
                <a:srgbClr val="0033CC"/>
              </a:solidFill>
              <a:latin typeface="+mj-lt"/>
              <a:sym typeface="Wingdings" pitchFamily="2" charset="2"/>
            </a:endParaRPr>
          </a:p>
          <a:p>
            <a:pPr marL="342900" indent="-342900" eaLnBrk="1" hangingPunct="1">
              <a:defRPr/>
            </a:pPr>
            <a:endParaRPr lang="en-US" sz="1000" i="1" dirty="0" smtClean="0">
              <a:solidFill>
                <a:srgbClr val="0033CC"/>
              </a:solidFill>
              <a:latin typeface="+mj-lt"/>
              <a:sym typeface="Wingdings" pitchFamily="2" charset="2"/>
            </a:endParaRPr>
          </a:p>
          <a:p>
            <a:pPr marL="342900" indent="-342900" eaLnBrk="1" hangingPunct="1">
              <a:defRPr/>
            </a:pPr>
            <a:endParaRPr lang="en-US" sz="1000" i="1" dirty="0" smtClean="0">
              <a:solidFill>
                <a:srgbClr val="0033CC"/>
              </a:solidFill>
              <a:latin typeface="+mj-lt"/>
              <a:sym typeface="Wingdings" pitchFamily="2" charset="2"/>
            </a:endParaRPr>
          </a:p>
          <a:p>
            <a:pPr marL="342900" indent="-342900" eaLnBrk="1" hangingPunct="1">
              <a:defRPr/>
            </a:pPr>
            <a:endParaRPr lang="en-US" sz="1000" i="1" dirty="0" smtClean="0">
              <a:solidFill>
                <a:srgbClr val="0033CC"/>
              </a:solidFill>
              <a:latin typeface="+mj-lt"/>
              <a:sym typeface="Wingdings" pitchFamily="2" charset="2"/>
            </a:endParaRPr>
          </a:p>
          <a:p>
            <a:pPr marL="342900" indent="-342900" eaLnBrk="1" hangingPunct="1">
              <a:defRPr/>
            </a:pPr>
            <a:r>
              <a:rPr lang="en-US" sz="1000" i="1" dirty="0" smtClean="0">
                <a:solidFill>
                  <a:srgbClr val="0033CC"/>
                </a:solidFill>
                <a:latin typeface="+mj-lt"/>
                <a:sym typeface="Wingdings" pitchFamily="2" charset="2"/>
              </a:rPr>
              <a:t>* If the answer is NO to any of the above questions please ensure you take action to correct this finding. </a:t>
            </a:r>
            <a:endParaRPr lang="en-US" sz="1000" i="1" dirty="0">
              <a:solidFill>
                <a:srgbClr val="0033CC"/>
              </a:solidFill>
              <a:latin typeface="+mj-lt"/>
              <a:sym typeface="Wingdings" pitchFamily="2" charset="2"/>
            </a:endParaRP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421559" y="838200"/>
            <a:ext cx="3260287" cy="307777"/>
          </a:xfrm>
          <a:prstGeom prst="rect">
            <a:avLst/>
          </a:prstGeom>
          <a:noFill/>
          <a:ln w="9525">
            <a:noFill/>
            <a:miter lim="800000"/>
            <a:headEnd/>
            <a:tailEnd/>
          </a:ln>
        </p:spPr>
        <p:txBody>
          <a:bodyPr wrap="square">
            <a:spAutoFit/>
          </a:bodyPr>
          <a:lstStyle/>
          <a:p>
            <a:pPr marL="114300" indent="-114300" algn="just"/>
            <a:r>
              <a:rPr lang="en-GB" sz="1400" b="1" dirty="0">
                <a:solidFill>
                  <a:srgbClr val="333399"/>
                </a:solidFill>
                <a:latin typeface="Tahoma" pitchFamily="34" charset="0"/>
              </a:rPr>
              <a:t>Date:</a:t>
            </a:r>
            <a:r>
              <a:rPr lang="en-US" sz="1400" b="1" dirty="0">
                <a:solidFill>
                  <a:srgbClr val="333399"/>
                </a:solidFill>
                <a:latin typeface="Tahoma" pitchFamily="34" charset="0"/>
              </a:rPr>
              <a:t> </a:t>
            </a:r>
            <a:r>
              <a:rPr lang="en-US" sz="1400" b="1" dirty="0" smtClean="0">
                <a:solidFill>
                  <a:srgbClr val="333399"/>
                </a:solidFill>
                <a:latin typeface="Tahoma" pitchFamily="34" charset="0"/>
              </a:rPr>
              <a:t>20</a:t>
            </a:r>
            <a:r>
              <a:rPr lang="en-US" sz="1400" b="1" baseline="30000" dirty="0" smtClean="0">
                <a:solidFill>
                  <a:srgbClr val="333399"/>
                </a:solidFill>
                <a:latin typeface="Tahoma" pitchFamily="34" charset="0"/>
              </a:rPr>
              <a:t>th</a:t>
            </a:r>
            <a:r>
              <a:rPr lang="en-US" altLang="zh-CN" sz="1400" b="1" dirty="0" smtClean="0">
                <a:solidFill>
                  <a:srgbClr val="333399"/>
                </a:solidFill>
                <a:latin typeface="Tahoma" pitchFamily="34" charset="0"/>
              </a:rPr>
              <a:t> July 2019</a:t>
            </a:r>
            <a:endParaRPr lang="en-US" sz="1400" b="1" dirty="0">
              <a:solidFill>
                <a:srgbClr val="333399"/>
              </a:solidFill>
              <a:latin typeface="Tahoma" pitchFamily="34" charset="0"/>
            </a:endParaRPr>
          </a:p>
        </p:txBody>
      </p:sp>
      <p:sp>
        <p:nvSpPr>
          <p:cNvPr id="12" name="Rectangle 8"/>
          <p:cNvSpPr>
            <a:spLocks noChangeArrowheads="1"/>
          </p:cNvSpPr>
          <p:nvPr/>
        </p:nvSpPr>
        <p:spPr bwMode="auto">
          <a:xfrm>
            <a:off x="5636511" y="838200"/>
            <a:ext cx="2640466" cy="307777"/>
          </a:xfrm>
          <a:prstGeom prst="rect">
            <a:avLst/>
          </a:prstGeom>
          <a:noFill/>
          <a:ln w="9525">
            <a:noFill/>
            <a:miter lim="800000"/>
            <a:headEnd/>
            <a:tailEnd/>
          </a:ln>
        </p:spPr>
        <p:txBody>
          <a:bodyPr wrap="none">
            <a:spAutoFit/>
          </a:bodyPr>
          <a:lstStyle/>
          <a:p>
            <a:pPr marL="114300" indent="-114300" algn="just"/>
            <a:r>
              <a:rPr lang="en-GB" sz="1400" b="1" dirty="0">
                <a:solidFill>
                  <a:srgbClr val="333399"/>
                </a:solidFill>
                <a:latin typeface="Tahoma" pitchFamily="34" charset="0"/>
              </a:rPr>
              <a:t>Incident title: </a:t>
            </a:r>
            <a:r>
              <a:rPr lang="en-GB" sz="1400" b="1" dirty="0" smtClean="0">
                <a:solidFill>
                  <a:srgbClr val="333399"/>
                </a:solidFill>
                <a:latin typeface="Tahoma" pitchFamily="34" charset="0"/>
              </a:rPr>
              <a:t>D</a:t>
            </a:r>
            <a:r>
              <a:rPr lang="en-US" altLang="zh-CN" sz="1400" b="1" dirty="0" smtClean="0">
                <a:solidFill>
                  <a:srgbClr val="333399"/>
                </a:solidFill>
                <a:latin typeface="Tahoma" pitchFamily="34" charset="0"/>
              </a:rPr>
              <a:t>rill pipe </a:t>
            </a:r>
            <a:r>
              <a:rPr lang="en-GB" sz="1400" b="1" dirty="0" smtClean="0">
                <a:solidFill>
                  <a:srgbClr val="333399"/>
                </a:solidFill>
                <a:latin typeface="Tahoma" pitchFamily="34" charset="0"/>
              </a:rPr>
              <a:t>fell</a:t>
            </a:r>
            <a:endParaRPr lang="en-US" sz="1400" b="1" dirty="0">
              <a:solidFill>
                <a:srgbClr val="333399"/>
              </a:solidFill>
              <a:latin typeface="Tahoma" pitchFamily="34" charset="0"/>
            </a:endParaRPr>
          </a:p>
        </p:txBody>
      </p:sp>
      <p:sp>
        <p:nvSpPr>
          <p:cNvPr id="13" name="TextBox 12"/>
          <p:cNvSpPr txBox="1"/>
          <p:nvPr/>
        </p:nvSpPr>
        <p:spPr>
          <a:xfrm>
            <a:off x="295275" y="0"/>
            <a:ext cx="8696325" cy="646331"/>
          </a:xfrm>
          <a:prstGeom prst="rect">
            <a:avLst/>
          </a:prstGeom>
          <a:noFill/>
        </p:spPr>
        <p:txBody>
          <a:bodyPr>
            <a:spAutoFit/>
          </a:bodyPr>
          <a:lstStyle/>
          <a:p>
            <a:pPr algn="ctr">
              <a:defRPr/>
            </a:pPr>
            <a:r>
              <a:rPr lang="en-US" sz="3600" b="1" dirty="0">
                <a:latin typeface="+mj-lt"/>
              </a:rPr>
              <a:t>Management self audit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Language xmlns="4880e4f8-4b7d-4bdd-91e3-e10d47036eca">English 1</Language>
    <DocId xmlns="4880e4f8-4b7d-4bdd-91e3-e10d47036eca">92294</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150D3D9-2DD8-48AC-8C61-A501740099FB}"/>
</file>

<file path=customXml/itemProps2.xml><?xml version="1.0" encoding="utf-8"?>
<ds:datastoreItem xmlns:ds="http://schemas.openxmlformats.org/officeDocument/2006/customXml" ds:itemID="{417CDCFD-C2C6-4ECC-85D9-E8AEE3BFF834}"/>
</file>

<file path=customXml/itemProps3.xml><?xml version="1.0" encoding="utf-8"?>
<ds:datastoreItem xmlns:ds="http://schemas.openxmlformats.org/officeDocument/2006/customXml" ds:itemID="{ACF46C6F-070D-40A4-B21F-D63FE5060AAE}"/>
</file>

<file path=docProps/app.xml><?xml version="1.0" encoding="utf-8"?>
<Properties xmlns="http://schemas.openxmlformats.org/officeDocument/2006/extended-properties" xmlns:vt="http://schemas.openxmlformats.org/officeDocument/2006/docPropsVTypes">
  <Template/>
  <TotalTime>16025</TotalTime>
  <Words>629</Words>
  <Application>Microsoft Office PowerPoint</Application>
  <PresentationFormat>On-screen Show (4:3)</PresentationFormat>
  <Paragraphs>63</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Times New Roman</vt:lpstr>
      <vt:lpstr>Wingdings</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Investigation Template</dc:title>
  <dc:creator>MU93647</dc:creator>
  <cp:lastModifiedBy>Masroori, Ahmed UWZ11H</cp:lastModifiedBy>
  <cp:revision>1065</cp:revision>
  <dcterms:created xsi:type="dcterms:W3CDTF">2001-05-03T06:07:08Z</dcterms:created>
  <dcterms:modified xsi:type="dcterms:W3CDTF">2020-03-18T04:22:39Z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