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slideLayouts/slideLayout3.xml" ContentType="application/vnd.openxmlformats-officedocument.presentationml.slideLayout+xml"/>
  <Override PartName="/ppt/notesSlides/notesSlide2.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customXml/itemProps3.xml" ContentType="application/vnd.openxmlformats-officedocument.customXmlProperties+xml"/>
  <Override PartName="/docProps/app.xml" ContentType="application/vnd.openxmlformats-officedocument.extended-properties+xml"/>
  <Override PartName="/customXml/itemProps1.xml" ContentType="application/vnd.openxmlformats-officedocument.customXmlProperties+xml"/>
  <Override PartName="/docProps/core.xml" ContentType="application/vnd.openxmlformats-package.core-properties+xml"/>
  <Override PartName="/customXml/itemProps2.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6797675" cy="9926638"/>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teuser" initials="A" lastIdx="11" clrIdx="0"/>
  <p:cmAuthor id="2" name="Skype" initials="S" lastIdx="1" clrIdx="1">
    <p:extLst>
      <p:ext uri="{19B8F6BF-5375-455C-9EA6-DF929625EA0E}">
        <p15:presenceInfo xmlns:p15="http://schemas.microsoft.com/office/powerpoint/2012/main" userId="Skyp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540" autoAdjust="0"/>
    <p:restoredTop sz="94291" autoAdjust="0"/>
  </p:normalViewPr>
  <p:slideViewPr>
    <p:cSldViewPr>
      <p:cViewPr varScale="1">
        <p:scale>
          <a:sx n="69" d="100"/>
          <a:sy n="69" d="100"/>
        </p:scale>
        <p:origin x="162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5875"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851801" y="0"/>
            <a:ext cx="2945874"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0386"/>
            <a:ext cx="2945875"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851801" y="9430386"/>
            <a:ext cx="2945874"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dirty="0"/>
          </a:p>
        </p:txBody>
      </p:sp>
    </p:spTree>
    <p:extLst>
      <p:ext uri="{BB962C8B-B14F-4D97-AF65-F5344CB8AC3E}">
        <p14:creationId xmlns:p14="http://schemas.microsoft.com/office/powerpoint/2010/main" val="39708918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5875"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851801" y="0"/>
            <a:ext cx="2945874" cy="496253"/>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lvl1pPr algn="r">
              <a:defRPr sz="1200"/>
            </a:lvl1pPr>
          </a:lstStyle>
          <a:p>
            <a:pPr>
              <a:defRPr/>
            </a:pPr>
            <a:endParaRPr lang="en-US" dirty="0"/>
          </a:p>
        </p:txBody>
      </p:sp>
      <p:sp>
        <p:nvSpPr>
          <p:cNvPr id="32772" name="Rectangle 4"/>
          <p:cNvSpPr>
            <a:spLocks noGrp="1" noRot="1" noChangeAspect="1" noChangeArrowheads="1" noTextEdit="1"/>
          </p:cNvSpPr>
          <p:nvPr>
            <p:ph type="sldImg" idx="2"/>
          </p:nvPr>
        </p:nvSpPr>
        <p:spPr bwMode="auto">
          <a:xfrm>
            <a:off x="917575" y="744538"/>
            <a:ext cx="4962525" cy="3721100"/>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26" y="4715193"/>
            <a:ext cx="4985824" cy="4466268"/>
          </a:xfrm>
          <a:prstGeom prst="rect">
            <a:avLst/>
          </a:prstGeom>
          <a:noFill/>
          <a:ln w="9525">
            <a:noFill/>
            <a:miter lim="800000"/>
            <a:headEnd/>
            <a:tailEnd/>
          </a:ln>
          <a:effectLst/>
        </p:spPr>
        <p:txBody>
          <a:bodyPr vert="horz" wrap="square" lIns="92418" tIns="46209" rIns="92418" bIns="4620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0386"/>
            <a:ext cx="2945875"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851801" y="9430386"/>
            <a:ext cx="2945874" cy="496253"/>
          </a:xfrm>
          <a:prstGeom prst="rect">
            <a:avLst/>
          </a:prstGeom>
          <a:noFill/>
          <a:ln w="9525">
            <a:noFill/>
            <a:miter lim="800000"/>
            <a:headEnd/>
            <a:tailEnd/>
          </a:ln>
          <a:effectLst/>
        </p:spPr>
        <p:txBody>
          <a:bodyPr vert="horz" wrap="square" lIns="92418" tIns="46209" rIns="92418" bIns="46209"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dirty="0"/>
          </a:p>
        </p:txBody>
      </p:sp>
    </p:spTree>
    <p:extLst>
      <p:ext uri="{BB962C8B-B14F-4D97-AF65-F5344CB8AC3E}">
        <p14:creationId xmlns:p14="http://schemas.microsoft.com/office/powerpoint/2010/main" val="1771314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dirty="0"/>
          </a:p>
        </p:txBody>
      </p:sp>
    </p:spTree>
    <p:extLst>
      <p:ext uri="{BB962C8B-B14F-4D97-AF65-F5344CB8AC3E}">
        <p14:creationId xmlns:p14="http://schemas.microsoft.com/office/powerpoint/2010/main" val="1212081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defTabSz="924184">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dirty="0"/>
          </a:p>
        </p:txBody>
      </p:sp>
    </p:spTree>
    <p:extLst>
      <p:ext uri="{BB962C8B-B14F-4D97-AF65-F5344CB8AC3E}">
        <p14:creationId xmlns:p14="http://schemas.microsoft.com/office/powerpoint/2010/main" val="42653264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dirty="0"/>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35035" y="856992"/>
            <a:ext cx="5415373" cy="3585597"/>
          </a:xfrm>
          <a:prstGeom prst="rect">
            <a:avLst/>
          </a:prstGeom>
          <a:noFill/>
          <a:ln w="19050">
            <a:noFill/>
            <a:miter lim="800000"/>
            <a:headEnd/>
            <a:tailEnd/>
          </a:ln>
        </p:spPr>
        <p:txBody>
          <a:bodyPr wrap="square">
            <a:spAutoFit/>
          </a:bodyPr>
          <a:lstStyle/>
          <a:p>
            <a:pPr marL="114300" indent="-114300" algn="just">
              <a:defRPr/>
            </a:pPr>
            <a:r>
              <a:rPr lang="en-GB" sz="1200" b="1" dirty="0">
                <a:solidFill>
                  <a:srgbClr val="333399"/>
                </a:solidFill>
                <a:latin typeface="Tahoma" pitchFamily="34" charset="0"/>
              </a:rPr>
              <a:t>Date:</a:t>
            </a:r>
            <a:r>
              <a:rPr lang="en-US" sz="1200" b="1" dirty="0">
                <a:solidFill>
                  <a:srgbClr val="333399"/>
                </a:solidFill>
                <a:latin typeface="Tahoma" pitchFamily="34" charset="0"/>
              </a:rPr>
              <a:t> 23.07.2019  Incident title : HIPO#  48, Near miss</a:t>
            </a:r>
          </a:p>
          <a:p>
            <a:pPr marL="114300" indent="-114300" algn="just">
              <a:defRPr/>
            </a:pPr>
            <a:endParaRPr lang="en-US" sz="1000" dirty="0">
              <a:solidFill>
                <a:srgbClr val="FF0000"/>
              </a:solidFill>
              <a:latin typeface="Tahoma" pitchFamily="34" charset="0"/>
            </a:endParaRPr>
          </a:p>
          <a:p>
            <a:pPr marL="114300" indent="-114300" algn="just">
              <a:defRPr/>
            </a:pPr>
            <a:r>
              <a:rPr lang="en-US" sz="1400" b="1" dirty="0">
                <a:solidFill>
                  <a:srgbClr val="FF0000"/>
                </a:solidFill>
                <a:latin typeface="Tahoma" pitchFamily="34" charset="0"/>
              </a:rPr>
              <a:t>What happened?</a:t>
            </a:r>
            <a:endParaRPr lang="en-US" sz="1400" dirty="0">
              <a:solidFill>
                <a:srgbClr val="FF0000"/>
              </a:solidFill>
              <a:latin typeface="Tahoma" pitchFamily="34" charset="0"/>
            </a:endParaRPr>
          </a:p>
          <a:p>
            <a:pPr marL="342900" indent="-342900" eaLnBrk="1" hangingPunct="1">
              <a:defRPr/>
            </a:pPr>
            <a:endParaRPr lang="en-US" sz="600" dirty="0">
              <a:solidFill>
                <a:srgbClr val="000000"/>
              </a:solidFill>
              <a:latin typeface="Arial" pitchFamily="34" charset="0"/>
            </a:endParaRPr>
          </a:p>
          <a:p>
            <a:pPr algn="just"/>
            <a:r>
              <a:rPr lang="en-AU" sz="1200" dirty="0">
                <a:solidFill>
                  <a:schemeClr val="dk1"/>
                </a:solidFill>
                <a:latin typeface="Arial" panose="020B0604020202020204" pitchFamily="34" charset="0"/>
                <a:cs typeface="Arial" panose="020B0604020202020204" pitchFamily="34" charset="0"/>
              </a:rPr>
              <a:t>The helper ascended the tipper from left side inbuilt ladder and walked towards rear right side of the tipper hopper to untie the </a:t>
            </a:r>
            <a:r>
              <a:rPr lang="en-AU" sz="1200" dirty="0">
                <a:latin typeface="Arial" panose="020B0604020202020204" pitchFamily="34" charset="0"/>
                <a:cs typeface="Arial" panose="020B0604020202020204" pitchFamily="34" charset="0"/>
              </a:rPr>
              <a:t>green net cover. </a:t>
            </a:r>
            <a:r>
              <a:rPr lang="en-AU" sz="1200" dirty="0">
                <a:solidFill>
                  <a:schemeClr val="dk1"/>
                </a:solidFill>
                <a:latin typeface="Arial" panose="020B0604020202020204" pitchFamily="34" charset="0"/>
                <a:cs typeface="Arial" panose="020B0604020202020204" pitchFamily="34" charset="0"/>
              </a:rPr>
              <a:t>While helper was moving towards rear left side, he realised that the tipper hopper is being raised. Hence he moved towards front side of the hopper by holding the side board and tried to alert the driver by shouting. Meanwhile </a:t>
            </a:r>
            <a:r>
              <a:rPr lang="en-US" sz="1200" dirty="0">
                <a:solidFill>
                  <a:schemeClr val="dk1"/>
                </a:solidFill>
                <a:latin typeface="Arial" panose="020B0604020202020204" pitchFamily="34" charset="0"/>
                <a:cs typeface="Arial" panose="020B0604020202020204" pitchFamily="34" charset="0"/>
              </a:rPr>
              <a:t>QC Inspector, working nearby observed the helper  and immediately alerted the driver. </a:t>
            </a:r>
          </a:p>
          <a:p>
            <a:pPr marL="342900" indent="-342900" eaLnBrk="1" hangingPunct="1">
              <a:defRPr/>
            </a:pPr>
            <a:endParaRPr lang="en-US" sz="1050" dirty="0">
              <a:solidFill>
                <a:srgbClr val="000000"/>
              </a:solidFill>
              <a:latin typeface="Arial" pitchFamily="34" charset="0"/>
            </a:endParaRPr>
          </a:p>
          <a:p>
            <a:pPr marL="114300" indent="-114300" algn="just">
              <a:defRPr/>
            </a:pPr>
            <a:r>
              <a:rPr lang="en-US" sz="1400" b="1" dirty="0">
                <a:solidFill>
                  <a:srgbClr val="333399"/>
                </a:solidFill>
                <a:latin typeface="Tahoma" pitchFamily="34" charset="0"/>
              </a:rPr>
              <a:t>Your learning from this incident..</a:t>
            </a:r>
          </a:p>
          <a:p>
            <a:pPr marL="114300" indent="-114300">
              <a:defRPr/>
            </a:pPr>
            <a:endParaRPr lang="en-US" sz="1050" dirty="0">
              <a:latin typeface="Arial" charset="0"/>
              <a:cs typeface="Tahoma" pitchFamily="34" charset="0"/>
            </a:endParaRPr>
          </a:p>
          <a:p>
            <a:pPr marL="171450" indent="-171450" algn="just" eaLnBrk="1" hangingPunct="1">
              <a:buFont typeface="Arial" panose="020B0604020202020204" pitchFamily="34" charset="0"/>
              <a:buChar char="•"/>
              <a:defRPr/>
            </a:pPr>
            <a:r>
              <a:rPr lang="en-US" sz="1300" dirty="0">
                <a:latin typeface="+mj-lt"/>
              </a:rPr>
              <a:t>Always ensure effective supervision during tipper loading/off loading operations</a:t>
            </a:r>
          </a:p>
          <a:p>
            <a:pPr marL="171450" indent="-171450" eaLnBrk="1" hangingPunct="1">
              <a:buFont typeface="Arial" panose="020B0604020202020204" pitchFamily="34" charset="0"/>
              <a:buChar char="•"/>
              <a:defRPr/>
            </a:pPr>
            <a:r>
              <a:rPr lang="en-US" sz="1300" dirty="0">
                <a:latin typeface="+mj-lt"/>
              </a:rPr>
              <a:t>Always ensure trained banksman is available for signalling </a:t>
            </a:r>
          </a:p>
          <a:p>
            <a:pPr marL="171450" indent="-171450" eaLnBrk="1" hangingPunct="1">
              <a:buFont typeface="Arial" panose="020B0604020202020204" pitchFamily="34" charset="0"/>
              <a:buChar char="•"/>
              <a:defRPr/>
            </a:pPr>
            <a:r>
              <a:rPr lang="en-US" sz="1300" dirty="0">
                <a:latin typeface="+mj-lt"/>
              </a:rPr>
              <a:t>Always ensure all activities as per daily work plan is covered in TBT   </a:t>
            </a:r>
          </a:p>
          <a:p>
            <a:pPr marL="171450" indent="-171450" eaLnBrk="1" hangingPunct="1">
              <a:buFont typeface="Arial" panose="020B0604020202020204" pitchFamily="34" charset="0"/>
              <a:buChar char="•"/>
              <a:defRPr/>
            </a:pPr>
            <a:r>
              <a:rPr lang="en-US" sz="1300" dirty="0">
                <a:latin typeface="+mj-lt"/>
              </a:rPr>
              <a:t>Always ensure driver is outside the vehicle when banksman is engaged in covering/uncovering the net.</a:t>
            </a:r>
          </a:p>
        </p:txBody>
      </p:sp>
      <p:sp>
        <p:nvSpPr>
          <p:cNvPr id="26628" name="TextBox 16"/>
          <p:cNvSpPr txBox="1">
            <a:spLocks noChangeArrowheads="1"/>
          </p:cNvSpPr>
          <p:nvPr/>
        </p:nvSpPr>
        <p:spPr bwMode="auto">
          <a:xfrm>
            <a:off x="62635" y="5237224"/>
            <a:ext cx="5487773" cy="461665"/>
          </a:xfrm>
          <a:prstGeom prst="rect">
            <a:avLst/>
          </a:prstGeom>
          <a:solidFill>
            <a:schemeClr val="accent2"/>
          </a:solidFill>
          <a:ln w="9525">
            <a:noFill/>
            <a:miter lim="800000"/>
            <a:headEnd/>
            <a:tailEnd/>
          </a:ln>
        </p:spPr>
        <p:txBody>
          <a:bodyPr wrap="square">
            <a:spAutoFit/>
          </a:bodyPr>
          <a:lstStyle/>
          <a:p>
            <a:pPr algn="ctr" eaLnBrk="1" hangingPunct="1"/>
            <a:r>
              <a:rPr lang="en-US" sz="1200" b="1" dirty="0">
                <a:solidFill>
                  <a:srgbClr val="FFFF00"/>
                </a:solidFill>
                <a:latin typeface="+mj-lt"/>
              </a:rPr>
              <a:t>Always ensure unloading of Tipper done only with guidance from  Banksman</a:t>
            </a:r>
          </a:p>
        </p:txBody>
      </p:sp>
      <p:sp>
        <p:nvSpPr>
          <p:cNvPr id="16" name="Text Box 12"/>
          <p:cNvSpPr txBox="1">
            <a:spLocks noChangeArrowheads="1"/>
          </p:cNvSpPr>
          <p:nvPr/>
        </p:nvSpPr>
        <p:spPr bwMode="auto">
          <a:xfrm>
            <a:off x="1447800" y="0"/>
            <a:ext cx="6172200" cy="646113"/>
          </a:xfrm>
          <a:prstGeom prst="rect">
            <a:avLst/>
          </a:prstGeom>
          <a:noFill/>
          <a:ln w="9525">
            <a:noFill/>
            <a:miter lim="800000"/>
            <a:headEnd/>
            <a:tailEnd/>
          </a:ln>
        </p:spPr>
        <p:txBody>
          <a:bodyPr wrap="square">
            <a:spAutoFit/>
          </a:bodyPr>
          <a:lstStyle/>
          <a:p>
            <a:pPr algn="ctr">
              <a:defRPr/>
            </a:pPr>
            <a:r>
              <a:rPr lang="en-GB" sz="3600" b="1" dirty="0">
                <a:latin typeface="+mj-lt"/>
              </a:rPr>
              <a:t>PDO Second Alert</a:t>
            </a:r>
          </a:p>
        </p:txBody>
      </p:sp>
      <p:pic>
        <p:nvPicPr>
          <p:cNvPr id="9" name="Picture 2" descr="\\10.126.21.24\hse\NEW ODC HSEA NIMR  31-1164\20 QUARANTINE FOLDER\INCIDENT AND INVESTIGATION\NIMR ODC\RECORDABLE INCIDENTS\Incident 2019\Hipo Nearmiss (Tipper) - 23.07.2019\IMG_20190723_102919.jpg"/>
          <p:cNvPicPr>
            <a:picLocks noChangeAspect="1" noChangeArrowheads="1"/>
          </p:cNvPicPr>
          <p:nvPr/>
        </p:nvPicPr>
        <p:blipFill rotWithShape="1">
          <a:blip r:embed="rId3">
            <a:extLst>
              <a:ext uri="{28A0092B-C50C-407E-A947-70E740481C1C}">
                <a14:useLocalDpi xmlns:a14="http://schemas.microsoft.com/office/drawing/2010/main" val="0"/>
              </a:ext>
            </a:extLst>
          </a:blip>
          <a:srcRect b="28712"/>
          <a:stretch/>
        </p:blipFill>
        <p:spPr bwMode="auto">
          <a:xfrm>
            <a:off x="5669279" y="1054016"/>
            <a:ext cx="3395359" cy="2603584"/>
          </a:xfrm>
          <a:prstGeom prst="rect">
            <a:avLst/>
          </a:prstGeom>
          <a:noFill/>
          <a:extLst>
            <a:ext uri="{909E8E84-426E-40DD-AFC4-6F175D3DCCD1}">
              <a14:hiddenFill xmlns:a14="http://schemas.microsoft.com/office/drawing/2010/main">
                <a:solidFill>
                  <a:srgbClr val="FFFFFF"/>
                </a:solidFill>
              </a14:hiddenFill>
            </a:ext>
          </a:extLst>
        </p:spPr>
      </p:pic>
      <p:grpSp>
        <p:nvGrpSpPr>
          <p:cNvPr id="26633" name="Group 131"/>
          <p:cNvGrpSpPr>
            <a:grpSpLocks/>
          </p:cNvGrpSpPr>
          <p:nvPr/>
        </p:nvGrpSpPr>
        <p:grpSpPr bwMode="auto">
          <a:xfrm>
            <a:off x="8496895" y="1510508"/>
            <a:ext cx="336550" cy="544513"/>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dirty="0"/>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dirty="0"/>
            </a:p>
          </p:txBody>
        </p:sp>
      </p:grpSp>
      <p:pic>
        <p:nvPicPr>
          <p:cNvPr id="1027" name="Picture 3" descr="C:\Users\JAYKRISHNAN\Desktop\IMG-20190802-WA0017.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98198" y="4236073"/>
            <a:ext cx="3383167" cy="2463968"/>
          </a:xfrm>
          <a:prstGeom prst="rect">
            <a:avLst/>
          </a:prstGeom>
          <a:noFill/>
          <a:extLst>
            <a:ext uri="{909E8E84-426E-40DD-AFC4-6F175D3DCCD1}">
              <a14:hiddenFill xmlns:a14="http://schemas.microsoft.com/office/drawing/2010/main">
                <a:solidFill>
                  <a:srgbClr val="FFFFFF"/>
                </a:solidFill>
              </a14:hiddenFill>
            </a:ext>
          </a:extLst>
        </p:spPr>
      </p:pic>
      <p:sp>
        <p:nvSpPr>
          <p:cNvPr id="26634" name="Freeform 132"/>
          <p:cNvSpPr>
            <a:spLocks/>
          </p:cNvSpPr>
          <p:nvPr/>
        </p:nvSpPr>
        <p:spPr bwMode="auto">
          <a:xfrm>
            <a:off x="6069239" y="5994493"/>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dirty="0"/>
          </a:p>
        </p:txBody>
      </p:sp>
      <p:sp>
        <p:nvSpPr>
          <p:cNvPr id="15" name="Oval 14"/>
          <p:cNvSpPr/>
          <p:nvPr/>
        </p:nvSpPr>
        <p:spPr bwMode="auto">
          <a:xfrm>
            <a:off x="8500427" y="4876801"/>
            <a:ext cx="508538" cy="1066800"/>
          </a:xfrm>
          <a:prstGeom prst="ellipse">
            <a:avLst/>
          </a:prstGeom>
          <a:noFill/>
          <a:ln w="9525" cap="flat" cmpd="sng" algn="ctr">
            <a:solidFill>
              <a:srgbClr val="00B05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Times New Roman" pitchFamily="18" charset="0"/>
            </a:endParaRPr>
          </a:p>
        </p:txBody>
      </p:sp>
      <p:sp>
        <p:nvSpPr>
          <p:cNvPr id="18" name="Oval 17"/>
          <p:cNvSpPr/>
          <p:nvPr/>
        </p:nvSpPr>
        <p:spPr bwMode="auto">
          <a:xfrm>
            <a:off x="7010400" y="2203408"/>
            <a:ext cx="168734" cy="304800"/>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GB" sz="2400" b="0" i="0" u="none" strike="noStrike" cap="none" normalizeH="0" baseline="0" dirty="0">
              <a:ln>
                <a:noFill/>
              </a:ln>
              <a:solidFill>
                <a:schemeClr val="tx1"/>
              </a:solidFill>
              <a:effectLst/>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23849" y="1406128"/>
            <a:ext cx="8609013" cy="2431435"/>
          </a:xfrm>
          <a:prstGeom prst="rect">
            <a:avLst/>
          </a:prstGeom>
          <a:noFill/>
          <a:ln w="19050">
            <a:noFill/>
            <a:miter lim="800000"/>
            <a:headEnd/>
            <a:tailEnd/>
          </a:ln>
        </p:spPr>
        <p:txBody>
          <a:bodyPr wrap="square">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4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4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400" b="1" dirty="0">
                <a:solidFill>
                  <a:srgbClr val="0000FF"/>
                </a:solidFill>
                <a:latin typeface="Tahoma" pitchFamily="34" charset="0"/>
              </a:rPr>
              <a:t>Confirm the following:</a:t>
            </a:r>
            <a:endParaRPr lang="en-US" sz="1400" dirty="0">
              <a:solidFill>
                <a:srgbClr val="0000FF"/>
              </a:solidFill>
              <a:latin typeface="Tahoma" pitchFamily="34" charset="0"/>
            </a:endParaRPr>
          </a:p>
          <a:p>
            <a:pPr marL="342900" indent="-342900" eaLnBrk="1" hangingPunct="1">
              <a:defRPr/>
            </a:pPr>
            <a:endParaRPr lang="en-US" sz="1400" dirty="0">
              <a:solidFill>
                <a:srgbClr val="000000"/>
              </a:solidFill>
              <a:latin typeface="Arial" charset="0"/>
            </a:endParaRPr>
          </a:p>
          <a:p>
            <a:pPr marL="282575" indent="-282575" algn="just" eaLnBrk="1" hangingPunct="1">
              <a:buFont typeface="+mj-lt"/>
              <a:buAutoNum type="arabicPeriod"/>
              <a:defRPr/>
            </a:pPr>
            <a:r>
              <a:rPr lang="en-US" sz="1200" dirty="0">
                <a:solidFill>
                  <a:srgbClr val="0033CC"/>
                </a:solidFill>
                <a:latin typeface="+mj-lt"/>
                <a:sym typeface="Wingdings" pitchFamily="2" charset="2"/>
              </a:rPr>
              <a:t>Do you ensure that your employees adopt safe work methodology and avoid taking shortcuts?</a:t>
            </a:r>
          </a:p>
          <a:p>
            <a:pPr marL="282575" indent="-282575" algn="just" eaLnBrk="1" hangingPunct="1">
              <a:buFont typeface="+mj-lt"/>
              <a:buAutoNum type="arabicPeriod"/>
              <a:defRPr/>
            </a:pPr>
            <a:r>
              <a:rPr lang="en-US" sz="1200" dirty="0">
                <a:solidFill>
                  <a:srgbClr val="0033CC"/>
                </a:solidFill>
                <a:latin typeface="+mj-lt"/>
                <a:sym typeface="Wingdings" pitchFamily="2" charset="2"/>
              </a:rPr>
              <a:t>Do you ensure that work is planned with adequate resources required for the activity?</a:t>
            </a:r>
          </a:p>
          <a:p>
            <a:pPr eaLnBrk="1" hangingPunct="1">
              <a:defRPr/>
            </a:pPr>
            <a:r>
              <a:rPr lang="en-US" sz="1200" dirty="0">
                <a:solidFill>
                  <a:srgbClr val="0033CC"/>
                </a:solidFill>
                <a:latin typeface="+mj-lt"/>
                <a:sym typeface="Wingdings" pitchFamily="2" charset="2"/>
              </a:rPr>
              <a:t>3.    Do you ensure that trained and competent personnel are deployed to carry out activity?</a:t>
            </a:r>
            <a:r>
              <a:rPr lang="en-US" sz="1200" dirty="0">
                <a:solidFill>
                  <a:srgbClr val="0033CC"/>
                </a:solidFill>
                <a:latin typeface="+mj-lt"/>
              </a:rPr>
              <a:t>  </a:t>
            </a:r>
          </a:p>
          <a:p>
            <a:pPr eaLnBrk="1" hangingPunct="1">
              <a:defRPr/>
            </a:pPr>
            <a:endParaRPr lang="en-US" sz="12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dirty="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dirty="0">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dirty="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378878" y="933732"/>
            <a:ext cx="5052986" cy="307777"/>
          </a:xfrm>
          <a:prstGeom prst="rect">
            <a:avLst/>
          </a:prstGeom>
          <a:noFill/>
          <a:ln w="9525">
            <a:noFill/>
            <a:miter lim="800000"/>
            <a:headEnd/>
            <a:tailEnd/>
          </a:ln>
        </p:spPr>
        <p:txBody>
          <a:bodyPr wrap="none">
            <a:spAutoFit/>
          </a:bodyPr>
          <a:lstStyle/>
          <a:p>
            <a:pPr marL="114300" indent="-114300" algn="just"/>
            <a:r>
              <a:rPr lang="en-GB" sz="1400" b="1" dirty="0">
                <a:solidFill>
                  <a:srgbClr val="333399"/>
                </a:solidFill>
                <a:latin typeface="Tahoma" pitchFamily="34" charset="0"/>
              </a:rPr>
              <a:t>Date:</a:t>
            </a:r>
            <a:r>
              <a:rPr lang="en-US" sz="1400" b="1" dirty="0">
                <a:solidFill>
                  <a:srgbClr val="333399"/>
                </a:solidFill>
                <a:latin typeface="Tahoma" pitchFamily="34" charset="0"/>
              </a:rPr>
              <a:t> </a:t>
            </a:r>
            <a:r>
              <a:rPr lang="en-US" sz="1400" dirty="0">
                <a:solidFill>
                  <a:srgbClr val="003399"/>
                </a:solidFill>
                <a:latin typeface="Arial" panose="020B0604020202020204" pitchFamily="34" charset="0"/>
                <a:cs typeface="Arial" panose="020B0604020202020204" pitchFamily="34" charset="0"/>
              </a:rPr>
              <a:t>23.07.2019</a:t>
            </a:r>
            <a:r>
              <a:rPr lang="en-US" sz="1400" b="1" dirty="0">
                <a:solidFill>
                  <a:srgbClr val="003399"/>
                </a:solidFill>
                <a:latin typeface="Arial" panose="020B0604020202020204" pitchFamily="34" charset="0"/>
                <a:cs typeface="Arial" panose="020B0604020202020204" pitchFamily="34" charset="0"/>
              </a:rPr>
              <a:t> </a:t>
            </a:r>
            <a:r>
              <a:rPr lang="en-US" sz="1400" b="1" dirty="0">
                <a:solidFill>
                  <a:srgbClr val="333399"/>
                </a:solidFill>
                <a:latin typeface="Tahoma" pitchFamily="34" charset="0"/>
              </a:rPr>
              <a:t>     Incident title : </a:t>
            </a:r>
            <a:r>
              <a:rPr lang="es-ES" sz="1400" dirty="0">
                <a:solidFill>
                  <a:srgbClr val="003399"/>
                </a:solidFill>
                <a:latin typeface="Arial" panose="020B0604020202020204" pitchFamily="34" charset="0"/>
                <a:cs typeface="Arial" panose="020B0604020202020204" pitchFamily="34" charset="0"/>
              </a:rPr>
              <a:t>Hipo# 48, Near miss</a:t>
            </a:r>
            <a:endParaRPr lang="en-US" sz="1400" dirty="0">
              <a:solidFill>
                <a:srgbClr val="FF0000"/>
              </a:solidFill>
              <a:latin typeface="Tahoma"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Language xmlns="4880e4f8-4b7d-4bdd-91e3-e10d47036eca">English 1</Language>
    <DocId xmlns="4880e4f8-4b7d-4bdd-91e3-e10d47036eca">92295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A77360B2-E1FD-4736-91FF-E57B7C93E4C3}"/>
</file>

<file path=customXml/itemProps2.xml><?xml version="1.0" encoding="utf-8"?>
<ds:datastoreItem xmlns:ds="http://schemas.openxmlformats.org/officeDocument/2006/customXml" ds:itemID="{ACF46C6F-070D-40A4-B21F-D63FE5060AAE}"/>
</file>

<file path=customXml/itemProps3.xml><?xml version="1.0" encoding="utf-8"?>
<ds:datastoreItem xmlns:ds="http://schemas.openxmlformats.org/officeDocument/2006/customXml" ds:itemID="{417CDCFD-C2C6-4ECC-85D9-E8AEE3BFF834}"/>
</file>

<file path=docProps/app.xml><?xml version="1.0" encoding="utf-8"?>
<Properties xmlns="http://schemas.openxmlformats.org/officeDocument/2006/extended-properties" xmlns:vt="http://schemas.openxmlformats.org/officeDocument/2006/docPropsVTypes">
  <Template/>
  <TotalTime>12659</TotalTime>
  <Words>484</Words>
  <Application>Microsoft Office PowerPoint</Application>
  <PresentationFormat>On-screen Show (4:3)</PresentationFormat>
  <Paragraphs>47</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Tahoma</vt:lpstr>
      <vt:lpstr>Times New Roman</vt:lpstr>
      <vt:lpstr>Wingdings</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Investigation Template</dc:title>
  <dc:creator>MU93647</dc:creator>
  <cp:lastModifiedBy>Masroori, Ahmed UWZ11H</cp:lastModifiedBy>
  <cp:revision>1024</cp:revision>
  <cp:lastPrinted>2019-03-05T04:18:04Z</cp:lastPrinted>
  <dcterms:created xsi:type="dcterms:W3CDTF">2001-05-03T06:07:08Z</dcterms:created>
  <dcterms:modified xsi:type="dcterms:W3CDTF">2020-03-18T04:22:51Z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