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3.xml" ContentType="application/vnd.openxmlformats-officedocument.customXmlProperties+xml"/>
  <Override PartName="/docProps/app.xml" ContentType="application/vnd.openxmlformats-officedocument.extended-properties+xml"/>
  <Override PartName="/customXml/itemProps1.xml" ContentType="application/vnd.openxmlformats-officedocument.customXmlProperties+xml"/>
  <Override PartName="/docProps/core.xml" ContentType="application/vnd.openxmlformats-package.core-properties+xml"/>
  <Override PartName="/customXml/itemProps2.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317" r:id="rId5"/>
    <p:sldId id="318" r:id="rId6"/>
  </p:sldIdLst>
  <p:sldSz cx="9144000" cy="6858000" type="screen4x3"/>
  <p:notesSz cx="6670675" cy="98758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0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LL" initials="D" lastIdx="1" clrIdx="0">
    <p:extLst>
      <p:ext uri="{19B8F6BF-5375-455C-9EA6-DF929625EA0E}">
        <p15:presenceInfo xmlns:p15="http://schemas.microsoft.com/office/powerpoint/2012/main" userId="DEL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88" autoAdjust="0"/>
    <p:restoredTop sz="96552" autoAdjust="0"/>
  </p:normalViewPr>
  <p:slideViewPr>
    <p:cSldViewPr>
      <p:cViewPr>
        <p:scale>
          <a:sx n="80" d="100"/>
          <a:sy n="80" d="100"/>
        </p:scale>
        <p:origin x="1116" y="-66"/>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11"/>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10173554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868363" y="741363"/>
            <a:ext cx="4933950" cy="37020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691063"/>
            <a:ext cx="4892675" cy="4443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extLst>
      <p:ext uri="{BB962C8B-B14F-4D97-AF65-F5344CB8AC3E}">
        <p14:creationId xmlns:p14="http://schemas.microsoft.com/office/powerpoint/2010/main" val="9623695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4245697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2811167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94455" y="852383"/>
            <a:ext cx="5341145" cy="4601260"/>
          </a:xfrm>
          <a:prstGeom prst="rect">
            <a:avLst/>
          </a:prstGeom>
          <a:noFill/>
          <a:ln w="19050">
            <a:noFill/>
            <a:miter lim="800000"/>
            <a:headEnd/>
            <a:tailEnd/>
          </a:ln>
        </p:spPr>
        <p:txBody>
          <a:bodyPr wrap="square">
            <a:spAutoFit/>
          </a:bodyPr>
          <a:lstStyle/>
          <a:p>
            <a:pPr marL="114300" indent="-114300">
              <a:defRPr/>
            </a:pPr>
            <a:r>
              <a:rPr lang="en-GB" sz="1200" b="1" dirty="0">
                <a:solidFill>
                  <a:srgbClr val="333399"/>
                </a:solidFill>
                <a:latin typeface="Tahoma" pitchFamily="34" charset="0"/>
              </a:rPr>
              <a:t>Date:</a:t>
            </a:r>
            <a:r>
              <a:rPr lang="en-US" sz="1200" b="1" dirty="0">
                <a:solidFill>
                  <a:srgbClr val="333399"/>
                </a:solidFill>
                <a:latin typeface="Tahoma" pitchFamily="34" charset="0"/>
              </a:rPr>
              <a:t>  24.08.2019     </a:t>
            </a:r>
            <a:r>
              <a:rPr lang="en-US" sz="1200" b="1" dirty="0" err="1">
                <a:solidFill>
                  <a:srgbClr val="333399"/>
                </a:solidFill>
                <a:latin typeface="Tahoma" pitchFamily="34" charset="0"/>
              </a:rPr>
              <a:t>HiPo</a:t>
            </a:r>
            <a:r>
              <a:rPr lang="en-US" sz="1200" b="1" dirty="0">
                <a:solidFill>
                  <a:srgbClr val="333399"/>
                </a:solidFill>
                <a:latin typeface="Tahoma" pitchFamily="34" charset="0"/>
              </a:rPr>
              <a:t> -  Prime Mover with Brine Tank Load Contacts OHL </a:t>
            </a: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eaLnBrk="1" hangingPunct="1">
              <a:defRPr/>
            </a:pPr>
            <a:r>
              <a:rPr lang="en-US" sz="1050" dirty="0">
                <a:solidFill>
                  <a:srgbClr val="000000"/>
                </a:solidFill>
                <a:latin typeface="Arial" pitchFamily="34" charset="0"/>
              </a:rPr>
              <a:t>During Rig 102 infield Move from IHSAN  to ALBURJ (14.7 km) . Post finishing TBT, brine tank was loaded on the winch truck trailer.  After loading, the driver decided to follow the Oilfield proceeding to New Location The Oilfield truck took a left turn deviating from the surveyed route, the Brine Tank driver following him proceeded in the same route and after advancing approx. 200 meters from the deviated turn, the pole light on top of the Brine Tank contacted the 33 kV Over Head Power Line (9.0 meters high) entangling it and dragging the power line for 30 meters resulting in the breakage of 5 </a:t>
            </a:r>
            <a:r>
              <a:rPr lang="en-GB" sz="1050" dirty="0">
                <a:solidFill>
                  <a:srgbClr val="000000"/>
                </a:solidFill>
                <a:latin typeface="Arial" pitchFamily="34" charset="0"/>
              </a:rPr>
              <a:t>supporting wooden utility poles.</a:t>
            </a:r>
            <a:r>
              <a:rPr lang="en-US" sz="1050" dirty="0">
                <a:solidFill>
                  <a:srgbClr val="000000"/>
                </a:solidFill>
                <a:latin typeface="Arial" pitchFamily="34" charset="0"/>
              </a:rPr>
              <a:t> No Injury to driver.</a:t>
            </a: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algn="just">
              <a:lnSpc>
                <a:spcPct val="150000"/>
              </a:lnSpc>
              <a:buFont typeface="Wingdings" pitchFamily="2" charset="2"/>
              <a:buChar char="§"/>
              <a:tabLst>
                <a:tab pos="287338" algn="l"/>
              </a:tabLst>
            </a:pPr>
            <a:r>
              <a:rPr lang="en-US" sz="1050" dirty="0">
                <a:latin typeface="Arial" charset="0"/>
                <a:cs typeface="Tahoma" pitchFamily="34" charset="0"/>
              </a:rPr>
              <a:t>     Deviating from your route can lead to unforeseen hazards</a:t>
            </a:r>
            <a:r>
              <a:rPr lang="en-GB" sz="1050" dirty="0">
                <a:latin typeface="Arial" charset="0"/>
                <a:cs typeface="Tahoma" pitchFamily="34" charset="0"/>
              </a:rPr>
              <a:t> </a:t>
            </a:r>
          </a:p>
          <a:p>
            <a:pPr marL="228600" indent="-228600" algn="just">
              <a:lnSpc>
                <a:spcPct val="150000"/>
              </a:lnSpc>
              <a:buFont typeface="Wingdings" pitchFamily="2" charset="2"/>
              <a:buChar char="§"/>
              <a:tabLst>
                <a:tab pos="287338" algn="l"/>
              </a:tabLst>
            </a:pPr>
            <a:r>
              <a:rPr lang="en-US" sz="1050" dirty="0">
                <a:latin typeface="Arial" charset="0"/>
                <a:cs typeface="Tahoma" pitchFamily="34" charset="0"/>
              </a:rPr>
              <a:t>Always travel on the surveyed route and No deviation from the rig move surveyed route. </a:t>
            </a:r>
          </a:p>
          <a:p>
            <a:pPr marL="228600" indent="-228600" algn="just">
              <a:lnSpc>
                <a:spcPct val="150000"/>
              </a:lnSpc>
              <a:buFont typeface="Wingdings" pitchFamily="2" charset="2"/>
              <a:buChar char="§"/>
              <a:tabLst>
                <a:tab pos="287338" algn="l"/>
              </a:tabLst>
            </a:pPr>
            <a:r>
              <a:rPr lang="en-US" sz="1050" dirty="0">
                <a:latin typeface="Arial" charset="0"/>
                <a:cs typeface="Tahoma" pitchFamily="34" charset="0"/>
              </a:rPr>
              <a:t>Do not  access route having power lines without goal posts and safety barriers.</a:t>
            </a:r>
          </a:p>
          <a:p>
            <a:pPr marL="228600" indent="-228600" algn="just">
              <a:lnSpc>
                <a:spcPct val="150000"/>
              </a:lnSpc>
              <a:buFont typeface="Wingdings" pitchFamily="2" charset="2"/>
              <a:buChar char="§"/>
              <a:tabLst>
                <a:tab pos="287338" algn="l"/>
              </a:tabLst>
            </a:pPr>
            <a:r>
              <a:rPr lang="en-US" sz="1050" dirty="0">
                <a:latin typeface="Arial" charset="0"/>
                <a:cs typeface="Tahoma" pitchFamily="34" charset="0"/>
              </a:rPr>
              <a:t>Follow convoy procedures.</a:t>
            </a:r>
          </a:p>
          <a:p>
            <a:pPr algn="just">
              <a:lnSpc>
                <a:spcPct val="150000"/>
              </a:lnSpc>
              <a:tabLst>
                <a:tab pos="287338" algn="l"/>
              </a:tabLst>
            </a:pPr>
            <a:endParaRPr lang="en-GB" sz="1050" dirty="0">
              <a:latin typeface="Arial" charset="0"/>
              <a:cs typeface="Tahoma" pitchFamily="34" charset="0"/>
            </a:endParaRPr>
          </a:p>
          <a:p>
            <a:pPr eaLnBrk="1" hangingPunct="1">
              <a:defRPr/>
            </a:pPr>
            <a:r>
              <a:rPr lang="en-US" sz="1050" dirty="0" smtClean="0">
                <a:solidFill>
                  <a:srgbClr val="FF0000"/>
                </a:solidFill>
                <a:latin typeface="Arial" charset="0"/>
                <a:cs typeface="Tahoma" pitchFamily="34" charset="0"/>
              </a:rPr>
              <a:t>Learning </a:t>
            </a:r>
            <a:r>
              <a:rPr lang="en-US" sz="1050" dirty="0">
                <a:solidFill>
                  <a:srgbClr val="FF0000"/>
                </a:solidFill>
                <a:latin typeface="Arial" charset="0"/>
                <a:cs typeface="Tahoma" pitchFamily="34" charset="0"/>
              </a:rPr>
              <a:t>points for them from the investigation</a:t>
            </a:r>
          </a:p>
          <a:p>
            <a:pPr marL="228600" indent="-228600">
              <a:buFont typeface="+mj-lt"/>
              <a:buAutoNum type="arabicPeriod"/>
            </a:pPr>
            <a:r>
              <a:rPr lang="en-US" sz="1050" dirty="0">
                <a:latin typeface="+mj-lt"/>
              </a:rPr>
              <a:t>Ensure you drivers follow the route survey through IVMS system </a:t>
            </a:r>
          </a:p>
          <a:p>
            <a:pPr marL="228600" indent="-228600">
              <a:buFont typeface="+mj-lt"/>
              <a:buAutoNum type="arabicPeriod"/>
            </a:pPr>
            <a:r>
              <a:rPr lang="en-US" sz="1050" dirty="0">
                <a:latin typeface="+mj-lt"/>
              </a:rPr>
              <a:t>Ensure any deviation from procedures are recorded and properly reviewed</a:t>
            </a:r>
          </a:p>
          <a:p>
            <a:pPr marL="228600" indent="-228600">
              <a:buFont typeface="+mj-lt"/>
              <a:buAutoNum type="arabicPeriod"/>
            </a:pPr>
            <a:r>
              <a:rPr lang="en-US" sz="1050" dirty="0">
                <a:latin typeface="+mj-lt"/>
              </a:rPr>
              <a:t>Warning Signage must be installed for road users alertness.</a:t>
            </a:r>
          </a:p>
          <a:p>
            <a:pPr marL="228600" indent="-228600">
              <a:buFont typeface="+mj-lt"/>
              <a:buAutoNum type="arabicPeriod"/>
            </a:pPr>
            <a:r>
              <a:rPr lang="en-US" sz="1050" dirty="0">
                <a:latin typeface="+mj-lt"/>
              </a:rPr>
              <a:t>OHL must be maintained to the standard height for all road crossing.</a:t>
            </a: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94455" y="5715000"/>
            <a:ext cx="5772945" cy="338554"/>
          </a:xfrm>
          <a:prstGeom prst="rect">
            <a:avLst/>
          </a:prstGeom>
          <a:solidFill>
            <a:schemeClr val="accent2"/>
          </a:solidFill>
          <a:ln w="9525">
            <a:noFill/>
            <a:miter lim="800000"/>
            <a:headEnd/>
            <a:tailEnd/>
          </a:ln>
        </p:spPr>
        <p:txBody>
          <a:bodyPr wrap="square">
            <a:spAutoFit/>
          </a:bodyPr>
          <a:lstStyle/>
          <a:p>
            <a:pPr eaLnBrk="1" hangingPunct="1"/>
            <a:r>
              <a:rPr lang="en-US" sz="1600" b="1" dirty="0">
                <a:solidFill>
                  <a:srgbClr val="FFFF00"/>
                </a:solidFill>
                <a:latin typeface="Tahoma" pitchFamily="34" charset="0"/>
              </a:rPr>
              <a:t>Do not pass underneath the OHL without Goal Post.</a:t>
            </a:r>
          </a:p>
        </p:txBody>
      </p:sp>
      <p:sp>
        <p:nvSpPr>
          <p:cNvPr id="16" name="Text Box 12"/>
          <p:cNvSpPr txBox="1">
            <a:spLocks noChangeArrowheads="1"/>
          </p:cNvSpPr>
          <p:nvPr/>
        </p:nvSpPr>
        <p:spPr bwMode="auto">
          <a:xfrm>
            <a:off x="1043781" y="71404"/>
            <a:ext cx="7056438" cy="553998"/>
          </a:xfrm>
          <a:prstGeom prst="rect">
            <a:avLst/>
          </a:prstGeom>
          <a:noFill/>
          <a:ln w="9525">
            <a:noFill/>
            <a:miter lim="800000"/>
            <a:headEnd/>
            <a:tailEnd/>
          </a:ln>
        </p:spPr>
        <p:txBody>
          <a:bodyPr>
            <a:spAutoFit/>
          </a:bodyPr>
          <a:lstStyle/>
          <a:p>
            <a:pPr algn="ctr">
              <a:defRPr/>
            </a:pPr>
            <a:r>
              <a:rPr lang="en-GB" sz="3000" b="1" dirty="0">
                <a:latin typeface="+mj-lt"/>
              </a:rPr>
              <a:t>PDO Second Alert</a:t>
            </a:r>
          </a:p>
        </p:txBody>
      </p:sp>
      <p:sp>
        <p:nvSpPr>
          <p:cNvPr id="2" name="Slide Number Placeholder 1"/>
          <p:cNvSpPr>
            <a:spLocks noGrp="1"/>
          </p:cNvSpPr>
          <p:nvPr>
            <p:ph type="sldNum" sz="quarter" idx="12"/>
          </p:nvPr>
        </p:nvSpPr>
        <p:spPr/>
        <p:txBody>
          <a:bodyPr/>
          <a:lstStyle/>
          <a:p>
            <a:pPr>
              <a:defRPr/>
            </a:pPr>
            <a:fld id="{C085B925-3865-4333-AFCB-ABF9FE11EB42}" type="slidenum">
              <a:rPr lang="en-US" smtClean="0"/>
              <a:pPr>
                <a:defRPr/>
              </a:pPr>
              <a:t>1</a:t>
            </a:fld>
            <a:endParaRPr lang="en-US"/>
          </a:p>
        </p:txBody>
      </p:sp>
      <p:pic>
        <p:nvPicPr>
          <p:cNvPr id="7" name="Picture 6">
            <a:extLst>
              <a:ext uri="{FF2B5EF4-FFF2-40B4-BE49-F238E27FC236}">
                <a16:creationId xmlns:a16="http://schemas.microsoft.com/office/drawing/2014/main" id="{3ACBE30A-9C25-44BB-929D-6097B8883C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35600" y="1400168"/>
            <a:ext cx="3391373" cy="1752845"/>
          </a:xfrm>
          <a:prstGeom prst="rect">
            <a:avLst/>
          </a:prstGeom>
        </p:spPr>
      </p:pic>
      <p:pic>
        <p:nvPicPr>
          <p:cNvPr id="9" name="Picture 8">
            <a:extLst>
              <a:ext uri="{FF2B5EF4-FFF2-40B4-BE49-F238E27FC236}">
                <a16:creationId xmlns:a16="http://schemas.microsoft.com/office/drawing/2014/main" id="{ACAC3E8B-3A96-4962-8F56-A03A3D5D9E7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26073" y="3447771"/>
            <a:ext cx="3410426" cy="2000529"/>
          </a:xfrm>
          <a:prstGeom prst="rect">
            <a:avLst/>
          </a:prstGeom>
        </p:spPr>
      </p:pic>
    </p:spTree>
    <p:extLst>
      <p:ext uri="{BB962C8B-B14F-4D97-AF65-F5344CB8AC3E}">
        <p14:creationId xmlns:p14="http://schemas.microsoft.com/office/powerpoint/2010/main" val="3610991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4493538"/>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lvl="0" indent="-342900" eaLnBrk="1" hangingPunct="1">
              <a:buFont typeface="+mj-lt"/>
              <a:buAutoNum type="arabicPeriod"/>
              <a:defRPr/>
            </a:pPr>
            <a:r>
              <a:rPr lang="en-US" sz="1400" dirty="0">
                <a:solidFill>
                  <a:srgbClr val="0000FF"/>
                </a:solidFill>
                <a:latin typeface="Tahoma" pitchFamily="34" charset="0"/>
                <a:ea typeface="Tahoma" pitchFamily="34" charset="0"/>
                <a:cs typeface="Tahoma" pitchFamily="34" charset="0"/>
                <a:sym typeface="Wingdings" pitchFamily="2" charset="2"/>
              </a:rPr>
              <a:t>Do you ensure the Rig move team are following the route survey.</a:t>
            </a:r>
          </a:p>
          <a:p>
            <a:pPr marL="342900" lvl="0" indent="-342900" eaLnBrk="1" hangingPunct="1">
              <a:buFont typeface="+mj-lt"/>
              <a:buAutoNum type="arabicPeriod"/>
              <a:defRPr/>
            </a:pPr>
            <a:r>
              <a:rPr lang="en-US" sz="1400" dirty="0">
                <a:solidFill>
                  <a:srgbClr val="0000FF"/>
                </a:solidFill>
                <a:latin typeface="Tahoma" pitchFamily="34" charset="0"/>
                <a:ea typeface="Tahoma" pitchFamily="34" charset="0"/>
                <a:cs typeface="Tahoma" pitchFamily="34" charset="0"/>
                <a:sym typeface="Wingdings" pitchFamily="2" charset="2"/>
              </a:rPr>
              <a:t>Do you ensure the IVMS for route deviation in After Action Review?</a:t>
            </a:r>
          </a:p>
          <a:p>
            <a:pPr marL="342900" indent="-342900" eaLnBrk="1" hangingPunct="1">
              <a:buFont typeface="+mj-lt"/>
              <a:buAutoNum type="arabicPeriod"/>
              <a:defRPr/>
            </a:pPr>
            <a:r>
              <a:rPr lang="en-US" sz="1400" dirty="0">
                <a:solidFill>
                  <a:srgbClr val="0000FF"/>
                </a:solidFill>
                <a:latin typeface="Tahoma" pitchFamily="34" charset="0"/>
                <a:ea typeface="Tahoma" pitchFamily="34" charset="0"/>
                <a:cs typeface="Tahoma" pitchFamily="34" charset="0"/>
                <a:sym typeface="Wingdings" pitchFamily="2" charset="2"/>
              </a:rPr>
              <a:t>Do you ensure supervisors move oversized load in convoy?</a:t>
            </a:r>
          </a:p>
          <a:p>
            <a:pPr marL="342900" indent="-342900" eaLnBrk="1" hangingPunct="1">
              <a:buFont typeface="+mj-lt"/>
              <a:buAutoNum type="arabicPeriod"/>
              <a:defRPr/>
            </a:pPr>
            <a:r>
              <a:rPr lang="en-US" sz="1400" dirty="0">
                <a:solidFill>
                  <a:srgbClr val="0000FF"/>
                </a:solidFill>
                <a:latin typeface="Tahoma" pitchFamily="34" charset="0"/>
                <a:ea typeface="Tahoma" pitchFamily="34" charset="0"/>
                <a:cs typeface="Tahoma" pitchFamily="34" charset="0"/>
                <a:sym typeface="Wingdings" pitchFamily="2" charset="2"/>
              </a:rPr>
              <a:t>Do you ensure IVMS for route compliance for Rig move?</a:t>
            </a:r>
          </a:p>
          <a:p>
            <a:pPr marL="342900" indent="-342900" eaLnBrk="1" hangingPunct="1">
              <a:buFont typeface="+mj-lt"/>
              <a:buAutoNum type="arabicPeriod"/>
              <a:defRPr/>
            </a:pPr>
            <a:r>
              <a:rPr lang="en-US" sz="1400" dirty="0">
                <a:solidFill>
                  <a:srgbClr val="0000FF"/>
                </a:solidFill>
                <a:latin typeface="Tahoma" pitchFamily="34" charset="0"/>
                <a:ea typeface="Tahoma" pitchFamily="34" charset="0"/>
                <a:cs typeface="Tahoma" pitchFamily="34" charset="0"/>
                <a:sym typeface="Wingdings" pitchFamily="2" charset="2"/>
              </a:rPr>
              <a:t>Do you ensure a robust system to control deviation from the approved route?</a:t>
            </a:r>
          </a:p>
          <a:p>
            <a:pPr marL="342900" indent="-342900" eaLnBrk="1" hangingPunct="1">
              <a:buFont typeface="+mj-lt"/>
              <a:buAutoNum type="arabicPeriod"/>
              <a:defRPr/>
            </a:pPr>
            <a:r>
              <a:rPr lang="en-US" sz="1400" dirty="0">
                <a:solidFill>
                  <a:srgbClr val="0000FF"/>
                </a:solidFill>
                <a:latin typeface="Tahoma" pitchFamily="34" charset="0"/>
                <a:ea typeface="Tahoma" pitchFamily="34" charset="0"/>
                <a:cs typeface="Tahoma" pitchFamily="34" charset="0"/>
                <a:sym typeface="Wingdings" pitchFamily="2" charset="2"/>
              </a:rPr>
              <a:t>Do you ensure all hazards are included in risk assessments and TBT’s? </a:t>
            </a:r>
          </a:p>
          <a:p>
            <a:pPr marL="342900" indent="-342900" eaLnBrk="1" hangingPunct="1">
              <a:buFont typeface="+mj-lt"/>
              <a:buAutoNum type="arabicPeriod"/>
              <a:defRPr/>
            </a:pPr>
            <a:endParaRPr lang="en-US" sz="1400" dirty="0">
              <a:solidFill>
                <a:srgbClr val="0033CC"/>
              </a:solidFill>
              <a:latin typeface="+mj-lt"/>
              <a:sym typeface="Wingdings" pitchFamily="2" charset="2"/>
            </a:endParaRPr>
          </a:p>
          <a:p>
            <a:pPr marL="342900" indent="-342900" eaLnBrk="1" hangingPunct="1">
              <a:buFont typeface="+mj-lt"/>
              <a:buAutoNum type="arabicPeriod"/>
              <a:defRPr/>
            </a:pPr>
            <a:endParaRPr lang="en-US" sz="1400"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sp>
        <p:nvSpPr>
          <p:cNvPr id="27653" name="Rectangle 8"/>
          <p:cNvSpPr>
            <a:spLocks noChangeArrowheads="1"/>
          </p:cNvSpPr>
          <p:nvPr/>
        </p:nvSpPr>
        <p:spPr bwMode="auto">
          <a:xfrm>
            <a:off x="0" y="805543"/>
            <a:ext cx="8455029" cy="307777"/>
          </a:xfrm>
          <a:prstGeom prst="rect">
            <a:avLst/>
          </a:prstGeom>
          <a:noFill/>
          <a:ln w="9525">
            <a:noFill/>
            <a:miter lim="800000"/>
            <a:headEnd/>
            <a:tailEnd/>
          </a:ln>
        </p:spPr>
        <p:txBody>
          <a:bodyPr wrap="squar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24.08.2019    Incident title: </a:t>
            </a:r>
            <a:r>
              <a:rPr lang="en-US" sz="1400" b="1" dirty="0" err="1">
                <a:solidFill>
                  <a:srgbClr val="333399"/>
                </a:solidFill>
                <a:latin typeface="Tahoma" pitchFamily="34" charset="0"/>
              </a:rPr>
              <a:t>HiPo</a:t>
            </a:r>
            <a:r>
              <a:rPr lang="en-US" sz="1400" b="1" dirty="0">
                <a:solidFill>
                  <a:srgbClr val="333399"/>
                </a:solidFill>
                <a:latin typeface="Tahoma" pitchFamily="34" charset="0"/>
              </a:rPr>
              <a:t> - Prime Mover with Brine Tank Load Contacts OHL </a:t>
            </a:r>
          </a:p>
        </p:txBody>
      </p:sp>
      <p:sp>
        <p:nvSpPr>
          <p:cNvPr id="2" name="Slide Number Placeholder 1"/>
          <p:cNvSpPr>
            <a:spLocks noGrp="1"/>
          </p:cNvSpPr>
          <p:nvPr>
            <p:ph type="sldNum" sz="quarter" idx="12"/>
          </p:nvPr>
        </p:nvSpPr>
        <p:spPr/>
        <p:txBody>
          <a:bodyPr/>
          <a:lstStyle/>
          <a:p>
            <a:pPr>
              <a:defRPr/>
            </a:pPr>
            <a:fld id="{C085B925-3865-4333-AFCB-ABF9FE11EB42}" type="slidenum">
              <a:rPr lang="en-US" smtClean="0"/>
              <a:pPr>
                <a:defRPr/>
              </a:pPr>
              <a:t>2</a:t>
            </a:fld>
            <a:endParaRPr lang="en-US"/>
          </a:p>
        </p:txBody>
      </p:sp>
      <p:sp>
        <p:nvSpPr>
          <p:cNvPr id="7" name="Text Box 12"/>
          <p:cNvSpPr txBox="1">
            <a:spLocks noChangeArrowheads="1"/>
          </p:cNvSpPr>
          <p:nvPr/>
        </p:nvSpPr>
        <p:spPr bwMode="auto">
          <a:xfrm>
            <a:off x="990152" y="0"/>
            <a:ext cx="7056117" cy="646113"/>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Tree>
    <p:extLst>
      <p:ext uri="{BB962C8B-B14F-4D97-AF65-F5344CB8AC3E}">
        <p14:creationId xmlns:p14="http://schemas.microsoft.com/office/powerpoint/2010/main" val="173152184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Language xmlns="4880e4f8-4b7d-4bdd-91e3-e10d47036eca">English 1</Language>
    <DocId xmlns="4880e4f8-4b7d-4bdd-91e3-e10d47036eca">92296</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FE79B4-9B61-4BF8-84F1-E682F8C3F345}"/>
</file>

<file path=customXml/itemProps2.xml><?xml version="1.0" encoding="utf-8"?>
<ds:datastoreItem xmlns:ds="http://schemas.openxmlformats.org/officeDocument/2006/customXml" ds:itemID="{417CDCFD-C2C6-4ECC-85D9-E8AEE3BFF834}"/>
</file>

<file path=customXml/itemProps3.xml><?xml version="1.0" encoding="utf-8"?>
<ds:datastoreItem xmlns:ds="http://schemas.openxmlformats.org/officeDocument/2006/customXml" ds:itemID="{ACF46C6F-070D-40A4-B21F-D63FE5060AAE}"/>
</file>

<file path=docProps/app.xml><?xml version="1.0" encoding="utf-8"?>
<Properties xmlns="http://schemas.openxmlformats.org/officeDocument/2006/extended-properties" xmlns:vt="http://schemas.openxmlformats.org/officeDocument/2006/docPropsVTypes">
  <Template/>
  <TotalTime>6895</TotalTime>
  <Words>607</Words>
  <Application>Microsoft Office PowerPoint</Application>
  <PresentationFormat>On-screen Show (4:3)</PresentationFormat>
  <Paragraphs>59</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Tahoma</vt:lpstr>
      <vt:lpstr>Times New Roman</vt:lpstr>
      <vt:lpstr>Webdings</vt:lpstr>
      <vt:lpstr>Wingdings</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Investigation Template</dc:title>
  <dc:creator>MU93647</dc:creator>
  <cp:lastModifiedBy>Masroori, Ahmed UWZ11H</cp:lastModifiedBy>
  <cp:revision>652</cp:revision>
  <dcterms:created xsi:type="dcterms:W3CDTF">2001-05-03T06:07:08Z</dcterms:created>
  <dcterms:modified xsi:type="dcterms:W3CDTF">2020-03-18T05:04:42Z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