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customXml/itemProps3.xml" ContentType="application/vnd.openxmlformats-officedocument.customXmlProperties+xml"/>
  <Override PartName="/docProps/core.xml" ContentType="application/vnd.openxmlformats-package.core-properties+xml"/>
  <Override PartName="/customXml/itemProps1.xml" ContentType="application/vnd.openxmlformats-officedocument.customXmlProperties+xml"/>
  <Override PartName="/docProps/app.xml" ContentType="application/vnd.openxmlformats-officedocument.extended-properties+xml"/>
  <Override PartName="/customXml/itemProps2.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6395" autoAdjust="0"/>
  </p:normalViewPr>
  <p:slideViewPr>
    <p:cSldViewPr>
      <p:cViewPr varScale="1">
        <p:scale>
          <a:sx n="73" d="100"/>
          <a:sy n="73" d="100"/>
        </p:scale>
        <p:origin x="129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43567"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979535" y="0"/>
            <a:ext cx="3043566"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843720"/>
            <a:ext cx="3043567"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979535" y="8843720"/>
            <a:ext cx="3043566"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43567"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979535" y="0"/>
            <a:ext cx="3043566"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32772" name="Rectangle 4"/>
          <p:cNvSpPr>
            <a:spLocks noGrp="1" noRot="1" noChangeAspect="1" noChangeArrowheads="1" noTextEdit="1"/>
          </p:cNvSpPr>
          <p:nvPr>
            <p:ph type="sldImg" idx="2"/>
          </p:nvPr>
        </p:nvSpPr>
        <p:spPr bwMode="auto">
          <a:xfrm>
            <a:off x="1185863" y="698500"/>
            <a:ext cx="4651375" cy="348932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5968" y="4421860"/>
            <a:ext cx="5151165" cy="41884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843720"/>
            <a:ext cx="3043567"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979535" y="8843720"/>
            <a:ext cx="3043566"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Confidential - Not to be shared outside of PDO/PDO contractors </a:t>
            </a: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Confidential - Not to be shared outside of PDO/PDO contractors </a:t>
            </a: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Confidential - Not to be shared outside of PDO/PDO contractors </a:t>
            </a: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Confidential - Not to be shared outside of PDO/PDO contractors </a:t>
            </a: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dirty="0" smtClean="0"/>
              <a:t>Confidential - Not to be shared outside of PDO/PDO contractors </a:t>
            </a: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emf"/><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96991" y="1065835"/>
            <a:ext cx="5181600" cy="4762842"/>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a:t>
            </a:r>
            <a:r>
              <a:rPr lang="en-US" sz="1200" b="1" dirty="0" smtClean="0">
                <a:solidFill>
                  <a:srgbClr val="333399"/>
                </a:solidFill>
                <a:latin typeface="Tahoma" pitchFamily="34" charset="0"/>
              </a:rPr>
              <a:t>27.08.19     </a:t>
            </a:r>
            <a:r>
              <a:rPr lang="en-US" sz="1200" b="1" dirty="0">
                <a:solidFill>
                  <a:srgbClr val="333399"/>
                </a:solidFill>
                <a:latin typeface="Tahoma" pitchFamily="34" charset="0"/>
              </a:rPr>
              <a:t>Incident </a:t>
            </a:r>
            <a:r>
              <a:rPr lang="en-US" sz="1200" b="1" dirty="0" smtClean="0">
                <a:solidFill>
                  <a:srgbClr val="333399"/>
                </a:solidFill>
                <a:latin typeface="Tahoma" pitchFamily="34" charset="0"/>
              </a:rPr>
              <a:t>title  HiPo # 51 OHPL Strike.</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eaLnBrk="1" hangingPunct="1">
              <a:defRPr/>
            </a:pPr>
            <a:r>
              <a:rPr lang="en-GB" sz="1050" dirty="0" smtClean="0">
                <a:solidFill>
                  <a:srgbClr val="000000"/>
                </a:solidFill>
                <a:latin typeface="Arial" pitchFamily="34" charset="0"/>
              </a:rPr>
              <a:t>Whilst </a:t>
            </a:r>
            <a:r>
              <a:rPr lang="en-GB" sz="1050" dirty="0">
                <a:solidFill>
                  <a:srgbClr val="000000"/>
                </a:solidFill>
                <a:latin typeface="Arial" pitchFamily="34" charset="0"/>
              </a:rPr>
              <a:t>on route to the new </a:t>
            </a:r>
            <a:r>
              <a:rPr lang="en-GB" sz="1050" dirty="0" smtClean="0">
                <a:solidFill>
                  <a:srgbClr val="000000"/>
                </a:solidFill>
                <a:latin typeface="Arial" pitchFamily="34" charset="0"/>
              </a:rPr>
              <a:t>location during a Rig convoy move, at </a:t>
            </a:r>
            <a:r>
              <a:rPr lang="en-GB" sz="1050" dirty="0">
                <a:solidFill>
                  <a:srgbClr val="000000"/>
                </a:solidFill>
                <a:latin typeface="Arial" pitchFamily="34" charset="0"/>
              </a:rPr>
              <a:t>approximately 2000hrs the Rig mast was passing underneath an OHPL 150m from the new location when the Rig mast became entangled with the OHPL causing it to snap 3 x lines and 3 x OHPL Poles. The driver stopped the vehicle on being alerted of the incident. The RMS then made the decision for the driver to remain in the vehicle until the area was barricaded and that no electrical power existed before the driver was instructed to exit from the vehicle. No injuries were </a:t>
            </a:r>
            <a:r>
              <a:rPr lang="en-GB" sz="1050" dirty="0" smtClean="0">
                <a:solidFill>
                  <a:srgbClr val="000000"/>
                </a:solidFill>
                <a:latin typeface="Arial" pitchFamily="34" charset="0"/>
              </a:rPr>
              <a:t>sustained</a:t>
            </a: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r>
              <a:rPr lang="en-US" sz="1600" b="1" dirty="0" smtClean="0">
                <a:solidFill>
                  <a:srgbClr val="333399"/>
                </a:solidFill>
                <a:latin typeface="Tahoma" pitchFamily="34" charset="0"/>
              </a:rPr>
              <a:t>..</a:t>
            </a:r>
            <a:endParaRPr lang="en-US" sz="1600" b="1" dirty="0">
              <a:solidFill>
                <a:srgbClr val="333399"/>
              </a:solidFill>
              <a:latin typeface="Tahoma" pitchFamily="34" charset="0"/>
            </a:endParaRPr>
          </a:p>
          <a:p>
            <a:pPr marL="114300" indent="-114300" algn="just">
              <a:defRPr/>
            </a:pPr>
            <a:endParaRPr lang="en-US" sz="600" dirty="0">
              <a:solidFill>
                <a:srgbClr val="000000"/>
              </a:solidFill>
              <a:latin typeface="Arial" charset="0"/>
            </a:endParaRPr>
          </a:p>
          <a:p>
            <a:pPr eaLnBrk="1" hangingPunct="1">
              <a:defRPr/>
            </a:pPr>
            <a:r>
              <a:rPr lang="en-US" sz="1050" b="1" dirty="0" smtClean="0">
                <a:latin typeface="Arial" charset="0"/>
                <a:cs typeface="Tahoma" pitchFamily="34" charset="0"/>
              </a:rPr>
              <a:t>RMS / ARMS</a:t>
            </a:r>
          </a:p>
          <a:p>
            <a:pPr marL="171450" indent="-171450" eaLnBrk="1" hangingPunct="1">
              <a:buFont typeface="Arial" panose="020B0604020202020204" pitchFamily="34" charset="0"/>
              <a:buChar char="•"/>
              <a:defRPr/>
            </a:pPr>
            <a:r>
              <a:rPr lang="en-US" sz="1050" dirty="0">
                <a:latin typeface="Arial" charset="0"/>
                <a:cs typeface="Tahoma" pitchFamily="34" charset="0"/>
              </a:rPr>
              <a:t>Ensure you record </a:t>
            </a:r>
            <a:r>
              <a:rPr lang="en-US" sz="1050" b="1" u="sng" dirty="0">
                <a:latin typeface="Arial" charset="0"/>
                <a:cs typeface="Tahoma" pitchFamily="34" charset="0"/>
              </a:rPr>
              <a:t>ALL</a:t>
            </a:r>
            <a:r>
              <a:rPr lang="en-US" sz="1050" dirty="0">
                <a:latin typeface="Arial" charset="0"/>
                <a:cs typeface="Tahoma" pitchFamily="34" charset="0"/>
              </a:rPr>
              <a:t> hazards on </a:t>
            </a:r>
            <a:r>
              <a:rPr lang="en-US" sz="1050" dirty="0" smtClean="0">
                <a:latin typeface="Arial" charset="0"/>
                <a:cs typeface="Tahoma" pitchFamily="34" charset="0"/>
              </a:rPr>
              <a:t>route </a:t>
            </a:r>
            <a:r>
              <a:rPr lang="en-US" sz="1050" dirty="0">
                <a:latin typeface="Arial" charset="0"/>
                <a:cs typeface="Tahoma" pitchFamily="34" charset="0"/>
              </a:rPr>
              <a:t>on the route survey </a:t>
            </a:r>
            <a:endParaRPr lang="en-US" sz="1050" dirty="0" smtClean="0">
              <a:latin typeface="Arial" charset="0"/>
              <a:cs typeface="Tahoma" pitchFamily="34" charset="0"/>
            </a:endParaRPr>
          </a:p>
          <a:p>
            <a:pPr marL="171450" indent="-171450" eaLnBrk="1" hangingPunct="1">
              <a:buFont typeface="Arial" panose="020B0604020202020204" pitchFamily="34" charset="0"/>
              <a:buChar char="•"/>
              <a:defRPr/>
            </a:pPr>
            <a:r>
              <a:rPr lang="en-US" sz="1050" dirty="0">
                <a:latin typeface="Arial" charset="0"/>
                <a:cs typeface="Tahoma" pitchFamily="34" charset="0"/>
              </a:rPr>
              <a:t>Ensure you </a:t>
            </a:r>
            <a:r>
              <a:rPr lang="en-US" sz="1050" dirty="0" smtClean="0">
                <a:latin typeface="Arial" charset="0"/>
                <a:cs typeface="Tahoma" pitchFamily="34" charset="0"/>
              </a:rPr>
              <a:t>brief all other participating ARMS, RMS and drivers on the route survey</a:t>
            </a:r>
          </a:p>
          <a:p>
            <a:pPr marL="171450" indent="-171450" eaLnBrk="1" hangingPunct="1">
              <a:buFont typeface="Arial" panose="020B0604020202020204" pitchFamily="34" charset="0"/>
              <a:buChar char="•"/>
              <a:defRPr/>
            </a:pPr>
            <a:r>
              <a:rPr lang="en-GB" sz="1050" dirty="0" smtClean="0">
                <a:latin typeface="Arial" charset="0"/>
                <a:cs typeface="Tahoma" pitchFamily="34" charset="0"/>
              </a:rPr>
              <a:t>Ensure all ARMS, RMS and Drivers have a coloured copy of the route survey </a:t>
            </a:r>
          </a:p>
          <a:p>
            <a:pPr marL="171450" indent="-171450" eaLnBrk="1" hangingPunct="1">
              <a:buFont typeface="Arial" panose="020B0604020202020204" pitchFamily="34" charset="0"/>
              <a:buChar char="•"/>
              <a:defRPr/>
            </a:pPr>
            <a:r>
              <a:rPr lang="en-GB" sz="1050" dirty="0" smtClean="0">
                <a:latin typeface="Arial" charset="0"/>
                <a:cs typeface="Tahoma" pitchFamily="34" charset="0"/>
              </a:rPr>
              <a:t>Ensure you plan ahead to avoid driving in the dark</a:t>
            </a:r>
          </a:p>
          <a:p>
            <a:pPr eaLnBrk="1" hangingPunct="1">
              <a:defRPr/>
            </a:pPr>
            <a:endParaRPr lang="en-GB" sz="1050" dirty="0" smtClean="0">
              <a:latin typeface="Arial" charset="0"/>
              <a:cs typeface="Tahoma" pitchFamily="34" charset="0"/>
            </a:endParaRPr>
          </a:p>
          <a:p>
            <a:pPr eaLnBrk="1" hangingPunct="1">
              <a:defRPr/>
            </a:pPr>
            <a:r>
              <a:rPr lang="en-GB" sz="1050" b="1" dirty="0" smtClean="0">
                <a:latin typeface="Arial" charset="0"/>
                <a:cs typeface="Tahoma" pitchFamily="34" charset="0"/>
              </a:rPr>
              <a:t>RMS / ARMS / Drivers and others </a:t>
            </a:r>
            <a:endParaRPr lang="en-US" sz="1050" b="1" dirty="0">
              <a:latin typeface="Arial" charset="0"/>
              <a:cs typeface="Tahoma" pitchFamily="34" charset="0"/>
            </a:endParaRPr>
          </a:p>
          <a:p>
            <a:pPr marL="171450" indent="-171450" eaLnBrk="1" hangingPunct="1">
              <a:buFont typeface="Arial" panose="020B0604020202020204" pitchFamily="34" charset="0"/>
              <a:buChar char="•"/>
              <a:defRPr/>
            </a:pPr>
            <a:r>
              <a:rPr lang="en-US" sz="1050" dirty="0" smtClean="0">
                <a:latin typeface="Arial" charset="0"/>
                <a:cs typeface="Tahoma" pitchFamily="34" charset="0"/>
              </a:rPr>
              <a:t>Ensure you report any discrepancies or changes with the route survey </a:t>
            </a:r>
          </a:p>
          <a:p>
            <a:pPr marL="171450" indent="-171450" eaLnBrk="1" hangingPunct="1">
              <a:buFont typeface="Arial" panose="020B0604020202020204" pitchFamily="34" charset="0"/>
              <a:buChar char="•"/>
              <a:defRPr/>
            </a:pPr>
            <a:r>
              <a:rPr lang="en-US" sz="1050" dirty="0" smtClean="0">
                <a:latin typeface="Arial" charset="0"/>
                <a:cs typeface="Tahoma" pitchFamily="34" charset="0"/>
              </a:rPr>
              <a:t>Ensure you have a colored copy of the route survey</a:t>
            </a:r>
          </a:p>
          <a:p>
            <a:pPr marL="171450" indent="-171450" eaLnBrk="1" hangingPunct="1">
              <a:buFont typeface="Arial" panose="020B0604020202020204" pitchFamily="34" charset="0"/>
              <a:buChar char="•"/>
              <a:defRPr/>
            </a:pPr>
            <a:r>
              <a:rPr lang="en-GB" sz="1050" dirty="0" smtClean="0">
                <a:latin typeface="Arial" charset="0"/>
                <a:cs typeface="Tahoma" pitchFamily="34" charset="0"/>
              </a:rPr>
              <a:t>Ensure you have been briefed on the route survey</a:t>
            </a:r>
          </a:p>
          <a:p>
            <a:pPr marL="171450" indent="-171450" eaLnBrk="1" hangingPunct="1">
              <a:buFont typeface="Arial" panose="020B0604020202020204" pitchFamily="34" charset="0"/>
              <a:buChar char="•"/>
              <a:defRPr/>
            </a:pPr>
            <a:r>
              <a:rPr lang="en-GB" sz="1050" dirty="0" smtClean="0">
                <a:latin typeface="Arial" charset="0"/>
                <a:cs typeface="Tahoma" pitchFamily="34" charset="0"/>
              </a:rPr>
              <a:t>Ensure you use your empowerment to STOP where required</a:t>
            </a:r>
          </a:p>
          <a:p>
            <a:pPr marL="171450" indent="-171450" eaLnBrk="1" hangingPunct="1">
              <a:buFont typeface="Arial" panose="020B0604020202020204" pitchFamily="34" charset="0"/>
              <a:buChar char="•"/>
              <a:defRPr/>
            </a:pPr>
            <a:r>
              <a:rPr lang="en-GB" sz="1050" dirty="0" smtClean="0">
                <a:latin typeface="Arial" charset="0"/>
                <a:cs typeface="Tahoma" pitchFamily="34" charset="0"/>
              </a:rPr>
              <a:t>Avoid driving in the dark </a:t>
            </a: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26628" name="TextBox 16"/>
          <p:cNvSpPr txBox="1">
            <a:spLocks noChangeArrowheads="1"/>
          </p:cNvSpPr>
          <p:nvPr/>
        </p:nvSpPr>
        <p:spPr bwMode="auto">
          <a:xfrm>
            <a:off x="304800" y="5791200"/>
            <a:ext cx="5181600" cy="338554"/>
          </a:xfrm>
          <a:prstGeom prst="rect">
            <a:avLst/>
          </a:prstGeom>
          <a:solidFill>
            <a:schemeClr val="accent2"/>
          </a:solidFill>
          <a:ln w="9525">
            <a:noFill/>
            <a:miter lim="800000"/>
            <a:headEnd/>
            <a:tailEnd/>
          </a:ln>
        </p:spPr>
        <p:txBody>
          <a:bodyPr>
            <a:spAutoFit/>
          </a:bodyPr>
          <a:lstStyle/>
          <a:p>
            <a:pPr algn="ctr" eaLnBrk="1" hangingPunct="1"/>
            <a:r>
              <a:rPr lang="en-US" sz="1600" b="1" dirty="0" smtClean="0">
                <a:solidFill>
                  <a:srgbClr val="FFFF00"/>
                </a:solidFill>
                <a:latin typeface="Tahoma" pitchFamily="34" charset="0"/>
              </a:rPr>
              <a:t>Use your empowerment to stop unsafe acts</a:t>
            </a:r>
            <a:endParaRPr lang="en-US" sz="16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23226" y="1007866"/>
            <a:ext cx="3392925" cy="2410874"/>
          </a:xfrm>
          <a:prstGeom prst="rect">
            <a:avLst/>
          </a:prstGeom>
        </p:spPr>
      </p:pic>
      <p:pic>
        <p:nvPicPr>
          <p:cNvPr id="3" name="Picture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94089" y="2704324"/>
            <a:ext cx="463336" cy="676715"/>
          </a:xfrm>
          <a:prstGeom prst="rect">
            <a:avLst/>
          </a:prstGeom>
        </p:spPr>
      </p:pic>
      <p:sp>
        <p:nvSpPr>
          <p:cNvPr id="17" name="Oval 16"/>
          <p:cNvSpPr/>
          <p:nvPr/>
        </p:nvSpPr>
        <p:spPr bwMode="auto">
          <a:xfrm rot="3651819">
            <a:off x="6413739" y="1256321"/>
            <a:ext cx="914400" cy="288836"/>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18" name="Oval 17"/>
          <p:cNvSpPr/>
          <p:nvPr/>
        </p:nvSpPr>
        <p:spPr bwMode="auto">
          <a:xfrm rot="2241017">
            <a:off x="6611371" y="2616150"/>
            <a:ext cx="2186782" cy="108146"/>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5" name="Slide Number Placeholder 4"/>
          <p:cNvSpPr>
            <a:spLocks noGrp="1"/>
          </p:cNvSpPr>
          <p:nvPr>
            <p:ph type="sldNum" sz="quarter" idx="12"/>
          </p:nvPr>
        </p:nvSpPr>
        <p:spPr/>
        <p:txBody>
          <a:bodyPr/>
          <a:lstStyle/>
          <a:p>
            <a:pPr>
              <a:defRPr/>
            </a:pPr>
            <a:fld id="{C085B925-3865-4333-AFCB-ABF9FE11EB42}" type="slidenum">
              <a:rPr lang="en-US" smtClean="0"/>
              <a:pPr>
                <a:defRPr/>
              </a:pPr>
              <a:t>1</a:t>
            </a:fld>
            <a:endParaRPr lang="en-US" dirty="0"/>
          </a:p>
        </p:txBody>
      </p:sp>
      <p:sp>
        <p:nvSpPr>
          <p:cNvPr id="6" name="Rectangle 5"/>
          <p:cNvSpPr/>
          <p:nvPr/>
        </p:nvSpPr>
        <p:spPr bwMode="auto">
          <a:xfrm>
            <a:off x="5523226" y="3418740"/>
            <a:ext cx="3392173" cy="22200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grpSp>
        <p:nvGrpSpPr>
          <p:cNvPr id="15" name="Group 14"/>
          <p:cNvGrpSpPr/>
          <p:nvPr/>
        </p:nvGrpSpPr>
        <p:grpSpPr>
          <a:xfrm>
            <a:off x="5512238" y="3421413"/>
            <a:ext cx="3392173" cy="2229158"/>
            <a:chOff x="2027070" y="2768984"/>
            <a:chExt cx="4829969" cy="3622477"/>
          </a:xfrm>
        </p:grpSpPr>
        <p:pic>
          <p:nvPicPr>
            <p:cNvPr id="19" name="Picture 1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027070" y="2768984"/>
              <a:ext cx="4829969" cy="3622477"/>
            </a:xfrm>
            <a:prstGeom prst="rect">
              <a:avLst/>
            </a:prstGeom>
          </p:spPr>
        </p:pic>
        <p:cxnSp>
          <p:nvCxnSpPr>
            <p:cNvPr id="21" name="Straight Connector 20"/>
            <p:cNvCxnSpPr/>
            <p:nvPr/>
          </p:nvCxnSpPr>
          <p:spPr bwMode="auto">
            <a:xfrm>
              <a:off x="2286000" y="3648111"/>
              <a:ext cx="4343400" cy="76200"/>
            </a:xfrm>
            <a:prstGeom prst="line">
              <a:avLst/>
            </a:prstGeom>
            <a:solidFill>
              <a:schemeClr val="accent1"/>
            </a:solidFill>
            <a:ln w="9525" cap="flat" cmpd="sng" algn="ctr">
              <a:solidFill>
                <a:srgbClr val="FF0000"/>
              </a:solidFill>
              <a:prstDash val="solid"/>
              <a:round/>
              <a:headEnd type="none" w="med" len="med"/>
              <a:tailEnd type="none" w="med" len="med"/>
            </a:ln>
            <a:effectLst/>
          </p:spPr>
        </p:cxnSp>
        <p:cxnSp>
          <p:nvCxnSpPr>
            <p:cNvPr id="22" name="Straight Connector 21"/>
            <p:cNvCxnSpPr/>
            <p:nvPr/>
          </p:nvCxnSpPr>
          <p:spPr bwMode="auto">
            <a:xfrm>
              <a:off x="2286000" y="3759436"/>
              <a:ext cx="4343400" cy="76200"/>
            </a:xfrm>
            <a:prstGeom prst="line">
              <a:avLst/>
            </a:prstGeom>
            <a:solidFill>
              <a:schemeClr val="accent1"/>
            </a:solidFill>
            <a:ln w="9525" cap="flat" cmpd="sng" algn="ctr">
              <a:solidFill>
                <a:srgbClr val="FF0000"/>
              </a:solidFill>
              <a:prstDash val="solid"/>
              <a:round/>
              <a:headEnd type="none" w="med" len="med"/>
              <a:tailEnd type="none" w="med" len="med"/>
            </a:ln>
            <a:effectLst/>
          </p:spPr>
        </p:cxnSp>
        <p:cxnSp>
          <p:nvCxnSpPr>
            <p:cNvPr id="23" name="Straight Connector 22"/>
            <p:cNvCxnSpPr/>
            <p:nvPr/>
          </p:nvCxnSpPr>
          <p:spPr bwMode="auto">
            <a:xfrm>
              <a:off x="2286000" y="3850832"/>
              <a:ext cx="4343400" cy="76200"/>
            </a:xfrm>
            <a:prstGeom prst="line">
              <a:avLst/>
            </a:prstGeom>
            <a:solidFill>
              <a:schemeClr val="accent1"/>
            </a:solidFill>
            <a:ln w="9525" cap="flat" cmpd="sng" algn="ctr">
              <a:solidFill>
                <a:srgbClr val="FF0000"/>
              </a:solidFill>
              <a:prstDash val="solid"/>
              <a:round/>
              <a:headEnd type="none" w="med" len="med"/>
              <a:tailEnd type="none" w="med" len="med"/>
            </a:ln>
            <a:effectLst/>
          </p:spPr>
        </p:cxnSp>
      </p:grpSp>
      <p:sp>
        <p:nvSpPr>
          <p:cNvPr id="26634" name="Freeform 132"/>
          <p:cNvSpPr>
            <a:spLocks/>
          </p:cNvSpPr>
          <p:nvPr/>
        </p:nvSpPr>
        <p:spPr bwMode="auto">
          <a:xfrm>
            <a:off x="8261968" y="4913579"/>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cxnSp>
        <p:nvCxnSpPr>
          <p:cNvPr id="8" name="Straight Connector 7"/>
          <p:cNvCxnSpPr/>
          <p:nvPr/>
        </p:nvCxnSpPr>
        <p:spPr bwMode="auto">
          <a:xfrm>
            <a:off x="5715000" y="3986154"/>
            <a:ext cx="0" cy="842867"/>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9" name="Oval 8"/>
          <p:cNvSpPr/>
          <p:nvPr/>
        </p:nvSpPr>
        <p:spPr bwMode="auto">
          <a:xfrm>
            <a:off x="5562600" y="3837641"/>
            <a:ext cx="3311761" cy="429559"/>
          </a:xfrm>
          <a:prstGeom prst="ellipse">
            <a:avLst/>
          </a:prstGeom>
          <a:noFill/>
          <a:ln w="952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10" name="TextBox 9"/>
          <p:cNvSpPr txBox="1"/>
          <p:nvPr/>
        </p:nvSpPr>
        <p:spPr>
          <a:xfrm>
            <a:off x="5562600" y="5638800"/>
            <a:ext cx="3352799" cy="276999"/>
          </a:xfrm>
          <a:prstGeom prst="rect">
            <a:avLst/>
          </a:prstGeom>
          <a:noFill/>
        </p:spPr>
        <p:txBody>
          <a:bodyPr wrap="square" rtlCol="0">
            <a:spAutoFit/>
          </a:bodyPr>
          <a:lstStyle/>
          <a:p>
            <a:pPr algn="ctr"/>
            <a:r>
              <a:rPr lang="en-US" sz="1200" dirty="0" smtClean="0"/>
              <a:t>Ensure all OHPL are identified on route surveys</a:t>
            </a:r>
            <a:endParaRPr lang="en-US" sz="1200" dirty="0"/>
          </a:p>
        </p:txBody>
      </p:sp>
      <p:pic>
        <p:nvPicPr>
          <p:cNvPr id="24" name="Picture 71" descr="DHLicon_Clipboard"/>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593969" y="5089308"/>
            <a:ext cx="425831" cy="526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662541"/>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GB" sz="1400" dirty="0" smtClean="0">
                <a:solidFill>
                  <a:schemeClr val="accent2"/>
                </a:solidFill>
                <a:latin typeface="+mj-lt"/>
                <a:sym typeface="Wingdings" pitchFamily="2" charset="2"/>
              </a:rPr>
              <a:t>Do you ensure that all persons conducting route surveys have received adequate training and are competency assessed? </a:t>
            </a:r>
          </a:p>
          <a:p>
            <a:pPr marL="342900" indent="-342900" eaLnBrk="1" hangingPunct="1">
              <a:buFont typeface="+mj-lt"/>
              <a:buAutoNum type="arabicPeriod"/>
              <a:defRPr/>
            </a:pPr>
            <a:r>
              <a:rPr lang="en-GB" sz="1400" dirty="0" smtClean="0">
                <a:solidFill>
                  <a:schemeClr val="accent2"/>
                </a:solidFill>
                <a:latin typeface="+mj-lt"/>
                <a:sym typeface="Wingdings" pitchFamily="2" charset="2"/>
              </a:rPr>
              <a:t>Do you ensure the standards of route surveys by conducting verification checks? </a:t>
            </a:r>
          </a:p>
          <a:p>
            <a:pPr marL="342900" indent="-342900" eaLnBrk="1" hangingPunct="1">
              <a:buFont typeface="+mj-lt"/>
              <a:buAutoNum type="arabicPeriod"/>
              <a:defRPr/>
            </a:pPr>
            <a:r>
              <a:rPr lang="en-GB" sz="1400" dirty="0" smtClean="0">
                <a:solidFill>
                  <a:schemeClr val="accent2"/>
                </a:solidFill>
                <a:latin typeface="+mj-lt"/>
                <a:sym typeface="Wingdings" pitchFamily="2" charset="2"/>
              </a:rPr>
              <a:t>Do you ensure planning take’s into consideration possible delays and how to react to delays?</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the DSV or Tool Pusher are present during Route Surveys</a:t>
            </a:r>
            <a:r>
              <a:rPr lang="en-US" sz="1400" dirty="0" smtClean="0">
                <a:solidFill>
                  <a:schemeClr val="accent2"/>
                </a:solidFill>
                <a:latin typeface="+mj-lt"/>
                <a:sym typeface="Wingdings" pitchFamily="2" charset="2"/>
              </a:rPr>
              <a:t>?</a:t>
            </a:r>
          </a:p>
          <a:p>
            <a:pPr marL="342900" indent="-342900" eaLnBrk="1" hangingPunct="1">
              <a:buFont typeface="+mj-lt"/>
              <a:buAutoNum type="arabicPeriod"/>
              <a:defRPr/>
            </a:pPr>
            <a:r>
              <a:rPr lang="en-US" sz="1400" dirty="0" smtClean="0">
                <a:solidFill>
                  <a:schemeClr val="accent2"/>
                </a:solidFill>
                <a:latin typeface="+mj-lt"/>
                <a:sym typeface="Wingdings" pitchFamily="2" charset="2"/>
              </a:rPr>
              <a:t>Do </a:t>
            </a:r>
            <a:r>
              <a:rPr lang="en-US" sz="1400" dirty="0">
                <a:solidFill>
                  <a:schemeClr val="accent2"/>
                </a:solidFill>
                <a:latin typeface="+mj-lt"/>
                <a:sym typeface="Wingdings" pitchFamily="2" charset="2"/>
              </a:rPr>
              <a:t>you ensure all personnel are aware of the Empowerment to Stop the Work</a:t>
            </a:r>
            <a:r>
              <a:rPr lang="en-US" sz="1400" dirty="0" smtClean="0">
                <a:solidFill>
                  <a:schemeClr val="accent2"/>
                </a:solidFill>
                <a:latin typeface="+mj-lt"/>
                <a:sym typeface="Wingdings" pitchFamily="2" charset="2"/>
              </a:rPr>
              <a:t>?</a:t>
            </a:r>
          </a:p>
          <a:p>
            <a:pPr marL="342900" indent="-342900" eaLnBrk="1" hangingPunct="1">
              <a:buFont typeface="+mj-lt"/>
              <a:buAutoNum type="arabicPeriod"/>
              <a:defRPr/>
            </a:pPr>
            <a:r>
              <a:rPr lang="en-GB" sz="1400" dirty="0" smtClean="0">
                <a:solidFill>
                  <a:schemeClr val="accent2"/>
                </a:solidFill>
                <a:latin typeface="+mj-lt"/>
                <a:sym typeface="Wingdings" pitchFamily="2" charset="2"/>
              </a:rPr>
              <a:t>Do you ensure all personnel are aware of intervention for unsafe practices?</a:t>
            </a:r>
            <a:endParaRPr lang="en-US" sz="1400" dirty="0">
              <a:solidFill>
                <a:schemeClr val="accent2"/>
              </a:solidFill>
              <a:latin typeface="+mj-lt"/>
              <a:sym typeface="Wingdings" pitchFamily="2" charset="2"/>
            </a:endParaRPr>
          </a:p>
          <a:p>
            <a:pPr marL="342900" indent="-342900" eaLnBrk="1" hangingPunct="1">
              <a:buFont typeface="+mj-lt"/>
              <a:buAutoNum type="arabicPeriod"/>
              <a:defRPr/>
            </a:pPr>
            <a:endParaRPr lang="en-US" sz="1400" dirty="0">
              <a:solidFill>
                <a:srgbClr val="0033CC"/>
              </a:solidFill>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a:t>
            </a:r>
            <a:endParaRPr lang="en-US" sz="1000" i="1" dirty="0">
              <a:solidFill>
                <a:srgbClr val="0033CC"/>
              </a:solidFill>
              <a:latin typeface="+mj-lt"/>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2</a:t>
            </a:fld>
            <a:endParaRPr lang="en-US" dirty="0"/>
          </a:p>
        </p:txBody>
      </p:sp>
      <p:sp>
        <p:nvSpPr>
          <p:cNvPr id="5" name="Rectangle 4"/>
          <p:cNvSpPr/>
          <p:nvPr/>
        </p:nvSpPr>
        <p:spPr>
          <a:xfrm>
            <a:off x="298450" y="990600"/>
            <a:ext cx="4487126" cy="276999"/>
          </a:xfrm>
          <a:prstGeom prst="rect">
            <a:avLst/>
          </a:prstGeom>
        </p:spPr>
        <p:txBody>
          <a:bodyPr wrap="none">
            <a:spAutoFit/>
          </a:bodyPr>
          <a:lstStyle/>
          <a:p>
            <a:pPr marL="114300" lvl="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27.08.19     Incident title  </a:t>
            </a:r>
            <a:r>
              <a:rPr lang="en-US" sz="1200" b="1" dirty="0" smtClean="0">
                <a:solidFill>
                  <a:srgbClr val="333399"/>
                </a:solidFill>
                <a:latin typeface="Tahoma" pitchFamily="34" charset="0"/>
              </a:rPr>
              <a:t>HiPo </a:t>
            </a:r>
            <a:r>
              <a:rPr lang="en-US" sz="1200" b="1" dirty="0">
                <a:solidFill>
                  <a:srgbClr val="333399"/>
                </a:solidFill>
                <a:latin typeface="Tahoma" pitchFamily="34" charset="0"/>
              </a:rPr>
              <a:t># 51 OHPL Strike.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anguage xmlns="4880e4f8-4b7d-4bdd-91e3-e10d47036eca">English 1</Language>
    <DocId xmlns="4880e4f8-4b7d-4bdd-91e3-e10d47036eca">92297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24F43443-1435-48CB-A166-FE291D7C1138}"/>
</file>

<file path=customXml/itemProps2.xml><?xml version="1.0" encoding="utf-8"?>
<ds:datastoreItem xmlns:ds="http://schemas.openxmlformats.org/officeDocument/2006/customXml" ds:itemID="{ACF46C6F-070D-40A4-B21F-D63FE5060AAE}"/>
</file>

<file path=customXml/itemProps3.xml><?xml version="1.0" encoding="utf-8"?>
<ds:datastoreItem xmlns:ds="http://schemas.openxmlformats.org/officeDocument/2006/customXml" ds:itemID="{417CDCFD-C2C6-4ECC-85D9-E8AEE3BFF834}"/>
</file>

<file path=docProps/app.xml><?xml version="1.0" encoding="utf-8"?>
<Properties xmlns="http://schemas.openxmlformats.org/officeDocument/2006/extended-properties" xmlns:vt="http://schemas.openxmlformats.org/officeDocument/2006/docPropsVTypes">
  <Template/>
  <TotalTime>7125</TotalTime>
  <Words>608</Words>
  <Application>Microsoft Office PowerPoint</Application>
  <PresentationFormat>On-screen Show (4:3)</PresentationFormat>
  <Paragraphs>61</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Tahoma</vt:lpstr>
      <vt:lpstr>Times New Roman</vt:lpstr>
      <vt:lpstr>Webdings</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Masroori, Ahmed UWZ11H</cp:lastModifiedBy>
  <cp:revision>723</cp:revision>
  <cp:lastPrinted>2019-10-03T11:00:28Z</cp:lastPrinted>
  <dcterms:created xsi:type="dcterms:W3CDTF">2001-05-03T06:07:08Z</dcterms:created>
  <dcterms:modified xsi:type="dcterms:W3CDTF">2020-03-18T05:08:39Z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