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0" r:id="rId5"/>
    <p:sldId id="275" r:id="rId6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114EF9-22BF-4398-89C4-F10FB6A27D61}">
          <p14:sldIdLst>
            <p14:sldId id="330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CCCC00"/>
    <a:srgbClr val="B2B2B2"/>
    <a:srgbClr val="0000FF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64" autoAdjust="0"/>
  </p:normalViewPr>
  <p:slideViewPr>
    <p:cSldViewPr>
      <p:cViewPr varScale="1">
        <p:scale>
          <a:sx n="73" d="100"/>
          <a:sy n="73" d="100"/>
        </p:scale>
        <p:origin x="1296" y="84"/>
      </p:cViewPr>
      <p:guideLst>
        <p:guide orient="horz" pos="22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535" y="1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720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535" y="8843720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133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535" y="1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69" y="4421862"/>
            <a:ext cx="5151164" cy="418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720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535" y="8843720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8" tIns="45464" rIns="90928" bIns="454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8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59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09279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46180" y="3229212"/>
            <a:ext cx="2747846" cy="2577647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599" y="838200"/>
            <a:ext cx="5592713" cy="44935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14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August 2019    Incident title: </a:t>
            </a:r>
            <a:r>
              <a:rPr lang="en-US" sz="1400" b="1" dirty="0" err="1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Asset Damage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9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On 14th August 2019 at 13:48 a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seismic vibrator was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detouring between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working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area near the Fahud Power Station, while crossing underneath a low power line from an unauthorized crossing point (Middle of power line span and without any crossing point marking), vibrator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antenna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came into contact with a 33kV power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line. No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injury was sustained by the vibrator driver, only the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antennas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were damaged on the vibrator, there was no physical damage to the power line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 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>
                <a:latin typeface="Arial" charset="0"/>
                <a:cs typeface="Tahoma" pitchFamily="34" charset="0"/>
              </a:rPr>
              <a:t>Always cross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from the </a:t>
            </a:r>
            <a:r>
              <a:rPr lang="en-US" sz="1200" dirty="0">
                <a:latin typeface="Arial" charset="0"/>
                <a:cs typeface="Tahoma" pitchFamily="34" charset="0"/>
              </a:rPr>
              <a:t>designated crossing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points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 smtClean="0">
                <a:latin typeface="Arial" charset="0"/>
                <a:cs typeface="Tahoma" pitchFamily="34" charset="0"/>
              </a:rPr>
              <a:t>Make sure all the OHL where work is going to take place are identified and marked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 smtClean="0">
                <a:latin typeface="Arial" charset="0"/>
                <a:cs typeface="Tahoma" pitchFamily="34" charset="0"/>
              </a:rPr>
              <a:t>Make sure all </a:t>
            </a:r>
            <a:r>
              <a:rPr lang="en-US" sz="1200" dirty="0">
                <a:latin typeface="Arial" charset="0"/>
                <a:cs typeface="Tahoma" pitchFamily="34" charset="0"/>
              </a:rPr>
              <a:t>the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HSE controls </a:t>
            </a:r>
            <a:r>
              <a:rPr lang="en-US" sz="1200" dirty="0">
                <a:latin typeface="Arial" charset="0"/>
                <a:cs typeface="Tahoma" pitchFamily="34" charset="0"/>
              </a:rPr>
              <a:t>identified in RAR are addressed and communicated in detail. 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</a:t>
            </a:r>
            <a:r>
              <a:rPr lang="en-US" sz="1200" dirty="0">
                <a:latin typeface="Arial" charset="0"/>
                <a:cs typeface="Tahoma" pitchFamily="34" charset="0"/>
              </a:rPr>
              <a:t>pay attention to the surrounding while working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 smtClean="0">
                <a:latin typeface="Arial" charset="0"/>
                <a:cs typeface="Tahoma" pitchFamily="34" charset="0"/>
              </a:rPr>
              <a:t>In-field supervision </a:t>
            </a:r>
            <a:r>
              <a:rPr lang="en-US" sz="1200" dirty="0">
                <a:latin typeface="Arial" charset="0"/>
                <a:cs typeface="Tahoma" pitchFamily="34" charset="0"/>
              </a:rPr>
              <a:t>should be in place to manage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working closer to OHL</a:t>
            </a:r>
            <a:endParaRPr lang="en-US" sz="1200" dirty="0">
              <a:latin typeface="Arial" charset="0"/>
              <a:cs typeface="Tahoma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>
                <a:latin typeface="Arial" charset="0"/>
                <a:cs typeface="Tahoma" pitchFamily="34" charset="0"/>
              </a:rPr>
              <a:t>Always report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incidents/near miss immediately</a:t>
            </a:r>
            <a:r>
              <a:rPr lang="en-US" sz="1200" dirty="0">
                <a:latin typeface="Arial" charset="0"/>
                <a:cs typeface="Tahoma" pitchFamily="34" charset="0"/>
              </a:rPr>
              <a:t>. </a:t>
            </a: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you know your route, if in doubt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STOP </a:t>
            </a:r>
            <a:r>
              <a:rPr lang="en-US" sz="1200" dirty="0">
                <a:latin typeface="Arial" charset="0"/>
                <a:cs typeface="Tahoma" pitchFamily="34" charset="0"/>
              </a:rPr>
              <a:t>and ask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1000" y="5552798"/>
            <a:ext cx="51054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follow the working procedures and do not take Shortcuts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5" name="Freeform 132">
            <a:extLst>
              <a:ext uri="{FF2B5EF4-FFF2-40B4-BE49-F238E27FC236}">
                <a16:creationId xmlns:a16="http://schemas.microsoft.com/office/drawing/2014/main" id="{C29C71D1-B58A-49E6-B476-D2DDF16F8E32}"/>
              </a:ext>
            </a:extLst>
          </p:cNvPr>
          <p:cNvSpPr>
            <a:spLocks/>
          </p:cNvSpPr>
          <p:nvPr/>
        </p:nvSpPr>
        <p:spPr bwMode="auto">
          <a:xfrm>
            <a:off x="8161853" y="524707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5708" y="977204"/>
            <a:ext cx="2789691" cy="2131167"/>
          </a:xfrm>
          <a:prstGeom prst="rect">
            <a:avLst/>
          </a:prstGeom>
        </p:spPr>
      </p:pic>
      <p:grpSp>
        <p:nvGrpSpPr>
          <p:cNvPr id="16" name="Group 131">
            <a:extLst>
              <a:ext uri="{FF2B5EF4-FFF2-40B4-BE49-F238E27FC236}">
                <a16:creationId xmlns:a16="http://schemas.microsoft.com/office/drawing/2014/main" id="{60CE203F-78EB-481B-9F79-AF2C747C4100}"/>
              </a:ext>
            </a:extLst>
          </p:cNvPr>
          <p:cNvGrpSpPr>
            <a:grpSpLocks/>
          </p:cNvGrpSpPr>
          <p:nvPr/>
        </p:nvGrpSpPr>
        <p:grpSpPr bwMode="auto">
          <a:xfrm>
            <a:off x="8362664" y="2499826"/>
            <a:ext cx="336550" cy="544513"/>
            <a:chOff x="3504" y="544"/>
            <a:chExt cx="2287" cy="1855"/>
          </a:xfrm>
        </p:grpSpPr>
        <p:sp>
          <p:nvSpPr>
            <p:cNvPr id="18" name="Line 129">
              <a:extLst>
                <a:ext uri="{FF2B5EF4-FFF2-40B4-BE49-F238E27FC236}">
                  <a16:creationId xmlns:a16="http://schemas.microsoft.com/office/drawing/2014/main" id="{BEEBDEC6-6E6B-484A-83ED-A6D20BD62B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>
              <a:extLst>
                <a:ext uri="{FF2B5EF4-FFF2-40B4-BE49-F238E27FC236}">
                  <a16:creationId xmlns:a16="http://schemas.microsoft.com/office/drawing/2014/main" id="{157799CA-37A7-48FB-A62D-2391C9D6F8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468206" y="4791671"/>
            <a:ext cx="128908" cy="273304"/>
            <a:chOff x="0" y="0"/>
            <a:chExt cx="876300" cy="18288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876299" y="0"/>
              <a:ext cx="0" cy="1828800"/>
            </a:xfrm>
            <a:prstGeom prst="line">
              <a:avLst/>
            </a:prstGeom>
            <a:ln w="57150">
              <a:solidFill>
                <a:srgbClr val="CC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Isosceles Triangle 26"/>
            <p:cNvSpPr/>
            <p:nvPr/>
          </p:nvSpPr>
          <p:spPr>
            <a:xfrm rot="16200000">
              <a:off x="61912" y="-4763"/>
              <a:ext cx="752475" cy="8763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644195" y="4916775"/>
            <a:ext cx="128908" cy="273304"/>
            <a:chOff x="0" y="0"/>
            <a:chExt cx="876300" cy="18288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76299" y="0"/>
              <a:ext cx="0" cy="1828800"/>
            </a:xfrm>
            <a:prstGeom prst="line">
              <a:avLst/>
            </a:prstGeom>
            <a:ln w="57150">
              <a:solidFill>
                <a:srgbClr val="CC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Isosceles Triangle 36"/>
            <p:cNvSpPr/>
            <p:nvPr/>
          </p:nvSpPr>
          <p:spPr>
            <a:xfrm rot="16200000">
              <a:off x="61912" y="-4763"/>
              <a:ext cx="752475" cy="8763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741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355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RAR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drivers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are trained and experienced?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low power lines are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marked and identified?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Do you ensure that all the controls identified in RAR are addressed and communicated in detail. </a:t>
            </a: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drivers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are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supervised all the time in high risk areas?</a:t>
            </a: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you ensure that all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points are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off set from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the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low powerlines?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personnel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understand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the incident reporting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protocol regardless of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d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amage?</a:t>
            </a: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7814" y="817761"/>
            <a:ext cx="5711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14</a:t>
            </a:r>
            <a:r>
              <a:rPr lang="en-GB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 August 2019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Incident title: </a:t>
            </a:r>
            <a:r>
              <a:rPr lang="en-US" sz="1400" b="1" dirty="0" err="1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Asset Damage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080560" y="59411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92298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911A55-A4E1-4F08-8718-C48CCACD4207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11265</TotalTime>
  <Words>550</Words>
  <Application>Microsoft Office PowerPoint</Application>
  <PresentationFormat>On-screen Show (4:3)</PresentationFormat>
  <Paragraphs>65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1148</cp:revision>
  <cp:lastPrinted>2019-09-30T09:42:57Z</cp:lastPrinted>
  <dcterms:created xsi:type="dcterms:W3CDTF">2001-05-03T06:07:08Z</dcterms:created>
  <dcterms:modified xsi:type="dcterms:W3CDTF">2020-03-18T05:11:06Z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