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5"/>
  </p:sldMasterIdLst>
  <p:notesMasterIdLst>
    <p:notesMasterId r:id="rId8"/>
  </p:notesMasterIdLst>
  <p:handoutMasterIdLst>
    <p:handoutMasterId r:id="rId9"/>
  </p:handoutMasterIdLst>
  <p:sldIdLst>
    <p:sldId id="274" r:id="rId6"/>
    <p:sldId id="275" r:id="rId7"/>
  </p:sldIdLst>
  <p:sldSz cx="9144000" cy="6858000" type="screen4x3"/>
  <p:notesSz cx="7010400" cy="9236075"/>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2"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565956-BBB5-4248-846D-6F59DADA9F48}" v="12" dt="2019-10-14T03:24:44.0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83837" autoAdjust="0"/>
  </p:normalViewPr>
  <p:slideViewPr>
    <p:cSldViewPr>
      <p:cViewPr varScale="1">
        <p:scale>
          <a:sx n="73" d="100"/>
          <a:sy n="73" d="100"/>
        </p:scale>
        <p:origin x="111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8" d="100"/>
          <a:sy n="48" d="100"/>
        </p:scale>
        <p:origin x="2784" y="52"/>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42"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1.xml"/><Relationship Id="rId10" Type="http://schemas.openxmlformats.org/officeDocument/2006/relationships/commentAuthors" Target="commentAuthors.xml"/><Relationship Id="rId14" Type="http://schemas.openxmlformats.org/officeDocument/2006/relationships/tableStyles" Target="tableStyles.xml"/><Relationship Id="rId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our Al Barwani" userId="2805b63b-0b0b-4bc2-ac14-328b1e6d83c7" providerId="ADAL" clId="{41565956-BBB5-4248-846D-6F59DADA9F48}"/>
    <pc:docChg chg="undo redo custSel modSld">
      <pc:chgData name="Amour Al Barwani" userId="2805b63b-0b0b-4bc2-ac14-328b1e6d83c7" providerId="ADAL" clId="{41565956-BBB5-4248-846D-6F59DADA9F48}" dt="2019-10-14T03:24:47.237" v="1510" actId="13926"/>
      <pc:docMkLst>
        <pc:docMk/>
      </pc:docMkLst>
      <pc:sldChg chg="modSp">
        <pc:chgData name="Amour Al Barwani" userId="2805b63b-0b0b-4bc2-ac14-328b1e6d83c7" providerId="ADAL" clId="{41565956-BBB5-4248-846D-6F59DADA9F48}" dt="2019-10-13T11:26:55.645" v="23" actId="20577"/>
        <pc:sldMkLst>
          <pc:docMk/>
          <pc:sldMk cId="0" sldId="258"/>
        </pc:sldMkLst>
        <pc:spChg chg="mod">
          <ac:chgData name="Amour Al Barwani" userId="2805b63b-0b0b-4bc2-ac14-328b1e6d83c7" providerId="ADAL" clId="{41565956-BBB5-4248-846D-6F59DADA9F48}" dt="2019-10-13T11:26:55.645" v="23" actId="20577"/>
          <ac:spMkLst>
            <pc:docMk/>
            <pc:sldMk cId="0" sldId="258"/>
            <ac:spMk id="4105" creationId="{00000000-0000-0000-0000-000000000000}"/>
          </ac:spMkLst>
        </pc:spChg>
      </pc:sldChg>
      <pc:sldChg chg="modSp">
        <pc:chgData name="Amour Al Barwani" userId="2805b63b-0b0b-4bc2-ac14-328b1e6d83c7" providerId="ADAL" clId="{41565956-BBB5-4248-846D-6F59DADA9F48}" dt="2019-10-14T02:48:17.574" v="1015" actId="13926"/>
        <pc:sldMkLst>
          <pc:docMk/>
          <pc:sldMk cId="0" sldId="259"/>
        </pc:sldMkLst>
        <pc:graphicFrameChg chg="modGraphic">
          <ac:chgData name="Amour Al Barwani" userId="2805b63b-0b0b-4bc2-ac14-328b1e6d83c7" providerId="ADAL" clId="{41565956-BBB5-4248-846D-6F59DADA9F48}" dt="2019-10-14T02:46:23.938" v="992" actId="20577"/>
          <ac:graphicFrameMkLst>
            <pc:docMk/>
            <pc:sldMk cId="0" sldId="259"/>
            <ac:graphicFrameMk id="10" creationId="{00000000-0000-0000-0000-000000000000}"/>
          </ac:graphicFrameMkLst>
        </pc:graphicFrameChg>
        <pc:graphicFrameChg chg="modGraphic">
          <ac:chgData name="Amour Al Barwani" userId="2805b63b-0b0b-4bc2-ac14-328b1e6d83c7" providerId="ADAL" clId="{41565956-BBB5-4248-846D-6F59DADA9F48}" dt="2019-10-14T02:48:17.574" v="1015" actId="13926"/>
          <ac:graphicFrameMkLst>
            <pc:docMk/>
            <pc:sldMk cId="0" sldId="259"/>
            <ac:graphicFrameMk id="17" creationId="{00000000-0000-0000-0000-000000000000}"/>
          </ac:graphicFrameMkLst>
        </pc:graphicFrameChg>
      </pc:sldChg>
      <pc:sldChg chg="modSp">
        <pc:chgData name="Amour Al Barwani" userId="2805b63b-0b0b-4bc2-ac14-328b1e6d83c7" providerId="ADAL" clId="{41565956-BBB5-4248-846D-6F59DADA9F48}" dt="2019-10-14T02:39:50.536" v="716" actId="13926"/>
        <pc:sldMkLst>
          <pc:docMk/>
          <pc:sldMk cId="0" sldId="261"/>
        </pc:sldMkLst>
        <pc:spChg chg="mod">
          <ac:chgData name="Amour Al Barwani" userId="2805b63b-0b0b-4bc2-ac14-328b1e6d83c7" providerId="ADAL" clId="{41565956-BBB5-4248-846D-6F59DADA9F48}" dt="2019-10-14T02:39:50.536" v="716" actId="13926"/>
          <ac:spMkLst>
            <pc:docMk/>
            <pc:sldMk cId="0" sldId="261"/>
            <ac:spMk id="4" creationId="{00000000-0000-0000-0000-000000000000}"/>
          </ac:spMkLst>
        </pc:spChg>
      </pc:sldChg>
      <pc:sldChg chg="modSp">
        <pc:chgData name="Amour Al Barwani" userId="2805b63b-0b0b-4bc2-ac14-328b1e6d83c7" providerId="ADAL" clId="{41565956-BBB5-4248-846D-6F59DADA9F48}" dt="2019-10-14T03:24:47.237" v="1510" actId="13926"/>
        <pc:sldMkLst>
          <pc:docMk/>
          <pc:sldMk cId="0" sldId="274"/>
        </pc:sldMkLst>
        <pc:spChg chg="mod">
          <ac:chgData name="Amour Al Barwani" userId="2805b63b-0b0b-4bc2-ac14-328b1e6d83c7" providerId="ADAL" clId="{41565956-BBB5-4248-846D-6F59DADA9F48}" dt="2019-10-14T03:22:43.004" v="1474" actId="13926"/>
          <ac:spMkLst>
            <pc:docMk/>
            <pc:sldMk cId="0" sldId="274"/>
            <ac:spMk id="14339" creationId="{00000000-0000-0000-0000-000000000000}"/>
          </ac:spMkLst>
        </pc:spChg>
        <pc:spChg chg="mod">
          <ac:chgData name="Amour Al Barwani" userId="2805b63b-0b0b-4bc2-ac14-328b1e6d83c7" providerId="ADAL" clId="{41565956-BBB5-4248-846D-6F59DADA9F48}" dt="2019-10-14T03:24:47.237" v="1510" actId="13926"/>
          <ac:spMkLst>
            <pc:docMk/>
            <pc:sldMk cId="0" sldId="274"/>
            <ac:spMk id="26628" creationId="{00000000-0000-0000-0000-000000000000}"/>
          </ac:spMkLst>
        </pc:spChg>
      </pc:sldChg>
      <pc:sldChg chg="modSp">
        <pc:chgData name="Amour Al Barwani" userId="2805b63b-0b0b-4bc2-ac14-328b1e6d83c7" providerId="ADAL" clId="{41565956-BBB5-4248-846D-6F59DADA9F48}" dt="2019-10-14T03:08:00.460" v="1347" actId="13926"/>
        <pc:sldMkLst>
          <pc:docMk/>
          <pc:sldMk cId="0" sldId="281"/>
        </pc:sldMkLst>
        <pc:graphicFrameChg chg="modGraphic">
          <ac:chgData name="Amour Al Barwani" userId="2805b63b-0b0b-4bc2-ac14-328b1e6d83c7" providerId="ADAL" clId="{41565956-BBB5-4248-846D-6F59DADA9F48}" dt="2019-10-14T03:08:00.460" v="1347" actId="13926"/>
          <ac:graphicFrameMkLst>
            <pc:docMk/>
            <pc:sldMk cId="0" sldId="281"/>
            <ac:graphicFrameMk id="11" creationId="{00000000-0000-0000-0000-000000000000}"/>
          </ac:graphicFrameMkLst>
        </pc:graphicFrameChg>
      </pc:sldChg>
      <pc:sldChg chg="modSp">
        <pc:chgData name="Amour Al Barwani" userId="2805b63b-0b0b-4bc2-ac14-328b1e6d83c7" providerId="ADAL" clId="{41565956-BBB5-4248-846D-6F59DADA9F48}" dt="2019-10-14T03:03:48.420" v="1283" actId="20577"/>
        <pc:sldMkLst>
          <pc:docMk/>
          <pc:sldMk cId="0" sldId="282"/>
        </pc:sldMkLst>
        <pc:graphicFrameChg chg="mod modGraphic">
          <ac:chgData name="Amour Al Barwani" userId="2805b63b-0b0b-4bc2-ac14-328b1e6d83c7" providerId="ADAL" clId="{41565956-BBB5-4248-846D-6F59DADA9F48}" dt="2019-10-14T03:03:48.420" v="1283" actId="20577"/>
          <ac:graphicFrameMkLst>
            <pc:docMk/>
            <pc:sldMk cId="0" sldId="282"/>
            <ac:graphicFrameMk id="13" creationId="{00000000-0000-0000-0000-000000000000}"/>
          </ac:graphicFrameMkLst>
        </pc:graphicFrameChg>
      </pc:sldChg>
      <pc:sldChg chg="modSp">
        <pc:chgData name="Amour Al Barwani" userId="2805b63b-0b0b-4bc2-ac14-328b1e6d83c7" providerId="ADAL" clId="{41565956-BBB5-4248-846D-6F59DADA9F48}" dt="2019-10-14T02:16:41.338" v="305" actId="20577"/>
        <pc:sldMkLst>
          <pc:docMk/>
          <pc:sldMk cId="0" sldId="287"/>
        </pc:sldMkLst>
        <pc:spChg chg="mod">
          <ac:chgData name="Amour Al Barwani" userId="2805b63b-0b0b-4bc2-ac14-328b1e6d83c7" providerId="ADAL" clId="{41565956-BBB5-4248-846D-6F59DADA9F48}" dt="2019-10-14T02:16:41.338" v="305" actId="20577"/>
          <ac:spMkLst>
            <pc:docMk/>
            <pc:sldMk cId="0" sldId="287"/>
            <ac:spMk id="2050" creationId="{00000000-0000-0000-0000-000000000000}"/>
          </ac:spMkLst>
        </pc:spChg>
      </pc:sldChg>
      <pc:sldChg chg="modSp">
        <pc:chgData name="Amour Al Barwani" userId="2805b63b-0b0b-4bc2-ac14-328b1e6d83c7" providerId="ADAL" clId="{41565956-BBB5-4248-846D-6F59DADA9F48}" dt="2019-10-14T03:15:34.908" v="1431" actId="13901"/>
        <pc:sldMkLst>
          <pc:docMk/>
          <pc:sldMk cId="0" sldId="289"/>
        </pc:sldMkLst>
        <pc:graphicFrameChg chg="mod modGraphic">
          <ac:chgData name="Amour Al Barwani" userId="2805b63b-0b0b-4bc2-ac14-328b1e6d83c7" providerId="ADAL" clId="{41565956-BBB5-4248-846D-6F59DADA9F48}" dt="2019-10-14T03:15:34.908" v="1431" actId="13901"/>
          <ac:graphicFrameMkLst>
            <pc:docMk/>
            <pc:sldMk cId="0" sldId="289"/>
            <ac:graphicFrameMk id="5" creationId="{00000000-0000-0000-0000-000000000000}"/>
          </ac:graphicFrameMkLst>
        </pc:graphicFrameChg>
      </pc:sldChg>
      <pc:sldChg chg="modSp">
        <pc:chgData name="Amour Al Barwani" userId="2805b63b-0b0b-4bc2-ac14-328b1e6d83c7" providerId="ADAL" clId="{41565956-BBB5-4248-846D-6F59DADA9F48}" dt="2019-10-14T03:11:46.085" v="1411" actId="13926"/>
        <pc:sldMkLst>
          <pc:docMk/>
          <pc:sldMk cId="0" sldId="301"/>
        </pc:sldMkLst>
        <pc:graphicFrameChg chg="modGraphic">
          <ac:chgData name="Amour Al Barwani" userId="2805b63b-0b0b-4bc2-ac14-328b1e6d83c7" providerId="ADAL" clId="{41565956-BBB5-4248-846D-6F59DADA9F48}" dt="2019-10-14T03:11:46.085" v="1411" actId="13926"/>
          <ac:graphicFrameMkLst>
            <pc:docMk/>
            <pc:sldMk cId="0" sldId="301"/>
            <ac:graphicFrameMk id="9" creationId="{00000000-0000-0000-0000-000000000000}"/>
          </ac:graphicFrameMkLst>
        </pc:graphicFrameChg>
      </pc:sldChg>
      <pc:sldChg chg="modSp">
        <pc:chgData name="Amour Al Barwani" userId="2805b63b-0b0b-4bc2-ac14-328b1e6d83c7" providerId="ADAL" clId="{41565956-BBB5-4248-846D-6F59DADA9F48}" dt="2019-10-14T02:32:27.766" v="610" actId="1038"/>
        <pc:sldMkLst>
          <pc:docMk/>
          <pc:sldMk cId="1435093657" sldId="317"/>
        </pc:sldMkLst>
        <pc:graphicFrameChg chg="mod modGraphic">
          <ac:chgData name="Amour Al Barwani" userId="2805b63b-0b0b-4bc2-ac14-328b1e6d83c7" providerId="ADAL" clId="{41565956-BBB5-4248-846D-6F59DADA9F48}" dt="2019-10-14T02:32:27.766" v="610" actId="1038"/>
          <ac:graphicFrameMkLst>
            <pc:docMk/>
            <pc:sldMk cId="1435093657" sldId="317"/>
            <ac:graphicFrameMk id="9" creationId="{00000000-0000-0000-0000-000000000000}"/>
          </ac:graphicFrameMkLst>
        </pc:graphicFrameChg>
      </pc:sldChg>
      <pc:sldChg chg="addSp modSp">
        <pc:chgData name="Amour Al Barwani" userId="2805b63b-0b0b-4bc2-ac14-328b1e6d83c7" providerId="ADAL" clId="{41565956-BBB5-4248-846D-6F59DADA9F48}" dt="2019-10-13T11:33:01.732" v="156" actId="13926"/>
        <pc:sldMkLst>
          <pc:docMk/>
          <pc:sldMk cId="217510530" sldId="324"/>
        </pc:sldMkLst>
        <pc:spChg chg="add mod">
          <ac:chgData name="Amour Al Barwani" userId="2805b63b-0b0b-4bc2-ac14-328b1e6d83c7" providerId="ADAL" clId="{41565956-BBB5-4248-846D-6F59DADA9F48}" dt="2019-10-13T11:33:01.732" v="156" actId="13926"/>
          <ac:spMkLst>
            <pc:docMk/>
            <pc:sldMk cId="217510530" sldId="324"/>
            <ac:spMk id="2" creationId="{652718FF-CF51-4418-8673-B924E8E01BB9}"/>
          </ac:spMkLst>
        </pc:spChg>
      </pc:sldChg>
      <pc:sldChg chg="addSp modSp">
        <pc:chgData name="Amour Al Barwani" userId="2805b63b-0b0b-4bc2-ac14-328b1e6d83c7" providerId="ADAL" clId="{41565956-BBB5-4248-846D-6F59DADA9F48}" dt="2019-10-13T11:31:38.065" v="84" actId="20577"/>
        <pc:sldMkLst>
          <pc:docMk/>
          <pc:sldMk cId="2461407740" sldId="328"/>
        </pc:sldMkLst>
        <pc:spChg chg="add mod">
          <ac:chgData name="Amour Al Barwani" userId="2805b63b-0b0b-4bc2-ac14-328b1e6d83c7" providerId="ADAL" clId="{41565956-BBB5-4248-846D-6F59DADA9F48}" dt="2019-10-13T11:31:38.065" v="84" actId="20577"/>
          <ac:spMkLst>
            <pc:docMk/>
            <pc:sldMk cId="2461407740" sldId="328"/>
            <ac:spMk id="2" creationId="{3E605934-244C-4F8B-B95B-482CADC3C61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063" cy="46173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972339" y="0"/>
            <a:ext cx="3038062" cy="46173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774345"/>
            <a:ext cx="3038063" cy="46173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972339" y="8774345"/>
            <a:ext cx="3038062" cy="46173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29745845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38063" cy="46173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972339" y="0"/>
            <a:ext cx="3038062" cy="46173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96975" y="693738"/>
            <a:ext cx="4616450" cy="3462337"/>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34276" y="4387173"/>
            <a:ext cx="5141850" cy="415556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8774345"/>
            <a:ext cx="3038063" cy="46173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972339" y="8774345"/>
            <a:ext cx="3038062" cy="46173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extLst>
      <p:ext uri="{BB962C8B-B14F-4D97-AF65-F5344CB8AC3E}">
        <p14:creationId xmlns:p14="http://schemas.microsoft.com/office/powerpoint/2010/main" val="20935089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dirty="0"/>
          </a:p>
        </p:txBody>
      </p:sp>
    </p:spTree>
    <p:extLst>
      <p:ext uri="{BB962C8B-B14F-4D97-AF65-F5344CB8AC3E}">
        <p14:creationId xmlns:p14="http://schemas.microsoft.com/office/powerpoint/2010/main" val="1879876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dirty="0"/>
          </a:p>
        </p:txBody>
      </p:sp>
    </p:spTree>
    <p:extLst>
      <p:ext uri="{BB962C8B-B14F-4D97-AF65-F5344CB8AC3E}">
        <p14:creationId xmlns:p14="http://schemas.microsoft.com/office/powerpoint/2010/main" val="1701600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dirty="0"/>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r>
              <a:rPr lang="en-US" dirty="0"/>
              <a:t>Confidential - Not to be shared outside of PDO/PDO contractors </a:t>
            </a:r>
          </a:p>
        </p:txBody>
      </p:sp>
      <p:sp>
        <p:nvSpPr>
          <p:cNvPr id="5" name="Slide Number Placeholder 4"/>
          <p:cNvSpPr>
            <a:spLocks noGrp="1"/>
          </p:cNvSpPr>
          <p:nvPr>
            <p:ph type="sldNum" sz="quarter" idx="12"/>
          </p:nvPr>
        </p:nvSpPr>
        <p:spPr/>
        <p:txBody>
          <a:bodyPr/>
          <a:lstStyle/>
          <a:p>
            <a:pPr>
              <a:defRPr/>
            </a:pPr>
            <a:fld id="{10281B74-92C0-4899-8AEC-B63DF05B8251}" type="slidenum">
              <a:rPr lang="en-US" smtClean="0"/>
              <a:pPr>
                <a:defRPr/>
              </a:pPr>
              <a:t>‹#›</a:t>
            </a:fld>
            <a:endParaRPr lang="en-US" dirty="0"/>
          </a:p>
        </p:txBody>
      </p:sp>
    </p:spTree>
    <p:extLst>
      <p:ext uri="{BB962C8B-B14F-4D97-AF65-F5344CB8AC3E}">
        <p14:creationId xmlns:p14="http://schemas.microsoft.com/office/powerpoint/2010/main" val="2897676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dirty="0"/>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dirty="0"/>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7"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5" r:id="rId3"/>
    <p:sldLayoutId id="2147483973" r:id="rId4"/>
    <p:sldLayoutId id="2147483974"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16200000">
            <a:off x="6087616" y="555879"/>
            <a:ext cx="2466148" cy="3211380"/>
          </a:xfrm>
          <a:prstGeom prst="rect">
            <a:avLst/>
          </a:prstGeom>
        </p:spPr>
      </p:pic>
      <p:sp>
        <p:nvSpPr>
          <p:cNvPr id="14339" name="Text Box 2"/>
          <p:cNvSpPr txBox="1">
            <a:spLocks noChangeArrowheads="1"/>
          </p:cNvSpPr>
          <p:nvPr/>
        </p:nvSpPr>
        <p:spPr bwMode="auto">
          <a:xfrm>
            <a:off x="37190" y="882685"/>
            <a:ext cx="5396415" cy="4632037"/>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Date:22.09.2019</a:t>
            </a:r>
            <a:r>
              <a:rPr lang="en-US" sz="1200" b="1" dirty="0">
                <a:solidFill>
                  <a:srgbClr val="333399"/>
                </a:solidFill>
                <a:latin typeface="Tahoma" pitchFamily="34" charset="0"/>
              </a:rPr>
              <a:t>          Incident title: MVI</a:t>
            </a: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p>
          <a:p>
            <a:pPr algn="just">
              <a:buNone/>
            </a:pPr>
            <a:r>
              <a:rPr lang="en-US" sz="1400" dirty="0">
                <a:latin typeface="+mj-lt"/>
              </a:rPr>
              <a:t>On 22</a:t>
            </a:r>
            <a:r>
              <a:rPr lang="en-US" sz="1400" baseline="30000" dirty="0">
                <a:latin typeface="+mj-lt"/>
              </a:rPr>
              <a:t>nd</a:t>
            </a:r>
            <a:r>
              <a:rPr lang="en-US" sz="1400" dirty="0">
                <a:latin typeface="+mj-lt"/>
              </a:rPr>
              <a:t> September 2019 at 10:30 hours, during rig move from Reihan North 2 to Tabrir South 2, rig was moving on the black top in a convoy with police escort. Police noticed 25 ton crane is coming from the opposite direction and alerted the crane driver to move away from convoy and wide loads. Crane driver moved approximately 2 meters away from black top resulting in the wide load to collide with </a:t>
            </a:r>
            <a:r>
              <a:rPr lang="en-US" sz="1400" dirty="0" smtClean="0">
                <a:latin typeface="+mj-lt"/>
              </a:rPr>
              <a:t>the </a:t>
            </a:r>
            <a:r>
              <a:rPr lang="en-US" sz="1400" dirty="0">
                <a:latin typeface="+mj-lt"/>
              </a:rPr>
              <a:t>crane operator’s cabin. </a:t>
            </a:r>
          </a:p>
          <a:p>
            <a:pPr algn="just">
              <a:buNone/>
            </a:pPr>
            <a:r>
              <a:rPr lang="en-US" sz="1400" dirty="0">
                <a:latin typeface="+mj-lt"/>
              </a:rPr>
              <a:t>There were no Injuries. </a:t>
            </a:r>
          </a:p>
          <a:p>
            <a:pPr algn="just">
              <a:buNone/>
            </a:pPr>
            <a:endParaRPr lang="en-US" sz="1400" dirty="0">
              <a:latin typeface="+mj-lt"/>
              <a:cs typeface="Arial" charset="0"/>
            </a:endParaRPr>
          </a:p>
          <a:p>
            <a:pPr marL="114300" indent="-114300" algn="just">
              <a:defRPr/>
            </a:pPr>
            <a:r>
              <a:rPr lang="en-US" sz="1600" b="1" dirty="0">
                <a:solidFill>
                  <a:srgbClr val="333399"/>
                </a:solidFill>
                <a:latin typeface="Tahoma" pitchFamily="34" charset="0"/>
              </a:rPr>
              <a:t>Your learning from this incident..</a:t>
            </a:r>
            <a:endParaRPr lang="en-US" sz="1000" dirty="0">
              <a:solidFill>
                <a:prstClr val="black"/>
              </a:solidFill>
              <a:latin typeface="Arial" panose="020B0604020202020204" pitchFamily="34" charset="0"/>
              <a:cs typeface="Arial" panose="020B0604020202020204" pitchFamily="34" charset="0"/>
            </a:endParaRPr>
          </a:p>
          <a:p>
            <a:pPr marL="119063" indent="-119063" eaLnBrk="1" hangingPunct="1">
              <a:defRPr/>
            </a:pPr>
            <a:endParaRPr lang="en-US" sz="1400" dirty="0">
              <a:solidFill>
                <a:srgbClr val="000000"/>
              </a:solidFill>
              <a:latin typeface="Arial" charset="0"/>
            </a:endParaRPr>
          </a:p>
          <a:p>
            <a:pPr marL="285750" indent="-285750" eaLnBrk="1" hangingPunct="1">
              <a:buFont typeface="Wingdings" panose="05000000000000000000" pitchFamily="2" charset="2"/>
              <a:buChar char="Ø"/>
              <a:defRPr/>
            </a:pPr>
            <a:r>
              <a:rPr lang="en-US" sz="1400" dirty="0">
                <a:latin typeface="Arial" charset="0"/>
              </a:rPr>
              <a:t>Always respect warning from wide load escort supervisor and </a:t>
            </a:r>
            <a:r>
              <a:rPr lang="en-US" sz="1400" dirty="0" smtClean="0">
                <a:latin typeface="Arial" charset="0"/>
              </a:rPr>
              <a:t>ROP</a:t>
            </a:r>
          </a:p>
          <a:p>
            <a:pPr marL="285750" indent="-285750" eaLnBrk="1" hangingPunct="1">
              <a:buFont typeface="Wingdings" panose="05000000000000000000" pitchFamily="2" charset="2"/>
              <a:buChar char="Ø"/>
              <a:defRPr/>
            </a:pPr>
            <a:r>
              <a:rPr lang="en-US" sz="1400" dirty="0">
                <a:latin typeface="Tahoma" pitchFamily="34" charset="0"/>
              </a:rPr>
              <a:t>Always Pull over as far as safely possible when approaching wide </a:t>
            </a:r>
            <a:r>
              <a:rPr lang="en-US" sz="1400" dirty="0" smtClean="0">
                <a:latin typeface="Tahoma" pitchFamily="34" charset="0"/>
              </a:rPr>
              <a:t>loads</a:t>
            </a:r>
            <a:endParaRPr lang="en-US" sz="1400" dirty="0">
              <a:latin typeface="Arial" charset="0"/>
            </a:endParaRPr>
          </a:p>
          <a:p>
            <a:pPr marL="285750" indent="-285750" eaLnBrk="1" hangingPunct="1">
              <a:buFont typeface="Wingdings" panose="05000000000000000000" pitchFamily="2" charset="2"/>
              <a:buChar char="Ø"/>
              <a:defRPr/>
            </a:pPr>
            <a:r>
              <a:rPr lang="en-US" sz="1400" dirty="0" smtClean="0">
                <a:latin typeface="Arial" charset="0"/>
              </a:rPr>
              <a:t>Lead </a:t>
            </a:r>
            <a:r>
              <a:rPr lang="en-US" sz="1400" dirty="0">
                <a:latin typeface="Arial" charset="0"/>
              </a:rPr>
              <a:t>Supervisor to inform rear escort vehicle </a:t>
            </a:r>
            <a:r>
              <a:rPr lang="en-US" sz="1400" dirty="0" smtClean="0">
                <a:latin typeface="Arial" charset="0"/>
              </a:rPr>
              <a:t>to </a:t>
            </a:r>
            <a:r>
              <a:rPr lang="en-US" sz="1400" dirty="0">
                <a:latin typeface="Arial" charset="0"/>
              </a:rPr>
              <a:t>confirm </a:t>
            </a:r>
            <a:r>
              <a:rPr lang="en-US" sz="1400" dirty="0" smtClean="0">
                <a:latin typeface="Arial" charset="0"/>
              </a:rPr>
              <a:t>that on </a:t>
            </a:r>
            <a:r>
              <a:rPr lang="en-US" sz="1400" dirty="0">
                <a:latin typeface="Arial" charset="0"/>
              </a:rPr>
              <a:t>coming vehicle </a:t>
            </a:r>
            <a:r>
              <a:rPr lang="en-US" sz="1400" dirty="0" smtClean="0">
                <a:latin typeface="Arial" charset="0"/>
              </a:rPr>
              <a:t>have moved </a:t>
            </a:r>
            <a:r>
              <a:rPr lang="en-US" sz="1400" dirty="0">
                <a:latin typeface="Arial" charset="0"/>
              </a:rPr>
              <a:t>to safe </a:t>
            </a:r>
            <a:r>
              <a:rPr lang="en-US" sz="1400" dirty="0" smtClean="0">
                <a:latin typeface="Arial" charset="0"/>
              </a:rPr>
              <a:t>distance</a:t>
            </a:r>
          </a:p>
          <a:p>
            <a:pPr marL="119063" indent="-119063"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dirty="0">
              <a:solidFill>
                <a:srgbClr val="FF0000"/>
              </a:solidFill>
              <a:sym typeface="Webdings" pitchFamily="18" charset="2"/>
            </a:endParaRPr>
          </a:p>
        </p:txBody>
      </p:sp>
      <p:sp>
        <p:nvSpPr>
          <p:cNvPr id="26628" name="TextBox 16"/>
          <p:cNvSpPr txBox="1">
            <a:spLocks noChangeArrowheads="1"/>
          </p:cNvSpPr>
          <p:nvPr/>
        </p:nvSpPr>
        <p:spPr bwMode="auto">
          <a:xfrm>
            <a:off x="104775" y="5715000"/>
            <a:ext cx="7972425" cy="338554"/>
          </a:xfrm>
          <a:prstGeom prst="rect">
            <a:avLst/>
          </a:prstGeom>
          <a:solidFill>
            <a:schemeClr val="accent2"/>
          </a:solidFill>
          <a:ln w="9525">
            <a:noFill/>
            <a:miter lim="800000"/>
            <a:headEnd/>
            <a:tailEnd/>
          </a:ln>
        </p:spPr>
        <p:txBody>
          <a:bodyPr wrap="square">
            <a:spAutoFit/>
          </a:bodyPr>
          <a:lstStyle/>
          <a:p>
            <a:pPr algn="ctr" eaLnBrk="1" hangingPunct="1">
              <a:defRPr/>
            </a:pPr>
            <a:r>
              <a:rPr lang="en-US" sz="1600" b="1" dirty="0">
                <a:solidFill>
                  <a:schemeClr val="bg1"/>
                </a:solidFill>
                <a:latin typeface="Arial" charset="0"/>
              </a:rPr>
              <a:t>Always intervene and stop the convoy if there are obstacles on the road </a:t>
            </a:r>
          </a:p>
        </p:txBody>
      </p:sp>
      <p:sp>
        <p:nvSpPr>
          <p:cNvPr id="16" name="Text Box 12"/>
          <p:cNvSpPr txBox="1">
            <a:spLocks noChangeArrowheads="1"/>
          </p:cNvSpPr>
          <p:nvPr/>
        </p:nvSpPr>
        <p:spPr bwMode="auto">
          <a:xfrm>
            <a:off x="15240" y="52421"/>
            <a:ext cx="9144000" cy="646113"/>
          </a:xfrm>
          <a:prstGeom prst="rect">
            <a:avLst/>
          </a:prstGeom>
          <a:solidFill>
            <a:srgbClr val="00B050"/>
          </a:solidFill>
          <a:ln w="9525">
            <a:noFill/>
            <a:miter lim="800000"/>
            <a:headEnd/>
            <a:tailEnd/>
          </a:ln>
        </p:spPr>
        <p:txBody>
          <a:bodyPr wrap="square">
            <a:spAutoFit/>
          </a:bodyPr>
          <a:lstStyle/>
          <a:p>
            <a:pPr algn="ctr">
              <a:defRPr/>
            </a:pPr>
            <a:r>
              <a:rPr lang="en-GB" sz="3600" b="1" dirty="0">
                <a:latin typeface="+mj-lt"/>
              </a:rPr>
              <a:t>PDO Second Alert</a:t>
            </a:r>
          </a:p>
        </p:txBody>
      </p:sp>
      <p:sp>
        <p:nvSpPr>
          <p:cNvPr id="14" name="Rectangle 13"/>
          <p:cNvSpPr/>
          <p:nvPr/>
        </p:nvSpPr>
        <p:spPr>
          <a:xfrm>
            <a:off x="8321847" y="838200"/>
            <a:ext cx="364953" cy="769441"/>
          </a:xfrm>
          <a:prstGeom prst="rect">
            <a:avLst/>
          </a:prstGeom>
        </p:spPr>
        <p:txBody>
          <a:bodyPr wrap="square">
            <a:spAutoFit/>
          </a:bodyPr>
          <a:lstStyle/>
          <a:p>
            <a:r>
              <a:rPr lang="en-GB" altLang="en-US" sz="4400" b="1" dirty="0">
                <a:solidFill>
                  <a:srgbClr val="FF0000"/>
                </a:solidFill>
                <a:latin typeface="Arial" panose="020B0604020202020204" pitchFamily="34" charset="0"/>
                <a:cs typeface="Arial" panose="020B0604020202020204" pitchFamily="34" charset="0"/>
                <a:sym typeface="Wingdings" panose="05000000000000000000" pitchFamily="2" charset="2"/>
              </a:rPr>
              <a:t></a:t>
            </a:r>
            <a:endParaRPr lang="en-GB" altLang="en-US" sz="4400" b="1" dirty="0">
              <a:solidFill>
                <a:srgbClr val="FF0000"/>
              </a:solidFill>
              <a:latin typeface="Arial" panose="020B0604020202020204" pitchFamily="34" charset="0"/>
              <a:cs typeface="Arial" panose="020B0604020202020204" pitchFamily="34" charset="0"/>
            </a:endParaRPr>
          </a:p>
        </p:txBody>
      </p:sp>
      <p:pic>
        <p:nvPicPr>
          <p:cNvPr id="17" name="Picture 3" descr="Z:\HSE Folder\Incident  near miss\2019\10-04-2019\10-04-2019\IMG_20190410_120732.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767391" y="3458535"/>
            <a:ext cx="3158989" cy="2224714"/>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8" name="Freeform 132"/>
          <p:cNvSpPr>
            <a:spLocks/>
          </p:cNvSpPr>
          <p:nvPr/>
        </p:nvSpPr>
        <p:spPr bwMode="auto">
          <a:xfrm>
            <a:off x="8294225" y="4876800"/>
            <a:ext cx="420195" cy="394277"/>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pPr algn="ctr"/>
            <a:endParaRPr lang="en-US" dirty="0">
              <a:solidFill>
                <a:prstClr val="black"/>
              </a:solidFill>
              <a:cs typeface="Arial" charset="0"/>
            </a:endParaRPr>
          </a:p>
        </p:txBody>
      </p:sp>
      <p:cxnSp>
        <p:nvCxnSpPr>
          <p:cNvPr id="4" name="Straight Arrow Connector 3"/>
          <p:cNvCxnSpPr/>
          <p:nvPr/>
        </p:nvCxnSpPr>
        <p:spPr bwMode="auto">
          <a:xfrm flipH="1">
            <a:off x="6096000" y="4168064"/>
            <a:ext cx="857250" cy="507432"/>
          </a:xfrm>
          <a:prstGeom prst="straightConnector1">
            <a:avLst/>
          </a:prstGeom>
          <a:solidFill>
            <a:schemeClr val="accent1"/>
          </a:solidFill>
          <a:ln w="38100" cap="flat" cmpd="sng" algn="ctr">
            <a:solidFill>
              <a:srgbClr val="00B050"/>
            </a:solidFill>
            <a:prstDash val="solid"/>
            <a:round/>
            <a:headEnd type="triangle"/>
            <a:tailEnd type="triangle"/>
          </a:ln>
          <a:effectLst/>
        </p:spPr>
      </p:cxnSp>
      <p:sp>
        <p:nvSpPr>
          <p:cNvPr id="20" name="Rectangle 19"/>
          <p:cNvSpPr/>
          <p:nvPr/>
        </p:nvSpPr>
        <p:spPr>
          <a:xfrm>
            <a:off x="6172200" y="4374066"/>
            <a:ext cx="2362200" cy="646331"/>
          </a:xfrm>
          <a:prstGeom prst="rect">
            <a:avLst/>
          </a:prstGeom>
        </p:spPr>
        <p:txBody>
          <a:bodyPr wrap="square">
            <a:spAutoFit/>
          </a:bodyPr>
          <a:lstStyle/>
          <a:p>
            <a:pPr lvl="0" algn="ctr">
              <a:defRPr/>
            </a:pPr>
            <a:r>
              <a:rPr lang="en-US" altLang="en-US" sz="1800" dirty="0">
                <a:solidFill>
                  <a:srgbClr val="000000"/>
                </a:solidFill>
                <a:latin typeface="Arial" panose="020B0604020202020204" pitchFamily="34" charset="0"/>
                <a:cs typeface="Arial" panose="020B0604020202020204" pitchFamily="34" charset="0"/>
              </a:rPr>
              <a:t>Maintain safe distance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52401" y="1125538"/>
            <a:ext cx="8780462" cy="5232202"/>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to ensure continual improvement all contractors must review their Rig move convoy procedures against the questions asked below :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800" dirty="0">
                <a:solidFill>
                  <a:srgbClr val="0033CC"/>
                </a:solidFill>
                <a:latin typeface="Arial" panose="020B0604020202020204" pitchFamily="34" charset="0"/>
                <a:cs typeface="Arial" panose="020B0604020202020204" pitchFamily="34" charset="0"/>
                <a:sym typeface="Wingdings" pitchFamily="2" charset="2"/>
              </a:rPr>
              <a:t>Do you ensure learning from incidents are reaching end users?  </a:t>
            </a:r>
          </a:p>
          <a:p>
            <a:pPr marL="342900" indent="-342900" eaLnBrk="1" hangingPunct="1">
              <a:buFont typeface="+mj-lt"/>
              <a:buAutoNum type="arabicPeriod"/>
              <a:defRPr/>
            </a:pPr>
            <a:r>
              <a:rPr lang="en-US" sz="1800" dirty="0">
                <a:solidFill>
                  <a:srgbClr val="0033CC"/>
                </a:solidFill>
                <a:latin typeface="Arial" panose="020B0604020202020204" pitchFamily="34" charset="0"/>
                <a:cs typeface="Arial" panose="020B0604020202020204" pitchFamily="34" charset="0"/>
                <a:sym typeface="Wingdings" pitchFamily="2" charset="2"/>
              </a:rPr>
              <a:t>Do you ensure your drivers / operators are aware of wide load hazards?</a:t>
            </a:r>
          </a:p>
          <a:p>
            <a:pPr marL="342900" indent="-342900" eaLnBrk="1" hangingPunct="1">
              <a:buFont typeface="+mj-lt"/>
              <a:buAutoNum type="arabicPeriod"/>
              <a:defRPr/>
            </a:pPr>
            <a:r>
              <a:rPr lang="en-US" sz="1800" dirty="0">
                <a:solidFill>
                  <a:srgbClr val="0033CC"/>
                </a:solidFill>
                <a:latin typeface="Arial" panose="020B0604020202020204" pitchFamily="34" charset="0"/>
                <a:cs typeface="Arial" panose="020B0604020202020204" pitchFamily="34" charset="0"/>
                <a:sym typeface="Wingdings" pitchFamily="2" charset="2"/>
              </a:rPr>
              <a:t>Do you ensure the logistics companies have clear plan to deal with dynamics situations</a:t>
            </a:r>
            <a:r>
              <a:rPr lang="en-US" sz="1800" dirty="0" smtClean="0">
                <a:solidFill>
                  <a:srgbClr val="0033CC"/>
                </a:solidFill>
                <a:latin typeface="Arial" panose="020B0604020202020204" pitchFamily="34" charset="0"/>
                <a:cs typeface="Arial" panose="020B0604020202020204" pitchFamily="34" charset="0"/>
                <a:sym typeface="Wingdings" pitchFamily="2" charset="2"/>
              </a:rPr>
              <a:t>?</a:t>
            </a:r>
          </a:p>
          <a:p>
            <a:pPr marL="342900" indent="-342900" eaLnBrk="1" hangingPunct="1">
              <a:buFont typeface="+mj-lt"/>
              <a:buAutoNum type="arabicPeriod"/>
              <a:defRPr/>
            </a:pPr>
            <a:r>
              <a:rPr lang="en-US" sz="1800" dirty="0" smtClean="0">
                <a:solidFill>
                  <a:srgbClr val="0033CC"/>
                </a:solidFill>
                <a:latin typeface="Arial" panose="020B0604020202020204" pitchFamily="34" charset="0"/>
                <a:cs typeface="Arial" panose="020B0604020202020204" pitchFamily="34" charset="0"/>
                <a:sym typeface="Wingdings" pitchFamily="2" charset="2"/>
              </a:rPr>
              <a:t>Do you ensure that rig move observations are carried out and findings shared with contractors? </a:t>
            </a:r>
          </a:p>
          <a:p>
            <a:pPr marL="342900" indent="-342900" eaLnBrk="1" hangingPunct="1">
              <a:buFont typeface="+mj-lt"/>
              <a:buAutoNum type="arabicPeriod"/>
              <a:defRPr/>
            </a:pPr>
            <a:endParaRPr lang="en-US" sz="1800" dirty="0">
              <a:solidFill>
                <a:srgbClr val="0033CC"/>
              </a:solidFill>
              <a:latin typeface="Arial" panose="020B0604020202020204" pitchFamily="34" charset="0"/>
              <a:cs typeface="Arial" panose="020B0604020202020204" pitchFamily="34" charset="0"/>
              <a:sym typeface="Wingdings" pitchFamily="2" charset="2"/>
            </a:endParaRPr>
          </a:p>
          <a:p>
            <a:pPr marL="342900" indent="-342900" eaLnBrk="1" hangingPunct="1">
              <a:buFont typeface="+mj-lt"/>
              <a:buAutoNum type="arabicPeriod"/>
              <a:defRPr/>
            </a:pPr>
            <a:endParaRPr lang="en-US" sz="1800" dirty="0">
              <a:solidFill>
                <a:srgbClr val="0033CC"/>
              </a:solidFill>
              <a:latin typeface="Arial" panose="020B0604020202020204" pitchFamily="34" charset="0"/>
              <a:cs typeface="Arial" panose="020B0604020202020204" pitchFamily="34" charset="0"/>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489" y="-228600"/>
            <a:ext cx="9144376" cy="990600"/>
            <a:chOff x="0" y="-144"/>
            <a:chExt cx="6240"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dirty="0">
                <a:solidFill>
                  <a:srgbClr val="000000"/>
                </a:solidFill>
                <a:latin typeface="Arial" charset="0"/>
              </a:endParaRPr>
            </a:p>
          </p:txBody>
        </p:sp>
        <p:sp>
          <p:nvSpPr>
            <p:cNvPr id="17414" name="Text Box 12"/>
            <p:cNvSpPr txBox="1">
              <a:spLocks noChangeArrowheads="1"/>
            </p:cNvSpPr>
            <p:nvPr/>
          </p:nvSpPr>
          <p:spPr bwMode="auto">
            <a:xfrm>
              <a:off x="0" y="0"/>
              <a:ext cx="6240" cy="407"/>
            </a:xfrm>
            <a:prstGeom prst="rect">
              <a:avLst/>
            </a:prstGeom>
            <a:solidFill>
              <a:srgbClr val="00B050"/>
            </a:solidFill>
            <a:ln w="9525">
              <a:noFill/>
              <a:miter lim="800000"/>
              <a:headEnd/>
              <a:tailEnd/>
            </a:ln>
          </p:spPr>
          <p:txBody>
            <a:bodyPr wrap="square">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dirty="0">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dirty="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302947" y="841654"/>
            <a:ext cx="8393644" cy="307777"/>
          </a:xfrm>
          <a:prstGeom prst="rect">
            <a:avLst/>
          </a:prstGeom>
          <a:noFill/>
          <a:ln w="9525">
            <a:noFill/>
            <a:miter lim="800000"/>
            <a:headEnd/>
            <a:tailEnd/>
          </a:ln>
        </p:spPr>
        <p:txBody>
          <a:bodyPr wrap="none">
            <a:spAutoFit/>
          </a:bodyPr>
          <a:lstStyle/>
          <a:p>
            <a:pPr marL="114300" indent="-114300" algn="just">
              <a:defRPr/>
            </a:pPr>
            <a:r>
              <a:rPr lang="en-GB" sz="1400" b="1" dirty="0">
                <a:solidFill>
                  <a:srgbClr val="333399"/>
                </a:solidFill>
                <a:latin typeface="Tahoma" pitchFamily="34" charset="0"/>
              </a:rPr>
              <a:t>Date: 22.09.2019</a:t>
            </a:r>
            <a:r>
              <a:rPr lang="en-US" sz="1400" b="1" dirty="0">
                <a:solidFill>
                  <a:srgbClr val="333399"/>
                </a:solidFill>
                <a:latin typeface="Tahoma" pitchFamily="34" charset="0"/>
              </a:rPr>
              <a:t>                                                                                              Incident title: MVI</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Language xmlns="4880e4f8-4b7d-4bdd-91e3-e10d47036eca">English 1</Language>
    <DocId xmlns="4880e4f8-4b7d-4bdd-91e3-e10d47036eca">92299</DocId>
    <ImageCreateDate xmlns="4880E4F8-4B7D-4BDD-91E3-E10D47036ECA" xsi:nil="true"/>
    <wic_System_Copyright xmlns="http://schemas.microsoft.com/sharepoint/v3/fields"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1F646A3-3CDC-468A-93EA-801ABCF3351C}"/>
</file>

<file path=customXml/itemProps2.xml><?xml version="1.0" encoding="utf-8"?>
<ds:datastoreItem xmlns:ds="http://schemas.openxmlformats.org/officeDocument/2006/customXml" ds:itemID="{ACF46C6F-070D-40A4-B21F-D63FE5060AAE}"/>
</file>

<file path=customXml/itemProps3.xml><?xml version="1.0" encoding="utf-8"?>
<ds:datastoreItem xmlns:ds="http://schemas.openxmlformats.org/officeDocument/2006/customXml" ds:itemID="{417CDCFD-C2C6-4ECC-85D9-E8AEE3BFF834}"/>
</file>

<file path=customXml/itemProps4.xml><?xml version="1.0" encoding="utf-8"?>
<ds:datastoreItem xmlns:ds="http://schemas.openxmlformats.org/officeDocument/2006/customXml" ds:itemID="{ACF46C6F-070D-40A4-B21F-D63FE5060A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20154</TotalTime>
  <Words>487</Words>
  <Application>Microsoft Office PowerPoint</Application>
  <PresentationFormat>On-screen Show (4:3)</PresentationFormat>
  <Paragraphs>52</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Tahoma</vt:lpstr>
      <vt:lpstr>Times New Roman</vt:lpstr>
      <vt:lpstr>Webdings</vt:lpstr>
      <vt:lpstr>Wingdings</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Investigation Template</dc:title>
  <dc:creator>MU93647</dc:creator>
  <cp:lastModifiedBy>Masroori, Ahmed UWZ11H</cp:lastModifiedBy>
  <cp:revision>926</cp:revision>
  <cp:lastPrinted>2019-12-01T08:43:08Z</cp:lastPrinted>
  <dcterms:created xsi:type="dcterms:W3CDTF">2001-05-03T06:07:08Z</dcterms:created>
  <dcterms:modified xsi:type="dcterms:W3CDTF">2020-03-18T05:14:49Z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