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customXml/itemProps3.xml" ContentType="application/vnd.openxmlformats-officedocument.customXmlProperties+xml"/>
  <Override PartName="/docProps/core.xml" ContentType="application/vnd.openxmlformats-package.core-properties+xml"/>
  <Override PartName="/customXml/itemProps1.xml" ContentType="application/vnd.openxmlformats-officedocument.customXmlProperties+xml"/>
  <Override PartName="/docProps/app.xml" ContentType="application/vnd.openxmlformats-officedocument.extended-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09" r:id="rId5"/>
    <p:sldId id="275" r:id="rId6"/>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29" autoAdjust="0"/>
    <p:restoredTop sz="93923" autoAdjust="0"/>
  </p:normalViewPr>
  <p:slideViewPr>
    <p:cSldViewPr>
      <p:cViewPr varScale="1">
        <p:scale>
          <a:sx n="69" d="100"/>
          <a:sy n="69" d="100"/>
        </p:scale>
        <p:origin x="150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0"/>
            <a:ext cx="2945875" cy="49625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1801" y="0"/>
            <a:ext cx="2945874" cy="49625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1" y="9430386"/>
            <a:ext cx="2945875" cy="49625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1801" y="9430386"/>
            <a:ext cx="2945874" cy="49625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45875" cy="49625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1801" y="0"/>
            <a:ext cx="2945874" cy="49625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26" y="4715192"/>
            <a:ext cx="4985824" cy="446626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1" y="9430386"/>
            <a:ext cx="2945875" cy="49625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1801" y="9430386"/>
            <a:ext cx="2945874" cy="49625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84463" y="1242240"/>
            <a:ext cx="5181600" cy="4131900"/>
          </a:xfrm>
          <a:prstGeom prst="rect">
            <a:avLst/>
          </a:prstGeom>
          <a:noFill/>
          <a:ln w="19050">
            <a:noFill/>
            <a:miter lim="800000"/>
            <a:headEnd/>
            <a:tailEnd/>
          </a:ln>
        </p:spPr>
        <p:txBody>
          <a:bodyPr wrap="square">
            <a:spAutoFit/>
          </a:bodyPr>
          <a:lstStyle/>
          <a:p>
            <a:pPr marL="114300" indent="-114300" algn="just">
              <a:defRPr/>
            </a:pPr>
            <a:r>
              <a:rPr lang="en-US" sz="1600" b="1" dirty="0">
                <a:solidFill>
                  <a:srgbClr val="FF0000"/>
                </a:solidFill>
                <a:latin typeface="Tahoma" pitchFamily="34" charset="0"/>
              </a:rPr>
              <a:t>What happened?</a:t>
            </a:r>
          </a:p>
          <a:p>
            <a:pPr marL="114300" indent="-114300" algn="just">
              <a:defRPr/>
            </a:pPr>
            <a:r>
              <a:rPr lang="en-GB" sz="1600" dirty="0">
                <a:solidFill>
                  <a:srgbClr val="FF0000"/>
                </a:solidFill>
                <a:latin typeface="Tahoma" pitchFamily="34" charset="0"/>
              </a:rPr>
              <a:t>  </a:t>
            </a:r>
            <a:r>
              <a:rPr lang="en-GB" sz="1600" dirty="0">
                <a:latin typeface="Calibri" panose="020F0502020204030204" pitchFamily="34" charset="0"/>
              </a:rPr>
              <a:t>After rig up the Hoist, the driller observed the block not in the centre to the well. Therefore, the crew decided to rig down the Hoist and adjust it again. While scooping down the upper section of the mast, the traveling block links hit the working platform and broke the safety clamp which was holding the folded working platform. As a result, the working platform dropped from one end and hit the well head. </a:t>
            </a:r>
          </a:p>
          <a:p>
            <a:pPr marL="342900" indent="-342900" algn="just" eaLnBrk="1" hangingPunct="1">
              <a:defRPr/>
            </a:pPr>
            <a:r>
              <a:rPr lang="en-GB" sz="1200" kern="0" dirty="0">
                <a:latin typeface="Calibri" panose="020F0502020204030204" pitchFamily="34" charset="0"/>
              </a:rPr>
              <a:t>	</a:t>
            </a: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285750" indent="-285750" algn="just">
              <a:buFont typeface="Arial" panose="020B0604020202020204" pitchFamily="34" charset="0"/>
              <a:buChar char="•"/>
              <a:defRPr/>
            </a:pPr>
            <a:r>
              <a:rPr lang="en-GB" sz="1600" dirty="0">
                <a:latin typeface="Calibri" panose="020F0502020204030204" pitchFamily="34" charset="0"/>
              </a:rPr>
              <a:t>Always use wire rope sling with shackle instead of using uncertified clamp to fasten the Hoist floor </a:t>
            </a:r>
          </a:p>
          <a:p>
            <a:pPr marL="285750" indent="-285750" algn="just">
              <a:buFont typeface="Arial" panose="020B0604020202020204" pitchFamily="34" charset="0"/>
              <a:buChar char="•"/>
              <a:defRPr/>
            </a:pPr>
            <a:r>
              <a:rPr lang="en-GB" sz="1600" dirty="0">
                <a:latin typeface="Calibri" panose="020F0502020204030204" pitchFamily="34" charset="0"/>
              </a:rPr>
              <a:t>Always include folded Working platform in the DROP survey and checklist. </a:t>
            </a:r>
          </a:p>
          <a:p>
            <a:pPr marL="285750" indent="-285750" algn="just">
              <a:buFont typeface="Arial" panose="020B0604020202020204" pitchFamily="34" charset="0"/>
              <a:buChar char="•"/>
              <a:defRPr/>
            </a:pPr>
            <a:r>
              <a:rPr lang="en-GB" sz="1600" dirty="0">
                <a:latin typeface="Calibri" panose="020F0502020204030204" pitchFamily="34" charset="0"/>
              </a:rPr>
              <a:t>Always follow OEM recommendation. </a:t>
            </a:r>
          </a:p>
          <a:p>
            <a:pPr eaLnBrk="1" hangingPunct="1">
              <a:defRPr/>
            </a:pPr>
            <a:endParaRPr lang="en-US" sz="1050" dirty="0">
              <a:solidFill>
                <a:srgbClr val="FF0000"/>
              </a:solidFill>
              <a:latin typeface="Arial" charset="0"/>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10961" y="5494379"/>
            <a:ext cx="5181600" cy="584775"/>
          </a:xfrm>
          <a:prstGeom prst="rect">
            <a:avLst/>
          </a:prstGeom>
          <a:solidFill>
            <a:schemeClr val="accent2"/>
          </a:solidFill>
          <a:ln w="9525">
            <a:noFill/>
            <a:miter lim="800000"/>
            <a:headEnd/>
            <a:tailEnd/>
          </a:ln>
        </p:spPr>
        <p:txBody>
          <a:bodyPr>
            <a:spAutoFit/>
          </a:bodyPr>
          <a:lstStyle/>
          <a:p>
            <a:pPr eaLnBrk="1" hangingPunct="1"/>
            <a:r>
              <a:rPr lang="en-GB" sz="1600" b="1" dirty="0">
                <a:solidFill>
                  <a:srgbClr val="FFFF00"/>
                </a:solidFill>
                <a:latin typeface="Tahoma" pitchFamily="34" charset="0"/>
              </a:rPr>
              <a:t>Ensure secondary retention for working platforms prior to the move.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8" name="Rectangle 17">
            <a:extLst>
              <a:ext uri="{FF2B5EF4-FFF2-40B4-BE49-F238E27FC236}">
                <a16:creationId xmlns:a16="http://schemas.microsoft.com/office/drawing/2014/main" id="{673AEE08-6721-40F3-AB81-E80B8E272BAE}"/>
              </a:ext>
            </a:extLst>
          </p:cNvPr>
          <p:cNvSpPr/>
          <p:nvPr/>
        </p:nvSpPr>
        <p:spPr>
          <a:xfrm>
            <a:off x="6007100" y="5030209"/>
            <a:ext cx="2667000" cy="523220"/>
          </a:xfrm>
          <a:prstGeom prst="rect">
            <a:avLst/>
          </a:prstGeom>
          <a:noFill/>
        </p:spPr>
        <p:txBody>
          <a:bodyPr wrap="square" lIns="91440" tIns="45720" rIns="91440" bIns="45720">
            <a:spAutoFit/>
          </a:bodyPr>
          <a:lstStyle/>
          <a:p>
            <a:pPr algn="ctr"/>
            <a:r>
              <a:rPr lang="en-US" sz="2800" b="0" cap="none" spc="0" dirty="0">
                <a:ln w="0"/>
                <a:solidFill>
                  <a:schemeClr val="tx1"/>
                </a:solidFill>
                <a:effectLst>
                  <a:outerShdw blurRad="38100" dist="19050" dir="2700000" algn="tl" rotWithShape="0">
                    <a:schemeClr val="dk1">
                      <a:alpha val="40000"/>
                    </a:schemeClr>
                  </a:outerShdw>
                </a:effectLst>
              </a:rPr>
              <a:t>To be provided</a:t>
            </a:r>
          </a:p>
        </p:txBody>
      </p:sp>
      <p:pic>
        <p:nvPicPr>
          <p:cNvPr id="4" name="Picture 3">
            <a:extLst>
              <a:ext uri="{FF2B5EF4-FFF2-40B4-BE49-F238E27FC236}">
                <a16:creationId xmlns:a16="http://schemas.microsoft.com/office/drawing/2014/main" id="{514D147A-2D86-4E30-B760-10693E8FA3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9033" y="3926483"/>
            <a:ext cx="3456000" cy="2388065"/>
          </a:xfrm>
          <a:prstGeom prst="rect">
            <a:avLst/>
          </a:prstGeom>
        </p:spPr>
      </p:pic>
      <p:pic>
        <p:nvPicPr>
          <p:cNvPr id="15" name="Picture 14" descr="Image result for right and wrong symbols">
            <a:extLst>
              <a:ext uri="{FF2B5EF4-FFF2-40B4-BE49-F238E27FC236}">
                <a16:creationId xmlns:a16="http://schemas.microsoft.com/office/drawing/2014/main" id="{00722290-9DEF-4EF3-9E3B-C4E49964B649}"/>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263348" y="5753581"/>
            <a:ext cx="839456" cy="900996"/>
          </a:xfrm>
          <a:prstGeom prst="rect">
            <a:avLst/>
          </a:prstGeom>
          <a:noFill/>
        </p:spPr>
      </p:pic>
      <p:pic>
        <p:nvPicPr>
          <p:cNvPr id="20" name="Picture 19">
            <a:extLst>
              <a:ext uri="{FF2B5EF4-FFF2-40B4-BE49-F238E27FC236}">
                <a16:creationId xmlns:a16="http://schemas.microsoft.com/office/drawing/2014/main" id="{A2619CFD-BB75-442C-97C8-5FC114BA4770}"/>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5478123" y="1198994"/>
            <a:ext cx="3466910" cy="2600183"/>
          </a:xfrm>
          <a:prstGeom prst="rect">
            <a:avLst/>
          </a:prstGeom>
        </p:spPr>
      </p:pic>
      <p:sp>
        <p:nvSpPr>
          <p:cNvPr id="10" name="Line 130">
            <a:extLst>
              <a:ext uri="{FF2B5EF4-FFF2-40B4-BE49-F238E27FC236}">
                <a16:creationId xmlns:a16="http://schemas.microsoft.com/office/drawing/2014/main" id="{70FE289F-CB61-4DFC-BC17-B21A751A67C0}"/>
              </a:ext>
            </a:extLst>
          </p:cNvPr>
          <p:cNvSpPr>
            <a:spLocks noChangeShapeType="1"/>
          </p:cNvSpPr>
          <p:nvPr/>
        </p:nvSpPr>
        <p:spPr bwMode="auto">
          <a:xfrm flipV="1">
            <a:off x="8517467" y="2944405"/>
            <a:ext cx="315506" cy="530423"/>
          </a:xfrm>
          <a:prstGeom prst="line">
            <a:avLst/>
          </a:prstGeom>
          <a:noFill/>
          <a:ln w="133350">
            <a:solidFill>
              <a:srgbClr val="FF0000"/>
            </a:solidFill>
            <a:round/>
            <a:headEnd/>
            <a:tailEnd/>
          </a:ln>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11" name="Line 130">
            <a:extLst>
              <a:ext uri="{FF2B5EF4-FFF2-40B4-BE49-F238E27FC236}">
                <a16:creationId xmlns:a16="http://schemas.microsoft.com/office/drawing/2014/main" id="{EF5684F7-4331-4A89-90D6-C7253443835F}"/>
              </a:ext>
            </a:extLst>
          </p:cNvPr>
          <p:cNvSpPr>
            <a:spLocks noChangeShapeType="1"/>
          </p:cNvSpPr>
          <p:nvPr/>
        </p:nvSpPr>
        <p:spPr bwMode="auto">
          <a:xfrm flipH="1" flipV="1">
            <a:off x="8483600" y="2987058"/>
            <a:ext cx="381000" cy="472655"/>
          </a:xfrm>
          <a:prstGeom prst="line">
            <a:avLst/>
          </a:prstGeom>
          <a:noFill/>
          <a:ln w="133350">
            <a:solidFill>
              <a:srgbClr val="FF0000"/>
            </a:solidFill>
            <a:round/>
            <a:headEnd/>
            <a:tailEnd/>
          </a:ln>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pic>
        <p:nvPicPr>
          <p:cNvPr id="21" name="Picture 20">
            <a:extLst>
              <a:ext uri="{FF2B5EF4-FFF2-40B4-BE49-F238E27FC236}">
                <a16:creationId xmlns:a16="http://schemas.microsoft.com/office/drawing/2014/main" id="{4911F403-F45D-4556-B223-4DA092EFEE3F}"/>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l="52808" t="1" r="9322" b="-6748"/>
          <a:stretch/>
        </p:blipFill>
        <p:spPr>
          <a:xfrm>
            <a:off x="5788460" y="1503575"/>
            <a:ext cx="707116" cy="1484612"/>
          </a:xfrm>
          <a:prstGeom prst="rect">
            <a:avLst/>
          </a:prstGeom>
        </p:spPr>
      </p:pic>
      <p:sp>
        <p:nvSpPr>
          <p:cNvPr id="5" name="Oval 4">
            <a:extLst>
              <a:ext uri="{FF2B5EF4-FFF2-40B4-BE49-F238E27FC236}">
                <a16:creationId xmlns:a16="http://schemas.microsoft.com/office/drawing/2014/main" id="{05D98464-1FDC-4008-98B4-322BBE6FC468}"/>
              </a:ext>
            </a:extLst>
          </p:cNvPr>
          <p:cNvSpPr/>
          <p:nvPr/>
        </p:nvSpPr>
        <p:spPr bwMode="auto">
          <a:xfrm>
            <a:off x="6019800" y="4495800"/>
            <a:ext cx="1066800" cy="648000"/>
          </a:xfrm>
          <a:prstGeom prst="ellipse">
            <a:avLst/>
          </a:prstGeom>
          <a:noFill/>
          <a:ln w="38100"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Times New Roman" pitchFamily="18" charset="0"/>
            </a:endParaRPr>
          </a:p>
        </p:txBody>
      </p:sp>
      <p:sp>
        <p:nvSpPr>
          <p:cNvPr id="30" name="Oval 29">
            <a:extLst>
              <a:ext uri="{FF2B5EF4-FFF2-40B4-BE49-F238E27FC236}">
                <a16:creationId xmlns:a16="http://schemas.microsoft.com/office/drawing/2014/main" id="{1A2DDBCF-3AA9-4CA1-A812-BFED5E693FD8}"/>
              </a:ext>
            </a:extLst>
          </p:cNvPr>
          <p:cNvSpPr/>
          <p:nvPr/>
        </p:nvSpPr>
        <p:spPr bwMode="auto">
          <a:xfrm>
            <a:off x="7547984" y="4794376"/>
            <a:ext cx="1066800" cy="648000"/>
          </a:xfrm>
          <a:prstGeom prst="ellipse">
            <a:avLst/>
          </a:prstGeom>
          <a:noFill/>
          <a:ln w="38100"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Times New Roman" pitchFamily="18" charset="0"/>
            </a:endParaRPr>
          </a:p>
        </p:txBody>
      </p:sp>
      <p:sp>
        <p:nvSpPr>
          <p:cNvPr id="31" name="Oval 30">
            <a:extLst>
              <a:ext uri="{FF2B5EF4-FFF2-40B4-BE49-F238E27FC236}">
                <a16:creationId xmlns:a16="http://schemas.microsoft.com/office/drawing/2014/main" id="{A8527C17-D7F1-4A82-BEE5-4F341287D361}"/>
              </a:ext>
            </a:extLst>
          </p:cNvPr>
          <p:cNvSpPr/>
          <p:nvPr/>
        </p:nvSpPr>
        <p:spPr bwMode="auto">
          <a:xfrm>
            <a:off x="5461688" y="1277261"/>
            <a:ext cx="1396311" cy="1888103"/>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Times New Roman" pitchFamily="18" charset="0"/>
            </a:endParaRPr>
          </a:p>
        </p:txBody>
      </p:sp>
      <p:sp>
        <p:nvSpPr>
          <p:cNvPr id="22" name="Rectangle 8"/>
          <p:cNvSpPr>
            <a:spLocks noChangeArrowheads="1"/>
          </p:cNvSpPr>
          <p:nvPr/>
        </p:nvSpPr>
        <p:spPr bwMode="auto">
          <a:xfrm>
            <a:off x="152400" y="874713"/>
            <a:ext cx="5061001"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a:t>
            </a:r>
            <a:r>
              <a:rPr lang="en-US" sz="1400" b="1" baseline="30000" dirty="0">
                <a:solidFill>
                  <a:srgbClr val="333399"/>
                </a:solidFill>
                <a:latin typeface="Tahoma" pitchFamily="34" charset="0"/>
              </a:rPr>
              <a:t>nd</a:t>
            </a:r>
            <a:r>
              <a:rPr lang="en-US" sz="1400" b="1" dirty="0">
                <a:solidFill>
                  <a:srgbClr val="333399"/>
                </a:solidFill>
                <a:latin typeface="Tahoma" pitchFamily="34" charset="0"/>
              </a:rPr>
              <a:t> October 2019 Incident title: HiPo#58 Drops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42291" y="1379736"/>
            <a:ext cx="8351838" cy="350865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DROPS 3</a:t>
            </a:r>
            <a:r>
              <a:rPr lang="en-US" sz="1400" baseline="30000" dirty="0">
                <a:solidFill>
                  <a:srgbClr val="0033CC"/>
                </a:solidFill>
                <a:latin typeface="+mj-lt"/>
                <a:sym typeface="Wingdings" pitchFamily="2" charset="2"/>
              </a:rPr>
              <a:t>rd</a:t>
            </a:r>
            <a:r>
              <a:rPr lang="en-US" sz="1400" dirty="0">
                <a:solidFill>
                  <a:srgbClr val="0033CC"/>
                </a:solidFill>
                <a:latin typeface="+mj-lt"/>
                <a:sym typeface="Wingdings" pitchFamily="2" charset="2"/>
              </a:rPr>
              <a:t> Party inspection are carried out in various phases of operations?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visibility factor (control panel – travelling block) is addressed during the design stage.</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awareness sessions are carried out with the employees on infrequent activities, related hazards and control measures?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locally manufactured items without certificates are not used?</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a:t>
            </a:r>
            <a:r>
              <a:rPr lang="en-US" sz="1400" dirty="0" err="1">
                <a:solidFill>
                  <a:srgbClr val="0033CC"/>
                </a:solidFill>
                <a:latin typeface="+mj-lt"/>
                <a:sym typeface="Wingdings" pitchFamily="2" charset="2"/>
              </a:rPr>
              <a:t>MoC</a:t>
            </a:r>
            <a:r>
              <a:rPr lang="en-US" sz="1400" dirty="0">
                <a:solidFill>
                  <a:srgbClr val="0033CC"/>
                </a:solidFill>
                <a:latin typeface="+mj-lt"/>
                <a:sym typeface="Wingdings" pitchFamily="2" charset="2"/>
              </a:rPr>
              <a:t> is raised prior to changing the OEM approved equipment? </a:t>
            </a: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52400" y="874713"/>
            <a:ext cx="5061001"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a:t>
            </a:r>
            <a:r>
              <a:rPr lang="en-US" sz="1400" b="1" baseline="30000" dirty="0">
                <a:solidFill>
                  <a:srgbClr val="333399"/>
                </a:solidFill>
                <a:latin typeface="Tahoma" pitchFamily="34" charset="0"/>
              </a:rPr>
              <a:t>nd</a:t>
            </a:r>
            <a:r>
              <a:rPr lang="en-US" sz="1400" b="1" dirty="0">
                <a:solidFill>
                  <a:srgbClr val="333399"/>
                </a:solidFill>
                <a:latin typeface="Tahoma" pitchFamily="34" charset="0"/>
              </a:rPr>
              <a:t> October 2019 Incident title: HiPo#58 Drops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 1</Language>
    <DocId xmlns="4880e4f8-4b7d-4bdd-91e3-e10d47036eca">92300</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F00310-0B00-4A1F-B328-CCC097369208}"/>
</file>

<file path=customXml/itemProps2.xml><?xml version="1.0" encoding="utf-8"?>
<ds:datastoreItem xmlns:ds="http://schemas.openxmlformats.org/officeDocument/2006/customXml" ds:itemID="{417CDCFD-C2C6-4ECC-85D9-E8AEE3BFF834}"/>
</file>

<file path=customXml/itemProps3.xml><?xml version="1.0" encoding="utf-8"?>
<ds:datastoreItem xmlns:ds="http://schemas.openxmlformats.org/officeDocument/2006/customXml" ds:itemID="{ACF46C6F-070D-40A4-B21F-D63FE5060AAE}"/>
</file>

<file path=docProps/app.xml><?xml version="1.0" encoding="utf-8"?>
<Properties xmlns="http://schemas.openxmlformats.org/officeDocument/2006/extended-properties" xmlns:vt="http://schemas.openxmlformats.org/officeDocument/2006/docPropsVTypes">
  <Template/>
  <TotalTime>7639</TotalTime>
  <Words>471</Words>
  <Application>Microsoft Office PowerPoint</Application>
  <PresentationFormat>On-screen Show (4:3)</PresentationFormat>
  <Paragraphs>46</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797</cp:revision>
  <cp:lastPrinted>2019-11-03T09:19:53Z</cp:lastPrinted>
  <dcterms:created xsi:type="dcterms:W3CDTF">2001-05-03T06:07:08Z</dcterms:created>
  <dcterms:modified xsi:type="dcterms:W3CDTF">2020-03-18T05:15:10Z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