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3.xml" ContentType="application/vnd.openxmlformats-officedocument.customXmlProperties+xml"/>
  <Override PartName="/docProps/app.xml" ContentType="application/vnd.openxmlformats-officedocument.extended-properties+xml"/>
  <Override PartName="/customXml/itemProps1.xml" ContentType="application/vnd.openxmlformats-officedocument.customXmlProperties+xml"/>
  <Override PartName="/docProps/core.xml" ContentType="application/vnd.openxmlformats-package.core-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Marquez" initials="DM" lastIdx="17" clrIdx="0">
    <p:extLst/>
  </p:cmAuthor>
  <p:cmAuthor id="2" name="Anand Shivanikar" initials="AS" lastIdx="16" clrIdx="1">
    <p:extLst/>
  </p:cmAuthor>
  <p:cmAuthor id="3" name="Samuel Rose" initials="SR" lastIdx="23" clrIdx="2">
    <p:extLst/>
  </p:cmAuthor>
  <p:cmAuthor id="4" name="Cherif Elarbi" initials="CE" lastIdx="1" clrIdx="3">
    <p:extLst>
      <p:ext uri="{19B8F6BF-5375-455C-9EA6-DF929625EA0E}">
        <p15:presenceInfo xmlns:p15="http://schemas.microsoft.com/office/powerpoint/2012/main" userId="S-1-5-21-8740799-2134930118-1361462980-904367" providerId="AD"/>
      </p:ext>
    </p:extLst>
  </p:cmAuthor>
  <p:cmAuthor id="5" name="Morrow, Fulton MSE32" initials="MFM" lastIdx="1" clrIdx="4">
    <p:extLst>
      <p:ext uri="{19B8F6BF-5375-455C-9EA6-DF929625EA0E}">
        <p15:presenceInfo xmlns:p15="http://schemas.microsoft.com/office/powerpoint/2012/main" userId="S-1-5-21-343818398-1275210071-725345543-1420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CDE"/>
    <a:srgbClr val="E7F6EF"/>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552" autoAdjust="0"/>
  </p:normalViewPr>
  <p:slideViewPr>
    <p:cSldViewPr>
      <p:cViewPr varScale="1">
        <p:scale>
          <a:sx n="69" d="100"/>
          <a:sy n="69" d="100"/>
        </p:scale>
        <p:origin x="153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2945875"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2" y="0"/>
            <a:ext cx="2945874"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1" y="9431894"/>
            <a:ext cx="2945875"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2" y="9431894"/>
            <a:ext cx="294587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45875"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2" y="0"/>
            <a:ext cx="2945874"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948"/>
            <a:ext cx="4985825" cy="446698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9431894"/>
            <a:ext cx="2945875"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2" y="9431894"/>
            <a:ext cx="2945874"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06161" y="743298"/>
            <a:ext cx="4752413" cy="4385816"/>
          </a:xfrm>
          <a:prstGeom prst="rect">
            <a:avLst/>
          </a:prstGeom>
          <a:noFill/>
          <a:ln w="19050">
            <a:noFill/>
            <a:miter lim="800000"/>
            <a:headEnd/>
            <a:tailEnd/>
          </a:ln>
        </p:spPr>
        <p:txBody>
          <a:bodyPr wrap="square">
            <a:spAutoFit/>
          </a:bodyPr>
          <a:lstStyle/>
          <a:p>
            <a:pPr marL="114300" indent="-114300" algn="just">
              <a:defRPr/>
            </a:pPr>
            <a:r>
              <a:rPr lang="en-GB" sz="1200" b="1" dirty="0">
                <a:solidFill>
                  <a:schemeClr val="accent2"/>
                </a:solidFill>
                <a:latin typeface="Tahoma" pitchFamily="34" charset="0"/>
              </a:rPr>
              <a:t>Date</a:t>
            </a:r>
            <a:r>
              <a:rPr lang="en-GB" sz="1200" b="1" dirty="0" smtClean="0">
                <a:solidFill>
                  <a:schemeClr val="accent2"/>
                </a:solidFill>
                <a:latin typeface="Tahoma" pitchFamily="34" charset="0"/>
              </a:rPr>
              <a:t>: 3</a:t>
            </a:r>
            <a:r>
              <a:rPr lang="en-GB" sz="1200" b="1" baseline="30000" dirty="0" smtClean="0">
                <a:solidFill>
                  <a:schemeClr val="accent2"/>
                </a:solidFill>
                <a:latin typeface="Tahoma" pitchFamily="34" charset="0"/>
              </a:rPr>
              <a:t>rd</a:t>
            </a:r>
            <a:r>
              <a:rPr lang="en-GB" sz="1200" b="1" dirty="0" smtClean="0">
                <a:solidFill>
                  <a:schemeClr val="accent2"/>
                </a:solidFill>
                <a:latin typeface="Tahoma" pitchFamily="34" charset="0"/>
              </a:rPr>
              <a:t>  October 2019</a:t>
            </a:r>
            <a:r>
              <a:rPr lang="en-US" sz="1200" b="1" dirty="0" smtClean="0">
                <a:solidFill>
                  <a:schemeClr val="accent2"/>
                </a:solidFill>
                <a:latin typeface="Tahoma" pitchFamily="34" charset="0"/>
              </a:rPr>
              <a:t>       Incident: HiPo#60 DROPS </a:t>
            </a:r>
            <a:endParaRPr lang="en-US" sz="1200" b="1" dirty="0">
              <a:solidFill>
                <a:schemeClr val="accent2"/>
              </a:solidFill>
              <a:latin typeface="Tahoma" pitchFamily="34" charset="0"/>
            </a:endParaRPr>
          </a:p>
          <a:p>
            <a:pPr marL="114300" indent="-114300" algn="just">
              <a:defRPr/>
            </a:pPr>
            <a:endParaRPr lang="en-US" sz="1300" b="1" dirty="0">
              <a:latin typeface="Tahoma" pitchFamily="34" charset="0"/>
            </a:endParaRPr>
          </a:p>
          <a:p>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 </a:t>
            </a:r>
          </a:p>
          <a:p>
            <a:r>
              <a:rPr lang="en-US" sz="1400" dirty="0">
                <a:latin typeface="Calibri" panose="020F0502020204030204" pitchFamily="34" charset="0"/>
                <a:ea typeface="Calibri" panose="020F0502020204030204" pitchFamily="34" charset="0"/>
              </a:rPr>
              <a:t>On 3rd Oct 2019 At around 16:03 Hrs. the operation was retrieving the source from rig floor, after retrieving down R/A source from the Rig floor the MWD personnel moved out of the red zone. Suddenly one of the TDS dolly liner from (off drillers side) dropped inside the red zone from approximately 5m height and landed next to the racking back area off the driller side. At the time no personnel were in the red zone.</a:t>
            </a:r>
          </a:p>
          <a:p>
            <a:pPr marL="342900" indent="-342900" eaLnBrk="1" hangingPunct="1">
              <a:defRPr/>
            </a:pPr>
            <a:endParaRPr lang="en-US" sz="600" dirty="0">
              <a:latin typeface="Arial" charset="0"/>
            </a:endParaRPr>
          </a:p>
          <a:p>
            <a:pPr marL="114300" indent="-114300" algn="just">
              <a:defRPr/>
            </a:pPr>
            <a:r>
              <a:rPr lang="en-US" sz="1600" b="1" dirty="0" smtClean="0">
                <a:solidFill>
                  <a:srgbClr val="FF0000"/>
                </a:solidFill>
                <a:latin typeface="Tahoma" pitchFamily="34" charset="0"/>
              </a:rPr>
              <a:t>Learning </a:t>
            </a:r>
            <a:r>
              <a:rPr lang="en-US" sz="1600" b="1" dirty="0">
                <a:solidFill>
                  <a:srgbClr val="FF0000"/>
                </a:solidFill>
                <a:latin typeface="Tahoma" pitchFamily="34" charset="0"/>
              </a:rPr>
              <a:t>from this incident</a:t>
            </a:r>
            <a:r>
              <a:rPr lang="en-US" sz="1600" b="1" dirty="0" smtClean="0">
                <a:solidFill>
                  <a:srgbClr val="FF0000"/>
                </a:solidFill>
                <a:latin typeface="Tahoma" pitchFamily="34" charset="0"/>
              </a:rPr>
              <a:t>..</a:t>
            </a:r>
          </a:p>
          <a:p>
            <a:pPr marL="114300" indent="-114300" algn="just">
              <a:defRPr/>
            </a:pPr>
            <a:endParaRPr lang="en-US" sz="1600" b="1" dirty="0">
              <a:solidFill>
                <a:srgbClr val="FF0000"/>
              </a:solidFill>
              <a:latin typeface="Tahoma" pitchFamily="34" charset="0"/>
            </a:endParaRPr>
          </a:p>
          <a:p>
            <a:pPr marL="114300" indent="-114300" algn="just">
              <a:defRPr/>
            </a:pPr>
            <a:endParaRPr lang="en-US" sz="600" dirty="0">
              <a:latin typeface="Arial" charset="0"/>
            </a:endParaRPr>
          </a:p>
          <a:p>
            <a:pPr marL="171450" indent="-171450">
              <a:buFont typeface="Arial" panose="020B0604020202020204" pitchFamily="34" charset="0"/>
              <a:buChar char="•"/>
            </a:pPr>
            <a:r>
              <a:rPr lang="en-US" sz="1400" dirty="0">
                <a:latin typeface="Calibri" panose="020F0502020204030204" pitchFamily="34" charset="0"/>
                <a:ea typeface="Calibri" panose="020F0502020204030204" pitchFamily="34" charset="0"/>
              </a:rPr>
              <a:t>Ensure to replace all </a:t>
            </a:r>
            <a:r>
              <a:rPr lang="en-US" sz="1400" dirty="0" smtClean="0">
                <a:latin typeface="Calibri" panose="020F0502020204030204" pitchFamily="34" charset="0"/>
                <a:ea typeface="Calibri" panose="020F0502020204030204" pitchFamily="34" charset="0"/>
              </a:rPr>
              <a:t>TDS dolly liners with upgraded model from OEM and ensure secondary retention is installed.</a:t>
            </a:r>
            <a:endParaRPr lang="en-US" sz="1400" dirty="0">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en-US" sz="1400" dirty="0">
                <a:latin typeface="Calibri" panose="020F0502020204030204" pitchFamily="34" charset="0"/>
                <a:ea typeface="Calibri" panose="020F0502020204030204" pitchFamily="34" charset="0"/>
              </a:rPr>
              <a:t>Ensure polyethylene TDS dolly liner needs to be added in the Drops Inspection book in order to inspect the same during every weekly drops inspection at location</a:t>
            </a:r>
          </a:p>
          <a:p>
            <a:endParaRPr lang="en-US" sz="1400" dirty="0">
              <a:latin typeface="Calibri" panose="020F0502020204030204" pitchFamily="34" charset="0"/>
              <a:ea typeface="Calibri" panose="020F0502020204030204" pitchFamily="34" charset="0"/>
            </a:endParaRPr>
          </a:p>
          <a:p>
            <a:pPr lvl="1" algn="just">
              <a:defRPr/>
            </a:pPr>
            <a:r>
              <a:rPr lang="en-US" sz="1200" dirty="0" smtClean="0">
                <a:solidFill>
                  <a:schemeClr val="accent2"/>
                </a:solidFill>
                <a:latin typeface="Arial" charset="0"/>
                <a:cs typeface="Tahoma" pitchFamily="34" charset="0"/>
              </a:rPr>
              <a:t> </a:t>
            </a:r>
            <a:endParaRPr lang="en-US" sz="1400" dirty="0">
              <a:solidFill>
                <a:schemeClr val="accent2"/>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04786" y="5678631"/>
            <a:ext cx="6805614"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smtClean="0">
                <a:solidFill>
                  <a:srgbClr val="FFFF00"/>
                </a:solidFill>
                <a:latin typeface="Tahoma" pitchFamily="34" charset="0"/>
              </a:rPr>
              <a:t>Look close for DROPs </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2" name="Picture 11"/>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5932536" y="2401839"/>
            <a:ext cx="2304845" cy="4054368"/>
          </a:xfrm>
          <a:prstGeom prst="rect">
            <a:avLst/>
          </a:prstGeom>
        </p:spPr>
      </p:pic>
      <p:sp>
        <p:nvSpPr>
          <p:cNvPr id="14" name="Freeform 132"/>
          <p:cNvSpPr>
            <a:spLocks/>
          </p:cNvSpPr>
          <p:nvPr/>
        </p:nvSpPr>
        <p:spPr bwMode="auto">
          <a:xfrm>
            <a:off x="8136706" y="499907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7" name="Picture 16"/>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5400000">
            <a:off x="6031749" y="-83715"/>
            <a:ext cx="2106416" cy="4054369"/>
          </a:xfrm>
          <a:prstGeom prst="rect">
            <a:avLst/>
          </a:prstGeom>
        </p:spPr>
      </p:pic>
      <p:grpSp>
        <p:nvGrpSpPr>
          <p:cNvPr id="18" name="Group 131"/>
          <p:cNvGrpSpPr>
            <a:grpSpLocks/>
          </p:cNvGrpSpPr>
          <p:nvPr/>
        </p:nvGrpSpPr>
        <p:grpSpPr bwMode="auto">
          <a:xfrm>
            <a:off x="8593906" y="1953418"/>
            <a:ext cx="336550" cy="544513"/>
            <a:chOff x="3504" y="544"/>
            <a:chExt cx="2287" cy="1855"/>
          </a:xfrm>
        </p:grpSpPr>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262432"/>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latin typeface="Arial" charset="0"/>
            </a:endParaRPr>
          </a:p>
          <a:p>
            <a:pPr marL="173038" indent="-173038" eaLnBrk="1" hangingPunct="1">
              <a:defRPr/>
            </a:pPr>
            <a:endParaRPr lang="en-US" sz="600" dirty="0">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latin typeface="Tahoma" pitchFamily="34" charset="0"/>
            </a:endParaRPr>
          </a:p>
          <a:p>
            <a:pPr marL="342900" indent="-342900" eaLnBrk="1" hangingPunct="1">
              <a:defRPr/>
            </a:pPr>
            <a:r>
              <a:rPr lang="en-US" sz="1600" b="1" dirty="0">
                <a:solidFill>
                  <a:schemeClr val="accent2"/>
                </a:solidFill>
                <a:latin typeface="Tahoma" pitchFamily="34" charset="0"/>
              </a:rPr>
              <a:t>Confirm the following:</a:t>
            </a:r>
            <a:endParaRPr lang="en-US" sz="1600" dirty="0">
              <a:solidFill>
                <a:schemeClr val="accent2"/>
              </a:solidFill>
              <a:latin typeface="Tahoma" pitchFamily="34" charset="0"/>
            </a:endParaRPr>
          </a:p>
          <a:p>
            <a:pPr eaLnBrk="1" hangingPunct="1">
              <a:defRPr/>
            </a:pPr>
            <a:endParaRPr lang="en-US" sz="1400" dirty="0">
              <a:solidFill>
                <a:srgbClr val="FF0000"/>
              </a:solidFill>
              <a:latin typeface="Arial" charset="0"/>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the DROPS picture covers all aspects (in detail) of the DROPS inspection.</a:t>
            </a: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all personnel who carry out DROPS inspections are aware of their responsibilities. </a:t>
            </a:r>
            <a:endParaRPr lang="en-US" sz="1400"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all equipment is secure, to ensure that no DROPS incident occurs.</a:t>
            </a:r>
            <a:endParaRPr lang="en-US" sz="1400" strike="sngStrike" dirty="0">
              <a:solidFill>
                <a:schemeClr val="accent2"/>
              </a:solidFill>
              <a:latin typeface="+mj-lt"/>
              <a:sym typeface="Wingdings" pitchFamily="2" charset="2"/>
            </a:endParaRPr>
          </a:p>
          <a:p>
            <a:pPr marL="342900" indent="-342900" eaLnBrk="1" hangingPunct="1">
              <a:buFont typeface="+mj-lt"/>
              <a:buAutoNum type="arabicPeriod"/>
              <a:defRPr/>
            </a:pPr>
            <a:r>
              <a:rPr lang="en-US" sz="1400" dirty="0" smtClean="0">
                <a:solidFill>
                  <a:schemeClr val="accent2"/>
                </a:solidFill>
                <a:latin typeface="+mj-lt"/>
                <a:sym typeface="Wingdings" pitchFamily="2" charset="2"/>
              </a:rPr>
              <a:t>Do you ensure that drop leaders have the required DROPS training.</a:t>
            </a:r>
          </a:p>
          <a:p>
            <a:pPr eaLnBrk="1" hangingPunct="1">
              <a:defRPr/>
            </a:pPr>
            <a:r>
              <a:rPr lang="en-US" sz="1400" dirty="0" smtClean="0">
                <a:solidFill>
                  <a:schemeClr val="accent2"/>
                </a:solidFill>
                <a:latin typeface="+mj-lt"/>
                <a:sym typeface="Wingdings" pitchFamily="2" charset="2"/>
              </a:rPr>
              <a:t> </a:t>
            </a:r>
          </a:p>
          <a:p>
            <a:pPr marL="342900" indent="-342900" eaLnBrk="1" hangingPunct="1">
              <a:buFont typeface="+mj-lt"/>
              <a:buAutoNum type="arabicPeriod"/>
              <a:defRPr/>
            </a:pPr>
            <a:endParaRPr lang="en-US" sz="1400" dirty="0" smtClean="0">
              <a:latin typeface="+mj-lt"/>
              <a:sym typeface="Wingdings" pitchFamily="2" charset="2"/>
            </a:endParaRPr>
          </a:p>
          <a:p>
            <a:pPr eaLnBrk="1" hangingPunct="1">
              <a:defRPr/>
            </a:pPr>
            <a:endParaRPr lang="en-US" sz="1400" dirty="0" smtClean="0">
              <a:latin typeface="+mj-lt"/>
              <a:sym typeface="Wingdings" pitchFamily="2" charset="2"/>
            </a:endParaRPr>
          </a:p>
          <a:p>
            <a:pPr marL="342900" indent="-342900" eaLnBrk="1" hangingPunct="1">
              <a:defRPr/>
            </a:pPr>
            <a:r>
              <a:rPr lang="en-US" sz="1000" i="1" dirty="0" smtClean="0">
                <a:solidFill>
                  <a:schemeClr val="accent2"/>
                </a:solidFill>
                <a:latin typeface="+mj-lt"/>
                <a:sym typeface="Wingdings" pitchFamily="2" charset="2"/>
              </a:rPr>
              <a:t>* If the answer is NO to any of the above questions please ensure you take action to correct this finding. </a:t>
            </a:r>
            <a:endParaRPr lang="en-US" sz="1000" i="1" dirty="0">
              <a:solidFill>
                <a:schemeClr val="accent2"/>
              </a:solidFill>
              <a:latin typeface="+mj-lt"/>
              <a:sym typeface="Wingdings" pitchFamily="2" charset="2"/>
            </a:endParaRPr>
          </a:p>
          <a:p>
            <a:pPr marL="173038" indent="-173038" eaLnBrk="1" hangingPunct="1">
              <a:buFont typeface="Arial" pitchFamily="34" charset="0"/>
              <a:buChar char="•"/>
              <a:defRPr/>
            </a:pPr>
            <a:endParaRPr lang="en-US" sz="800" dirty="0">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3112" y="837244"/>
            <a:ext cx="4971233" cy="307777"/>
          </a:xfrm>
          <a:prstGeom prst="rect">
            <a:avLst/>
          </a:prstGeom>
          <a:noFill/>
          <a:ln w="9525">
            <a:noFill/>
            <a:miter lim="800000"/>
            <a:headEnd/>
            <a:tailEnd/>
          </a:ln>
        </p:spPr>
        <p:txBody>
          <a:bodyPr wrap="none">
            <a:spAutoFit/>
          </a:bodyPr>
          <a:lstStyle/>
          <a:p>
            <a:pPr marL="114300" indent="-114300" algn="just"/>
            <a:r>
              <a:rPr lang="en-GB" sz="1400" b="1" dirty="0">
                <a:latin typeface="Tahoma" pitchFamily="34" charset="0"/>
              </a:rPr>
              <a:t>Date:</a:t>
            </a:r>
            <a:r>
              <a:rPr lang="en-US" sz="1400" b="1" dirty="0">
                <a:latin typeface="Tahoma" pitchFamily="34" charset="0"/>
              </a:rPr>
              <a:t> </a:t>
            </a:r>
            <a:r>
              <a:rPr lang="en-US" sz="1400" b="1" dirty="0" smtClean="0">
                <a:latin typeface="Tahoma" pitchFamily="34" charset="0"/>
              </a:rPr>
              <a:t>3</a:t>
            </a:r>
            <a:r>
              <a:rPr lang="en-US" sz="1400" b="1" baseline="30000" dirty="0" smtClean="0">
                <a:latin typeface="Tahoma" pitchFamily="34" charset="0"/>
              </a:rPr>
              <a:t>rd</a:t>
            </a:r>
            <a:r>
              <a:rPr lang="en-US" sz="1400" b="1" dirty="0" smtClean="0">
                <a:latin typeface="Tahoma" pitchFamily="34" charset="0"/>
              </a:rPr>
              <a:t> October 2019      </a:t>
            </a:r>
            <a:r>
              <a:rPr lang="en-US" sz="1400" b="1" dirty="0">
                <a:latin typeface="Tahoma" pitchFamily="34" charset="0"/>
              </a:rPr>
              <a:t>Incident </a:t>
            </a:r>
            <a:r>
              <a:rPr lang="en-US" sz="1400" b="1" dirty="0" smtClean="0">
                <a:latin typeface="Tahoma" pitchFamily="34" charset="0"/>
              </a:rPr>
              <a:t>title HIPO DROPS</a:t>
            </a:r>
            <a:endParaRPr lang="en-US" sz="1400" b="1" dirty="0">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92302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0073E6-248A-4242-81A0-503391FBC6C7}"/>
</file>

<file path=customXml/itemProps2.xml><?xml version="1.0" encoding="utf-8"?>
<ds:datastoreItem xmlns:ds="http://schemas.openxmlformats.org/officeDocument/2006/customXml" ds:itemID="{09BD9686-1ABF-4CF4-AF51-D21E73D609FF}"/>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16453</TotalTime>
  <Words>489</Words>
  <Application>Microsoft Office PowerPoint</Application>
  <PresentationFormat>On-screen Show (4:3)</PresentationFormat>
  <Paragraphs>49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Masroori, Ahmed UWZ11H</cp:lastModifiedBy>
  <cp:revision>841</cp:revision>
  <cp:lastPrinted>2019-11-03T03:42:10Z</cp:lastPrinted>
  <dcterms:created xsi:type="dcterms:W3CDTF">2001-05-03T06:07:08Z</dcterms:created>
  <dcterms:modified xsi:type="dcterms:W3CDTF">2020-03-18T05:20:56Z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