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3.xml" ContentType="application/vnd.openxmlformats-officedocument.customXmlProperties+xml"/>
  <Override PartName="/docProps/app.xml" ContentType="application/vnd.openxmlformats-officedocument.extended-properties+xml"/>
  <Override PartName="/customXml/itemProps1.xml" ContentType="application/vnd.openxmlformats-officedocument.customXmlProperties+xml"/>
  <Override PartName="/docProps/core.xml" ContentType="application/vnd.openxmlformats-package.core-properties+xml"/>
  <Override PartName="/customXml/itemProps2.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6797675" cy="9928225"/>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id Marquez" initials="DM" lastIdx="17" clrIdx="0">
    <p:extLst/>
  </p:cmAuthor>
  <p:cmAuthor id="2" name="Anand Shivanikar" initials="AS" lastIdx="16" clrIdx="1">
    <p:extLst/>
  </p:cmAuthor>
  <p:cmAuthor id="3" name="Samuel Rose" initials="SR" lastIdx="23" clrIdx="2">
    <p:extLst/>
  </p:cmAuthor>
  <p:cmAuthor id="4" name="Cherif Elarbi" initials="CE" lastIdx="1" clrIdx="3">
    <p:extLst>
      <p:ext uri="{19B8F6BF-5375-455C-9EA6-DF929625EA0E}">
        <p15:presenceInfo xmlns:p15="http://schemas.microsoft.com/office/powerpoint/2012/main" userId="S-1-5-21-8740799-2134930118-1361462980-904367" providerId="AD"/>
      </p:ext>
    </p:extLst>
  </p:cmAuthor>
  <p:cmAuthor id="5" name="Morrow, Fulton MSE32" initials="MFM" lastIdx="1" clrIdx="4">
    <p:extLst>
      <p:ext uri="{19B8F6BF-5375-455C-9EA6-DF929625EA0E}">
        <p15:presenceInfo xmlns:p15="http://schemas.microsoft.com/office/powerpoint/2012/main" userId="S-1-5-21-343818398-1275210071-725345543-1420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CDE"/>
    <a:srgbClr val="E7F6EF"/>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00" autoAdjust="0"/>
    <p:restoredTop sz="96552" autoAdjust="0"/>
  </p:normalViewPr>
  <p:slideViewPr>
    <p:cSldViewPr>
      <p:cViewPr varScale="1">
        <p:scale>
          <a:sx n="69" d="100"/>
          <a:sy n="69" d="100"/>
        </p:scale>
        <p:origin x="153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1" y="0"/>
            <a:ext cx="2945875"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51802" y="0"/>
            <a:ext cx="2945874"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1" y="9431894"/>
            <a:ext cx="2945875"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51802" y="9431894"/>
            <a:ext cx="2945874"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2945875"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51802" y="0"/>
            <a:ext cx="2945874"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919163" y="746125"/>
            <a:ext cx="4959350" cy="37211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05926" y="4715948"/>
            <a:ext cx="4985825" cy="44669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1" y="9431894"/>
            <a:ext cx="2945875"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51802" y="9431894"/>
            <a:ext cx="2945874"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t>Ensure all dates and titles are input </a:t>
            </a:r>
          </a:p>
          <a:p>
            <a:endParaRPr lang="en-US" dirty="0" smtClean="0"/>
          </a:p>
          <a:p>
            <a:r>
              <a:rPr lang="en-US" dirty="0" smtClean="0"/>
              <a:t>A short description should be provided without mentioning names of contractors or</a:t>
            </a:r>
            <a:r>
              <a:rPr lang="en-US" baseline="0" dirty="0" smtClean="0"/>
              <a:t> individuals.  You should include, what happened, to who (by job title) and what injuries this resulted in.  Nothing more!</a:t>
            </a:r>
          </a:p>
          <a:p>
            <a:endParaRPr lang="en-US" baseline="0" dirty="0" smtClean="0"/>
          </a:p>
          <a:p>
            <a:r>
              <a:rPr lang="en-US" baseline="0" dirty="0" smtClean="0"/>
              <a:t>Four to five bullet points highlighting the main findings from the investigation.  Remember the target audience is the front line staff so this should be written in simple terms in a way that everyone can understand.</a:t>
            </a:r>
          </a:p>
          <a:p>
            <a:endParaRPr lang="en-US" baseline="0" dirty="0" smtClean="0"/>
          </a:p>
          <a:p>
            <a:r>
              <a:rPr lang="en-US" baseline="0" dirty="0" smtClean="0"/>
              <a:t>The strap line should be the main point you want to get across</a:t>
            </a:r>
          </a:p>
          <a:p>
            <a:endParaRPr lang="en-US" baseline="0" dirty="0" smtClean="0"/>
          </a:p>
          <a:p>
            <a:r>
              <a:rPr lang="en-US" baseline="0" dirty="0" smtClean="0"/>
              <a:t>The images should be self explanatory, what went wrong (if you create a reconstruction please ensure you do not put people at risk) and below how it should be done.   </a:t>
            </a:r>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Confidential - Not to be shared outside of PDO/PDO contractors </a:t>
            </a: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smtClean="0"/>
              <a:t>Confidential - Not to be shared outside of PDO/PDO contractors </a:t>
            </a: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06161" y="743298"/>
            <a:ext cx="4752413" cy="4385816"/>
          </a:xfrm>
          <a:prstGeom prst="rect">
            <a:avLst/>
          </a:prstGeom>
          <a:noFill/>
          <a:ln w="19050">
            <a:noFill/>
            <a:miter lim="800000"/>
            <a:headEnd/>
            <a:tailEnd/>
          </a:ln>
        </p:spPr>
        <p:txBody>
          <a:bodyPr wrap="square">
            <a:spAutoFit/>
          </a:bodyPr>
          <a:lstStyle/>
          <a:p>
            <a:pPr marL="114300" indent="-114300" algn="just">
              <a:defRPr/>
            </a:pPr>
            <a:r>
              <a:rPr lang="en-GB" sz="1200" b="1" dirty="0">
                <a:solidFill>
                  <a:schemeClr val="accent2"/>
                </a:solidFill>
                <a:latin typeface="Tahoma" pitchFamily="34" charset="0"/>
              </a:rPr>
              <a:t>Date</a:t>
            </a:r>
            <a:r>
              <a:rPr lang="en-GB" sz="1200" b="1" dirty="0" smtClean="0">
                <a:solidFill>
                  <a:schemeClr val="accent2"/>
                </a:solidFill>
                <a:latin typeface="Tahoma" pitchFamily="34" charset="0"/>
              </a:rPr>
              <a:t>: 3</a:t>
            </a:r>
            <a:r>
              <a:rPr lang="en-GB" sz="1200" b="1" baseline="30000" dirty="0" smtClean="0">
                <a:solidFill>
                  <a:schemeClr val="accent2"/>
                </a:solidFill>
                <a:latin typeface="Tahoma" pitchFamily="34" charset="0"/>
              </a:rPr>
              <a:t>rd</a:t>
            </a:r>
            <a:r>
              <a:rPr lang="en-GB" sz="1200" b="1" dirty="0" smtClean="0">
                <a:solidFill>
                  <a:schemeClr val="accent2"/>
                </a:solidFill>
                <a:latin typeface="Tahoma" pitchFamily="34" charset="0"/>
              </a:rPr>
              <a:t>  October 2019</a:t>
            </a:r>
            <a:r>
              <a:rPr lang="en-US" sz="1200" b="1" dirty="0" smtClean="0">
                <a:solidFill>
                  <a:schemeClr val="accent2"/>
                </a:solidFill>
                <a:latin typeface="Tahoma" pitchFamily="34" charset="0"/>
              </a:rPr>
              <a:t>       Incident: HiPo#60 DROPS </a:t>
            </a:r>
            <a:endParaRPr lang="en-US" sz="1200" b="1" dirty="0">
              <a:solidFill>
                <a:schemeClr val="accent2"/>
              </a:solidFill>
              <a:latin typeface="Tahoma" pitchFamily="34" charset="0"/>
            </a:endParaRPr>
          </a:p>
          <a:p>
            <a:pPr marL="114300" indent="-114300" algn="just">
              <a:defRPr/>
            </a:pPr>
            <a:endParaRPr lang="en-US" sz="1300" b="1" dirty="0">
              <a:latin typeface="Tahoma" pitchFamily="34" charset="0"/>
            </a:endParaRPr>
          </a:p>
          <a:p>
            <a:r>
              <a:rPr lang="en-US" sz="1600" b="1" dirty="0">
                <a:solidFill>
                  <a:srgbClr val="FF0000"/>
                </a:solidFill>
                <a:latin typeface="Tahoma" pitchFamily="34" charset="0"/>
              </a:rPr>
              <a:t>What happened</a:t>
            </a:r>
            <a:r>
              <a:rPr lang="en-US" sz="1600" b="1" dirty="0" smtClean="0">
                <a:solidFill>
                  <a:srgbClr val="FF0000"/>
                </a:solidFill>
                <a:latin typeface="Tahoma" pitchFamily="34" charset="0"/>
              </a:rPr>
              <a:t>? </a:t>
            </a:r>
          </a:p>
          <a:p>
            <a:r>
              <a:rPr lang="en-US" sz="1400" dirty="0">
                <a:latin typeface="Calibri" panose="020F0502020204030204" pitchFamily="34" charset="0"/>
                <a:ea typeface="Calibri" panose="020F0502020204030204" pitchFamily="34" charset="0"/>
              </a:rPr>
              <a:t>On 3rd Oct 2019 At around 16:03 Hrs. the operation was retrieving the source from rig floor, after retrieving down R/A source from the Rig floor the MWD personnel moved out of the red zone. Suddenly one of the TDS dolly liner from (off drillers side) dropped inside the red zone from approximately 5m height and landed next to the racking back area off the driller side. At the time no personnel were in the red zone.</a:t>
            </a:r>
          </a:p>
          <a:p>
            <a:pPr marL="342900" indent="-342900" eaLnBrk="1" hangingPunct="1">
              <a:defRPr/>
            </a:pPr>
            <a:endParaRPr lang="en-US" sz="600" dirty="0">
              <a:latin typeface="Arial" charset="0"/>
            </a:endParaRPr>
          </a:p>
          <a:p>
            <a:pPr marL="114300" indent="-114300" algn="just">
              <a:defRPr/>
            </a:pPr>
            <a:r>
              <a:rPr lang="en-US" sz="1600" b="1" dirty="0" smtClean="0">
                <a:solidFill>
                  <a:srgbClr val="FF0000"/>
                </a:solidFill>
                <a:latin typeface="Tahoma" pitchFamily="34" charset="0"/>
              </a:rPr>
              <a:t>Learning </a:t>
            </a:r>
            <a:r>
              <a:rPr lang="en-US" sz="1600" b="1" dirty="0">
                <a:solidFill>
                  <a:srgbClr val="FF0000"/>
                </a:solidFill>
                <a:latin typeface="Tahoma" pitchFamily="34" charset="0"/>
              </a:rPr>
              <a:t>from this incident</a:t>
            </a:r>
            <a:r>
              <a:rPr lang="en-US" sz="1600" b="1" dirty="0" smtClean="0">
                <a:solidFill>
                  <a:srgbClr val="FF0000"/>
                </a:solidFill>
                <a:latin typeface="Tahoma" pitchFamily="34" charset="0"/>
              </a:rPr>
              <a:t>..</a:t>
            </a:r>
          </a:p>
          <a:p>
            <a:pPr marL="114300" indent="-114300" algn="just">
              <a:defRPr/>
            </a:pPr>
            <a:endParaRPr lang="en-US" sz="1600" b="1" dirty="0">
              <a:solidFill>
                <a:srgbClr val="FF0000"/>
              </a:solidFill>
              <a:latin typeface="Tahoma" pitchFamily="34" charset="0"/>
            </a:endParaRPr>
          </a:p>
          <a:p>
            <a:pPr marL="114300" indent="-114300" algn="just">
              <a:defRPr/>
            </a:pPr>
            <a:endParaRPr lang="en-US" sz="600" dirty="0">
              <a:latin typeface="Arial" charset="0"/>
            </a:endParaRPr>
          </a:p>
          <a:p>
            <a:pPr marL="171450" indent="-171450">
              <a:buFont typeface="Arial" panose="020B0604020202020204" pitchFamily="34" charset="0"/>
              <a:buChar char="•"/>
            </a:pPr>
            <a:r>
              <a:rPr lang="en-US" sz="1400" dirty="0">
                <a:latin typeface="Calibri" panose="020F0502020204030204" pitchFamily="34" charset="0"/>
                <a:ea typeface="Calibri" panose="020F0502020204030204" pitchFamily="34" charset="0"/>
              </a:rPr>
              <a:t>Ensure to replace all </a:t>
            </a:r>
            <a:r>
              <a:rPr lang="en-US" sz="1400" dirty="0" smtClean="0">
                <a:latin typeface="Calibri" panose="020F0502020204030204" pitchFamily="34" charset="0"/>
                <a:ea typeface="Calibri" panose="020F0502020204030204" pitchFamily="34" charset="0"/>
              </a:rPr>
              <a:t>TDS dolly liners with upgraded model from OEM and ensure secondary retention is installed.</a:t>
            </a:r>
            <a:endParaRPr lang="en-US" sz="1400" dirty="0">
              <a:latin typeface="Calibri" panose="020F0502020204030204" pitchFamily="34" charset="0"/>
              <a:ea typeface="Calibri" panose="020F0502020204030204" pitchFamily="34" charset="0"/>
            </a:endParaRPr>
          </a:p>
          <a:p>
            <a:pPr marL="171450" indent="-171450">
              <a:buFont typeface="Arial" panose="020B0604020202020204" pitchFamily="34" charset="0"/>
              <a:buChar char="•"/>
            </a:pPr>
            <a:r>
              <a:rPr lang="en-US" sz="1400" dirty="0">
                <a:latin typeface="Calibri" panose="020F0502020204030204" pitchFamily="34" charset="0"/>
                <a:ea typeface="Calibri" panose="020F0502020204030204" pitchFamily="34" charset="0"/>
              </a:rPr>
              <a:t>Ensure polyethylene TDS dolly liner needs to be added in the Drops Inspection book in order to inspect the same during every weekly drops inspection at location</a:t>
            </a:r>
          </a:p>
          <a:p>
            <a:endParaRPr lang="en-US" sz="1400" dirty="0">
              <a:latin typeface="Calibri" panose="020F0502020204030204" pitchFamily="34" charset="0"/>
              <a:ea typeface="Calibri" panose="020F0502020204030204" pitchFamily="34" charset="0"/>
            </a:endParaRPr>
          </a:p>
          <a:p>
            <a:pPr lvl="1" algn="just">
              <a:defRPr/>
            </a:pPr>
            <a:r>
              <a:rPr lang="en-US" sz="1200" dirty="0" smtClean="0">
                <a:solidFill>
                  <a:schemeClr val="accent2"/>
                </a:solidFill>
                <a:latin typeface="Arial" charset="0"/>
                <a:cs typeface="Tahoma" pitchFamily="34" charset="0"/>
              </a:rPr>
              <a:t> </a:t>
            </a:r>
            <a:endParaRPr lang="en-US" sz="1400" dirty="0">
              <a:solidFill>
                <a:schemeClr val="accent2"/>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204786" y="5678631"/>
            <a:ext cx="6805614" cy="338554"/>
          </a:xfrm>
          <a:prstGeom prst="rect">
            <a:avLst/>
          </a:prstGeom>
          <a:solidFill>
            <a:schemeClr val="accent2"/>
          </a:solidFill>
          <a:ln w="9525">
            <a:noFill/>
            <a:miter lim="800000"/>
            <a:headEnd/>
            <a:tailEnd/>
          </a:ln>
        </p:spPr>
        <p:txBody>
          <a:bodyPr wrap="square">
            <a:spAutoFit/>
          </a:bodyPr>
          <a:lstStyle/>
          <a:p>
            <a:pPr algn="ctr" eaLnBrk="1" hangingPunct="1"/>
            <a:r>
              <a:rPr lang="en-US" sz="1600" b="1" dirty="0" smtClean="0">
                <a:solidFill>
                  <a:srgbClr val="FFFF00"/>
                </a:solidFill>
                <a:latin typeface="Tahoma" pitchFamily="34" charset="0"/>
              </a:rPr>
              <a:t>Look close for DROPs </a:t>
            </a:r>
            <a:endParaRPr lang="en-US" sz="1600" b="1" dirty="0">
              <a:solidFill>
                <a:srgbClr val="FFFF00"/>
              </a:solidFill>
              <a:latin typeface="Tahoma" pitchFamily="34" charset="0"/>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12" name="Picture 11"/>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5400000">
            <a:off x="5932536" y="2401839"/>
            <a:ext cx="2304845" cy="4054368"/>
          </a:xfrm>
          <a:prstGeom prst="rect">
            <a:avLst/>
          </a:prstGeom>
        </p:spPr>
      </p:pic>
      <p:sp>
        <p:nvSpPr>
          <p:cNvPr id="14" name="Freeform 132"/>
          <p:cNvSpPr>
            <a:spLocks/>
          </p:cNvSpPr>
          <p:nvPr/>
        </p:nvSpPr>
        <p:spPr bwMode="auto">
          <a:xfrm>
            <a:off x="8136706" y="4999078"/>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pic>
        <p:nvPicPr>
          <p:cNvPr id="17" name="Picture 16"/>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rot="5400000">
            <a:off x="6031749" y="-83715"/>
            <a:ext cx="2106416" cy="4054369"/>
          </a:xfrm>
          <a:prstGeom prst="rect">
            <a:avLst/>
          </a:prstGeom>
        </p:spPr>
      </p:pic>
      <p:grpSp>
        <p:nvGrpSpPr>
          <p:cNvPr id="18" name="Group 131"/>
          <p:cNvGrpSpPr>
            <a:grpSpLocks/>
          </p:cNvGrpSpPr>
          <p:nvPr/>
        </p:nvGrpSpPr>
        <p:grpSpPr bwMode="auto">
          <a:xfrm>
            <a:off x="8593906" y="1953418"/>
            <a:ext cx="336550" cy="544513"/>
            <a:chOff x="3504" y="544"/>
            <a:chExt cx="2287" cy="1855"/>
          </a:xfrm>
        </p:grpSpPr>
        <p:sp>
          <p:nvSpPr>
            <p:cNvPr id="19"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sp>
          <p:nvSpPr>
            <p:cNvPr id="20"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262432"/>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latin typeface="Arial" charset="0"/>
            </a:endParaRPr>
          </a:p>
          <a:p>
            <a:pPr marL="173038" indent="-173038" eaLnBrk="1" hangingPunct="1">
              <a:defRPr/>
            </a:pPr>
            <a:endParaRPr lang="en-US" sz="600" dirty="0">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latin typeface="Tahoma" pitchFamily="34" charset="0"/>
            </a:endParaRPr>
          </a:p>
          <a:p>
            <a:pPr marL="342900" indent="-342900" eaLnBrk="1" hangingPunct="1">
              <a:defRPr/>
            </a:pPr>
            <a:r>
              <a:rPr lang="en-US" sz="1600" b="1" dirty="0">
                <a:solidFill>
                  <a:schemeClr val="accent2"/>
                </a:solidFill>
                <a:latin typeface="Tahoma" pitchFamily="34" charset="0"/>
              </a:rPr>
              <a:t>Confirm the following:</a:t>
            </a:r>
            <a:endParaRPr lang="en-US" sz="1600" dirty="0">
              <a:solidFill>
                <a:schemeClr val="accent2"/>
              </a:solidFill>
              <a:latin typeface="Tahoma" pitchFamily="34" charset="0"/>
            </a:endParaRPr>
          </a:p>
          <a:p>
            <a:pPr eaLnBrk="1" hangingPunct="1">
              <a:defRPr/>
            </a:pPr>
            <a:endParaRPr lang="en-US" sz="1400" dirty="0">
              <a:solidFill>
                <a:srgbClr val="FF0000"/>
              </a:solidFill>
              <a:latin typeface="Arial" charset="0"/>
              <a:sym typeface="Wingdings" pitchFamily="2" charset="2"/>
            </a:endParaRPr>
          </a:p>
          <a:p>
            <a:pPr marL="342900" indent="-342900" eaLnBrk="1" hangingPunct="1">
              <a:buFont typeface="+mj-lt"/>
              <a:buAutoNum type="arabicPeriod"/>
              <a:defRPr/>
            </a:pPr>
            <a:r>
              <a:rPr lang="en-US" sz="1400" dirty="0" smtClean="0">
                <a:solidFill>
                  <a:schemeClr val="accent2"/>
                </a:solidFill>
                <a:latin typeface="+mj-lt"/>
                <a:sym typeface="Wingdings" pitchFamily="2" charset="2"/>
              </a:rPr>
              <a:t>Do you ensure that the DROPS picture covers all aspects (in detail) of the DROPS inspection.</a:t>
            </a:r>
          </a:p>
          <a:p>
            <a:pPr marL="342900" indent="-342900" eaLnBrk="1" hangingPunct="1">
              <a:buFont typeface="+mj-lt"/>
              <a:buAutoNum type="arabicPeriod"/>
              <a:defRPr/>
            </a:pPr>
            <a:r>
              <a:rPr lang="en-US" sz="1400" dirty="0" smtClean="0">
                <a:solidFill>
                  <a:schemeClr val="accent2"/>
                </a:solidFill>
                <a:latin typeface="+mj-lt"/>
                <a:sym typeface="Wingdings" pitchFamily="2" charset="2"/>
              </a:rPr>
              <a:t>Do you ensure all personnel who carry out DROPS inspections are aware of their responsibilities. </a:t>
            </a:r>
            <a:endParaRPr lang="en-US" sz="1400" dirty="0">
              <a:solidFill>
                <a:schemeClr val="accent2"/>
              </a:solidFill>
              <a:latin typeface="+mj-lt"/>
              <a:sym typeface="Wingdings" pitchFamily="2" charset="2"/>
            </a:endParaRPr>
          </a:p>
          <a:p>
            <a:pPr marL="342900" indent="-342900" eaLnBrk="1" hangingPunct="1">
              <a:buFont typeface="+mj-lt"/>
              <a:buAutoNum type="arabicPeriod"/>
              <a:defRPr/>
            </a:pPr>
            <a:r>
              <a:rPr lang="en-US" sz="1400" dirty="0" smtClean="0">
                <a:solidFill>
                  <a:schemeClr val="accent2"/>
                </a:solidFill>
                <a:latin typeface="+mj-lt"/>
                <a:sym typeface="Wingdings" pitchFamily="2" charset="2"/>
              </a:rPr>
              <a:t>Do you ensure that all equipment is secure, to ensure that no DROPS incident occurs.</a:t>
            </a:r>
            <a:endParaRPr lang="en-US" sz="1400" strike="sngStrike" dirty="0">
              <a:solidFill>
                <a:schemeClr val="accent2"/>
              </a:solidFill>
              <a:latin typeface="+mj-lt"/>
              <a:sym typeface="Wingdings" pitchFamily="2" charset="2"/>
            </a:endParaRPr>
          </a:p>
          <a:p>
            <a:pPr marL="342900" indent="-342900" eaLnBrk="1" hangingPunct="1">
              <a:buFont typeface="+mj-lt"/>
              <a:buAutoNum type="arabicPeriod"/>
              <a:defRPr/>
            </a:pPr>
            <a:r>
              <a:rPr lang="en-US" sz="1400" dirty="0" smtClean="0">
                <a:solidFill>
                  <a:schemeClr val="accent2"/>
                </a:solidFill>
                <a:latin typeface="+mj-lt"/>
                <a:sym typeface="Wingdings" pitchFamily="2" charset="2"/>
              </a:rPr>
              <a:t>Do you ensure that drop leaders have the required DROPS training.</a:t>
            </a:r>
          </a:p>
          <a:p>
            <a:pPr eaLnBrk="1" hangingPunct="1">
              <a:defRPr/>
            </a:pPr>
            <a:r>
              <a:rPr lang="en-US" sz="1400" dirty="0" smtClean="0">
                <a:solidFill>
                  <a:schemeClr val="accent2"/>
                </a:solidFill>
                <a:latin typeface="+mj-lt"/>
                <a:sym typeface="Wingdings" pitchFamily="2" charset="2"/>
              </a:rPr>
              <a:t> </a:t>
            </a:r>
          </a:p>
          <a:p>
            <a:pPr marL="342900" indent="-342900" eaLnBrk="1" hangingPunct="1">
              <a:buFont typeface="+mj-lt"/>
              <a:buAutoNum type="arabicPeriod"/>
              <a:defRPr/>
            </a:pPr>
            <a:endParaRPr lang="en-US" sz="1400" dirty="0" smtClean="0">
              <a:latin typeface="+mj-lt"/>
              <a:sym typeface="Wingdings" pitchFamily="2" charset="2"/>
            </a:endParaRPr>
          </a:p>
          <a:p>
            <a:pPr eaLnBrk="1" hangingPunct="1">
              <a:defRPr/>
            </a:pPr>
            <a:endParaRPr lang="en-US" sz="1400" dirty="0" smtClean="0">
              <a:latin typeface="+mj-lt"/>
              <a:sym typeface="Wingdings" pitchFamily="2" charset="2"/>
            </a:endParaRPr>
          </a:p>
          <a:p>
            <a:pPr marL="342900" indent="-342900" eaLnBrk="1" hangingPunct="1">
              <a:defRPr/>
            </a:pPr>
            <a:r>
              <a:rPr lang="en-US" sz="1000" i="1" dirty="0" smtClean="0">
                <a:solidFill>
                  <a:schemeClr val="accent2"/>
                </a:solidFill>
                <a:latin typeface="+mj-lt"/>
                <a:sym typeface="Wingdings" pitchFamily="2" charset="2"/>
              </a:rPr>
              <a:t>* If the answer is NO to any of the above questions please ensure you take action to correct this finding. </a:t>
            </a:r>
            <a:endParaRPr lang="en-US" sz="1000" i="1" dirty="0">
              <a:solidFill>
                <a:schemeClr val="accent2"/>
              </a:solidFill>
              <a:latin typeface="+mj-lt"/>
              <a:sym typeface="Wingdings" pitchFamily="2" charset="2"/>
            </a:endParaRPr>
          </a:p>
          <a:p>
            <a:pPr marL="173038" indent="-173038" eaLnBrk="1" hangingPunct="1">
              <a:buFont typeface="Arial" pitchFamily="34" charset="0"/>
              <a:buChar char="•"/>
              <a:defRPr/>
            </a:pPr>
            <a:endParaRPr lang="en-US" sz="800" dirty="0">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73112" y="837244"/>
            <a:ext cx="4971233" cy="307777"/>
          </a:xfrm>
          <a:prstGeom prst="rect">
            <a:avLst/>
          </a:prstGeom>
          <a:noFill/>
          <a:ln w="9525">
            <a:noFill/>
            <a:miter lim="800000"/>
            <a:headEnd/>
            <a:tailEnd/>
          </a:ln>
        </p:spPr>
        <p:txBody>
          <a:bodyPr wrap="none">
            <a:spAutoFit/>
          </a:bodyPr>
          <a:lstStyle/>
          <a:p>
            <a:pPr marL="114300" indent="-114300" algn="just"/>
            <a:r>
              <a:rPr lang="en-GB" sz="1400" b="1" dirty="0">
                <a:latin typeface="Tahoma" pitchFamily="34" charset="0"/>
              </a:rPr>
              <a:t>Date:</a:t>
            </a:r>
            <a:r>
              <a:rPr lang="en-US" sz="1400" b="1" dirty="0">
                <a:latin typeface="Tahoma" pitchFamily="34" charset="0"/>
              </a:rPr>
              <a:t> </a:t>
            </a:r>
            <a:r>
              <a:rPr lang="en-US" sz="1400" b="1" dirty="0" smtClean="0">
                <a:latin typeface="Tahoma" pitchFamily="34" charset="0"/>
              </a:rPr>
              <a:t>3</a:t>
            </a:r>
            <a:r>
              <a:rPr lang="en-US" sz="1400" b="1" baseline="30000" dirty="0" smtClean="0">
                <a:latin typeface="Tahoma" pitchFamily="34" charset="0"/>
              </a:rPr>
              <a:t>rd</a:t>
            </a:r>
            <a:r>
              <a:rPr lang="en-US" sz="1400" b="1" dirty="0" smtClean="0">
                <a:latin typeface="Tahoma" pitchFamily="34" charset="0"/>
              </a:rPr>
              <a:t> October 2019      </a:t>
            </a:r>
            <a:r>
              <a:rPr lang="en-US" sz="1400" b="1" dirty="0">
                <a:latin typeface="Tahoma" pitchFamily="34" charset="0"/>
              </a:rPr>
              <a:t>Incident </a:t>
            </a:r>
            <a:r>
              <a:rPr lang="en-US" sz="1400" b="1" dirty="0" smtClean="0">
                <a:latin typeface="Tahoma" pitchFamily="34" charset="0"/>
              </a:rPr>
              <a:t>title HIPO DROPS</a:t>
            </a:r>
            <a:endParaRPr lang="en-US" sz="1400" b="1" dirty="0">
              <a:latin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92302</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2E71D3-DD11-4E36-ADED-3CEE381ECF41}"/>
</file>

<file path=customXml/itemProps2.xml><?xml version="1.0" encoding="utf-8"?>
<ds:datastoreItem xmlns:ds="http://schemas.openxmlformats.org/officeDocument/2006/customXml" ds:itemID="{09BD9686-1ABF-4CF4-AF51-D21E73D609FF}"/>
</file>

<file path=customXml/itemProps3.xml><?xml version="1.0" encoding="utf-8"?>
<ds:datastoreItem xmlns:ds="http://schemas.openxmlformats.org/officeDocument/2006/customXml" ds:itemID="{ACF46C6F-070D-40A4-B21F-D63FE5060AAE}"/>
</file>

<file path=docProps/app.xml><?xml version="1.0" encoding="utf-8"?>
<Properties xmlns="http://schemas.openxmlformats.org/officeDocument/2006/extended-properties" xmlns:vt="http://schemas.openxmlformats.org/officeDocument/2006/docPropsVTypes">
  <Template/>
  <TotalTime>16453</TotalTime>
  <Words>489</Words>
  <Application>Microsoft Office PowerPoint</Application>
  <PresentationFormat>On-screen Show (4:3)</PresentationFormat>
  <Paragraphs>49</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Investigation Template</dc:title>
  <dc:creator>MU93647</dc:creator>
  <cp:lastModifiedBy>Masroori, Ahmed UWZ11H</cp:lastModifiedBy>
  <cp:revision>841</cp:revision>
  <cp:lastPrinted>2019-11-03T03:42:10Z</cp:lastPrinted>
  <dcterms:created xsi:type="dcterms:W3CDTF">2001-05-03T06:07:08Z</dcterms:created>
  <dcterms:modified xsi:type="dcterms:W3CDTF">2020-03-18T05:20:56Z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