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323" r:id="rId6"/>
  </p:sldIdLst>
  <p:sldSz cx="9144000" cy="6858000" type="screen4x3"/>
  <p:notesSz cx="6797675" cy="9928225"/>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698" autoAdjust="0"/>
  </p:normalViewPr>
  <p:slideViewPr>
    <p:cSldViewPr>
      <p:cViewPr varScale="1">
        <p:scale>
          <a:sx n="66" d="100"/>
          <a:sy n="66" d="100"/>
        </p:scale>
        <p:origin x="150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1801" y="0"/>
            <a:ext cx="2945874"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1894"/>
            <a:ext cx="2945875"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1801" y="9431894"/>
            <a:ext cx="2945874"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2424874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1801" y="0"/>
            <a:ext cx="2945874" cy="49633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947"/>
            <a:ext cx="4985824" cy="4466982"/>
          </a:xfrm>
          <a:prstGeom prst="rect">
            <a:avLst/>
          </a:prstGeom>
          <a:noFill/>
          <a:ln w="9525">
            <a:noFill/>
            <a:miter lim="800000"/>
            <a:headEnd/>
            <a:tailEnd/>
          </a:ln>
          <a:effectLst/>
        </p:spPr>
        <p:txBody>
          <a:bodyPr vert="horz" wrap="square" lIns="92428" tIns="46214" rIns="92428" bIns="462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1894"/>
            <a:ext cx="2945875"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1801" y="9431894"/>
            <a:ext cx="2945874" cy="496332"/>
          </a:xfrm>
          <a:prstGeom prst="rect">
            <a:avLst/>
          </a:prstGeom>
          <a:noFill/>
          <a:ln w="9525">
            <a:noFill/>
            <a:miter lim="800000"/>
            <a:headEnd/>
            <a:tailEnd/>
          </a:ln>
          <a:effectLst/>
        </p:spPr>
        <p:txBody>
          <a:bodyPr vert="horz" wrap="square" lIns="92428" tIns="46214" rIns="92428" bIns="46214"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14628759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29990340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276">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2963686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78761" y="881911"/>
            <a:ext cx="5536239" cy="3716402"/>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09</a:t>
            </a:r>
            <a:r>
              <a:rPr lang="en-US" sz="1200" b="1" baseline="30000" dirty="0">
                <a:solidFill>
                  <a:srgbClr val="333399"/>
                </a:solidFill>
                <a:latin typeface="Tahoma" pitchFamily="34" charset="0"/>
              </a:rPr>
              <a:t>th</a:t>
            </a:r>
            <a:r>
              <a:rPr lang="en-US" sz="1200" b="1" dirty="0">
                <a:solidFill>
                  <a:srgbClr val="333399"/>
                </a:solidFill>
                <a:latin typeface="Tahoma" pitchFamily="34" charset="0"/>
              </a:rPr>
              <a:t> July 2019            Incident title: LTI (Crush Injury)</a:t>
            </a: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eaLnBrk="1" hangingPunct="1">
              <a:defRPr/>
            </a:pPr>
            <a:r>
              <a:rPr lang="en-US" sz="1400" dirty="0">
                <a:latin typeface="Calibri" panose="020F0502020204030204" pitchFamily="34" charset="0"/>
                <a:cs typeface="Calibri" panose="020F0502020204030204" pitchFamily="34" charset="0"/>
              </a:rPr>
              <a:t>A subcontractor’s Jack Hammer Operator was manually shifting the heavy (43 Kg) jack hammer on his shoulder for Function test to be carried out at the Testing yard. While lowering the jack hammer, Operator’s left hand got crushed between the handle and the floor resulting in a crush injury. After administering first aid, the employee was shifted to Salalah for further treatment where fracture was diagnosed to his metacarpal area. The area Supervisor failed to intervene the unsafe act carried out by the employee without using hand gloves. </a:t>
            </a: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600" b="1" dirty="0">
                <a:solidFill>
                  <a:srgbClr val="333399"/>
                </a:solidFill>
                <a:latin typeface="Tahoma" pitchFamily="34" charset="0"/>
              </a:rPr>
              <a:t>Your learning from this incident..</a:t>
            </a:r>
            <a:endParaRPr lang="en-US" sz="1050" dirty="0">
              <a:latin typeface="Arial" charset="0"/>
              <a:cs typeface="Tahoma" pitchFamily="34" charset="0"/>
            </a:endParaRPr>
          </a:p>
          <a:p>
            <a:pPr marL="342900" indent="-342900">
              <a:buFontTx/>
              <a:buAutoNum type="arabicPeriod"/>
            </a:pPr>
            <a:r>
              <a:rPr lang="en-US" sz="1400" dirty="0">
                <a:latin typeface="Calibri" pitchFamily="34" charset="0"/>
                <a:cs typeface="Calibri" pitchFamily="34" charset="0"/>
              </a:rPr>
              <a:t>Always follow safe material handling practice.</a:t>
            </a:r>
          </a:p>
          <a:p>
            <a:pPr marL="342900" indent="-342900">
              <a:buFontTx/>
              <a:buAutoNum type="arabicPeriod"/>
            </a:pPr>
            <a:r>
              <a:rPr lang="en-US" sz="1400" dirty="0">
                <a:latin typeface="Calibri" pitchFamily="34" charset="0"/>
                <a:cs typeface="Calibri" pitchFamily="34" charset="0"/>
              </a:rPr>
              <a:t>Always wear PPEs fit for the task. </a:t>
            </a:r>
          </a:p>
          <a:p>
            <a:pPr marL="342900" indent="-342900">
              <a:buFontTx/>
              <a:buAutoNum type="arabicPeriod"/>
            </a:pPr>
            <a:r>
              <a:rPr lang="en-US" sz="1400" dirty="0">
                <a:latin typeface="Calibri" pitchFamily="34" charset="0"/>
                <a:cs typeface="Calibri" pitchFamily="34" charset="0"/>
              </a:rPr>
              <a:t>Always intervene to stop unsafe acts. </a:t>
            </a:r>
          </a:p>
          <a:p>
            <a:pPr marL="342900" indent="-342900">
              <a:buFontTx/>
              <a:buAutoNum type="arabicPeriod"/>
            </a:pPr>
            <a:r>
              <a:rPr lang="en-US" sz="1400" dirty="0">
                <a:latin typeface="Calibri" pitchFamily="34" charset="0"/>
                <a:cs typeface="Calibri" pitchFamily="34" charset="0"/>
              </a:rPr>
              <a:t>Always keep your body parts away from Line of Fire. </a:t>
            </a:r>
          </a:p>
        </p:txBody>
      </p:sp>
      <p:sp>
        <p:nvSpPr>
          <p:cNvPr id="26628" name="TextBox 16"/>
          <p:cNvSpPr txBox="1">
            <a:spLocks noChangeArrowheads="1"/>
          </p:cNvSpPr>
          <p:nvPr/>
        </p:nvSpPr>
        <p:spPr bwMode="auto">
          <a:xfrm>
            <a:off x="1219200" y="5909846"/>
            <a:ext cx="6327874" cy="338554"/>
          </a:xfrm>
          <a:prstGeom prst="rect">
            <a:avLst/>
          </a:prstGeom>
          <a:solidFill>
            <a:schemeClr val="accent2"/>
          </a:solidFill>
          <a:ln w="9525">
            <a:noFill/>
            <a:miter lim="800000"/>
            <a:headEnd/>
            <a:tailEnd/>
          </a:ln>
        </p:spPr>
        <p:txBody>
          <a:bodyPr wrap="square">
            <a:spAutoFit/>
          </a:bodyPr>
          <a:lstStyle/>
          <a:p>
            <a:pPr algn="ctr" eaLnBrk="1" hangingPunct="1"/>
            <a:r>
              <a:rPr lang="en-US" sz="1600" b="1" dirty="0">
                <a:solidFill>
                  <a:srgbClr val="FFFF00"/>
                </a:solidFill>
                <a:latin typeface="Tahoma" pitchFamily="34" charset="0"/>
              </a:rPr>
              <a:t>Always follow safe material handling practice.</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1" name="Picture 10">
            <a:extLst>
              <a:ext uri="{FF2B5EF4-FFF2-40B4-BE49-F238E27FC236}">
                <a16:creationId xmlns:a16="http://schemas.microsoft.com/office/drawing/2014/main" id="{C80EE599-163A-477E-911D-538AC9443EA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91200" y="883828"/>
            <a:ext cx="3104449" cy="2434927"/>
          </a:xfrm>
          <a:prstGeom prst="rect">
            <a:avLst/>
          </a:prstGeom>
          <a:ln>
            <a:noFill/>
          </a:ln>
        </p:spPr>
      </p:pic>
      <p:grpSp>
        <p:nvGrpSpPr>
          <p:cNvPr id="12" name="Group 131">
            <a:extLst>
              <a:ext uri="{FF2B5EF4-FFF2-40B4-BE49-F238E27FC236}">
                <a16:creationId xmlns:a16="http://schemas.microsoft.com/office/drawing/2014/main" id="{6993A9AA-5D98-429D-9838-253FCA8B7EE6}"/>
              </a:ext>
            </a:extLst>
          </p:cNvPr>
          <p:cNvGrpSpPr>
            <a:grpSpLocks/>
          </p:cNvGrpSpPr>
          <p:nvPr/>
        </p:nvGrpSpPr>
        <p:grpSpPr bwMode="auto">
          <a:xfrm>
            <a:off x="8275638" y="2514600"/>
            <a:ext cx="290513" cy="430095"/>
            <a:chOff x="3504" y="544"/>
            <a:chExt cx="2287" cy="1855"/>
          </a:xfrm>
        </p:grpSpPr>
        <p:sp>
          <p:nvSpPr>
            <p:cNvPr id="14" name="Line 129">
              <a:extLst>
                <a:ext uri="{FF2B5EF4-FFF2-40B4-BE49-F238E27FC236}">
                  <a16:creationId xmlns:a16="http://schemas.microsoft.com/office/drawing/2014/main" id="{2C54F5D3-35C6-4F86-B498-5094776C54F8}"/>
                </a:ext>
              </a:extLst>
            </p:cNvPr>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5" name="Line 130">
              <a:extLst>
                <a:ext uri="{FF2B5EF4-FFF2-40B4-BE49-F238E27FC236}">
                  <a16:creationId xmlns:a16="http://schemas.microsoft.com/office/drawing/2014/main" id="{71AFBEEC-E8BB-4B06-9B93-2C3B1195BE66}"/>
                </a:ext>
              </a:extLst>
            </p:cNvPr>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7" name="Picture 16"/>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2771" y="3395878"/>
            <a:ext cx="3104449" cy="2436844"/>
          </a:xfrm>
          <a:prstGeom prst="rect">
            <a:avLst/>
          </a:prstGeom>
          <a:noFill/>
          <a:ln>
            <a:noFill/>
          </a:ln>
        </p:spPr>
      </p:pic>
      <p:sp>
        <p:nvSpPr>
          <p:cNvPr id="20" name="Freeform 132">
            <a:extLst>
              <a:ext uri="{FF2B5EF4-FFF2-40B4-BE49-F238E27FC236}">
                <a16:creationId xmlns:a16="http://schemas.microsoft.com/office/drawing/2014/main" id="{42501E6E-FC4F-4887-8971-B5AF54C5C0DD}"/>
              </a:ext>
            </a:extLst>
          </p:cNvPr>
          <p:cNvSpPr>
            <a:spLocks/>
          </p:cNvSpPr>
          <p:nvPr/>
        </p:nvSpPr>
        <p:spPr bwMode="auto">
          <a:xfrm>
            <a:off x="8115965" y="5134422"/>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49" y="1132106"/>
            <a:ext cx="8743951" cy="4924425"/>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eaLnBrk="1" hangingPunct="1">
              <a:defRPr/>
            </a:pPr>
            <a:endParaRPr lang="en-US" sz="1400" dirty="0">
              <a:solidFill>
                <a:srgbClr val="0033CC"/>
              </a:solidFill>
              <a:latin typeface="+mj-lt"/>
              <a:sym typeface="Wingdings" pitchFamily="2" charset="2"/>
            </a:endParaRPr>
          </a:p>
          <a:p>
            <a:pPr marL="342900" lvl="0" indent="-342900" eaLnBrk="1" hangingPunct="1">
              <a:buFont typeface="+mj-lt"/>
              <a:buAutoNum type="arabicPeriod"/>
              <a:defRPr/>
            </a:pPr>
            <a:r>
              <a:rPr lang="en-US" sz="1400" dirty="0">
                <a:solidFill>
                  <a:schemeClr val="accent2"/>
                </a:solidFill>
                <a:latin typeface="+mj-lt"/>
                <a:sym typeface="Wingdings" pitchFamily="2" charset="2"/>
              </a:rPr>
              <a:t>Do you ensure risks associated during subcontractor mobilization / demobilization are assessed and activities supervised? </a:t>
            </a:r>
          </a:p>
          <a:p>
            <a:pPr marL="342900" indent="-342900" eaLnBrk="1" hangingPunct="1">
              <a:buFont typeface="+mj-lt"/>
              <a:buAutoNum type="arabicPeriod"/>
              <a:defRPr/>
            </a:pPr>
            <a:r>
              <a:rPr lang="en-US" sz="1400" dirty="0">
                <a:solidFill>
                  <a:schemeClr val="accent2"/>
                </a:solidFill>
                <a:latin typeface="+mj-lt"/>
                <a:cs typeface="Calibri" pitchFamily="34" charset="0"/>
              </a:rPr>
              <a:t>Do you encourage subcontractor employees to consult with your team for adopting safe work practices?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employees take active part in spotting unsafe acts and intervene in time?</a:t>
            </a:r>
          </a:p>
          <a:p>
            <a:pPr marL="342900" lvl="0" indent="-342900" eaLnBrk="1" hangingPunct="1">
              <a:buFont typeface="+mj-lt"/>
              <a:buAutoNum type="arabicPeriod"/>
              <a:defRPr/>
            </a:pPr>
            <a:r>
              <a:rPr lang="en-US" sz="1400" dirty="0">
                <a:solidFill>
                  <a:schemeClr val="accent2"/>
                </a:solidFill>
                <a:latin typeface="+mj-lt"/>
                <a:sym typeface="Wingdings" pitchFamily="2" charset="2"/>
              </a:rPr>
              <a:t>Do you ensure site visits and inspections focus on compliance to critical safety requirements like – risk assessment, TBT, supervision?</a:t>
            </a:r>
          </a:p>
          <a:p>
            <a:pPr marL="342900" lvl="0" indent="-342900" eaLnBrk="1" hangingPunct="1">
              <a:buFont typeface="+mj-lt"/>
              <a:buAutoNum type="arabicPeriod"/>
              <a:defRPr/>
            </a:pPr>
            <a:r>
              <a:rPr lang="en-US" sz="1400" dirty="0">
                <a:solidFill>
                  <a:schemeClr val="accent2"/>
                </a:solidFill>
                <a:latin typeface="+mj-lt"/>
                <a:sym typeface="Wingdings" pitchFamily="2" charset="2"/>
              </a:rPr>
              <a:t>Do you ensure safe work procedures are followed during work execution at all stages especial in peripheral area? </a:t>
            </a:r>
          </a:p>
          <a:p>
            <a:pPr marL="342900" lvl="0" indent="-342900" eaLnBrk="1" hangingPunct="1">
              <a:buFont typeface="+mj-lt"/>
              <a:buAutoNum type="arabicPeriod"/>
              <a:defRPr/>
            </a:pPr>
            <a:r>
              <a:rPr lang="en-US" sz="1400" dirty="0">
                <a:solidFill>
                  <a:schemeClr val="accent2"/>
                </a:solidFill>
                <a:latin typeface="+mj-lt"/>
                <a:sym typeface="Wingdings" pitchFamily="2" charset="2"/>
              </a:rPr>
              <a:t>Do you ensure employees are aware about the correct PPEs for the task?</a:t>
            </a:r>
          </a:p>
          <a:p>
            <a:pPr marL="342900" lvl="0" indent="-342900" eaLnBrk="1" hangingPunct="1">
              <a:buFont typeface="+mj-lt"/>
              <a:buAutoNum type="arabicPeriod"/>
              <a:defRPr/>
            </a:pPr>
            <a:r>
              <a:rPr lang="en-US" sz="1400" dirty="0">
                <a:solidFill>
                  <a:schemeClr val="accent2"/>
                </a:solidFill>
                <a:latin typeface="+mj-lt"/>
                <a:sym typeface="Wingdings" pitchFamily="2" charset="2"/>
              </a:rPr>
              <a:t>Do you ensure </a:t>
            </a:r>
            <a:r>
              <a:rPr lang="en-US" sz="1400" dirty="0" smtClean="0">
                <a:solidFill>
                  <a:schemeClr val="accent2"/>
                </a:solidFill>
                <a:latin typeface="+mj-lt"/>
                <a:sym typeface="Wingdings" pitchFamily="2" charset="2"/>
              </a:rPr>
              <a:t>out of site locations are identified and monitored? </a:t>
            </a:r>
            <a:endParaRPr lang="en-US" sz="1400" dirty="0">
              <a:solidFill>
                <a:schemeClr val="accent2"/>
              </a:solidFill>
              <a:latin typeface="+mj-lt"/>
              <a:sym typeface="Wingdings" pitchFamily="2" charset="2"/>
            </a:endParaRPr>
          </a:p>
          <a:p>
            <a:pPr marL="342900" lvl="0" indent="-342900" eaLnBrk="1" hangingPunct="1">
              <a:buFont typeface="+mj-lt"/>
              <a:buAutoNum type="arabicPeriod"/>
              <a:defRPr/>
            </a:pPr>
            <a:endParaRPr lang="en-US" sz="1400" dirty="0">
              <a:solidFill>
                <a:schemeClr val="accent2"/>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04659" y="817761"/>
            <a:ext cx="8153400" cy="307777"/>
          </a:xfrm>
          <a:prstGeom prst="rect">
            <a:avLst/>
          </a:prstGeom>
          <a:noFill/>
          <a:ln w="9525">
            <a:noFill/>
            <a:miter lim="800000"/>
            <a:headEnd/>
            <a:tailEnd/>
          </a:ln>
        </p:spPr>
        <p:txBody>
          <a:bodyPr wrap="square">
            <a:spAutoFit/>
          </a:bodyPr>
          <a:lstStyle/>
          <a:p>
            <a:pPr marL="114300" indent="-114300" algn="just"/>
            <a:r>
              <a:rPr lang="en-GB" sz="1400" b="1" dirty="0">
                <a:solidFill>
                  <a:srgbClr val="333399"/>
                </a:solidFill>
                <a:latin typeface="Tahoma" pitchFamily="34" charset="0"/>
              </a:rPr>
              <a:t>Date: 09</a:t>
            </a:r>
            <a:r>
              <a:rPr lang="en-GB" sz="1400" b="1" baseline="30000" dirty="0">
                <a:solidFill>
                  <a:srgbClr val="333399"/>
                </a:solidFill>
                <a:latin typeface="Tahoma" pitchFamily="34" charset="0"/>
              </a:rPr>
              <a:t>th</a:t>
            </a:r>
            <a:r>
              <a:rPr lang="en-GB" sz="1400" b="1" dirty="0">
                <a:solidFill>
                  <a:srgbClr val="333399"/>
                </a:solidFill>
                <a:latin typeface="Tahoma" pitchFamily="34" charset="0"/>
              </a:rPr>
              <a:t> July 2019</a:t>
            </a:r>
            <a:r>
              <a:rPr lang="en-US" sz="1400" b="1" dirty="0">
                <a:solidFill>
                  <a:srgbClr val="333399"/>
                </a:solidFill>
                <a:latin typeface="Tahoma" pitchFamily="34" charset="0"/>
              </a:rPr>
              <a:t>                                                      Incident title: LTI (Crush Injury)</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anguage xmlns="4880e4f8-4b7d-4bdd-91e3-e10d47036eca">English 1</Language>
    <DocId xmlns="4880e4f8-4b7d-4bdd-91e3-e10d47036eca">92305</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ABB8AF-F269-4B6B-A29B-69CF9087C006}"/>
</file>

<file path=customXml/itemProps2.xml><?xml version="1.0" encoding="utf-8"?>
<ds:datastoreItem xmlns:ds="http://schemas.openxmlformats.org/officeDocument/2006/customXml" ds:itemID="{417CDCFD-C2C6-4ECC-85D9-E8AEE3BFF834}"/>
</file>

<file path=customXml/itemProps3.xml><?xml version="1.0" encoding="utf-8"?>
<ds:datastoreItem xmlns:ds="http://schemas.openxmlformats.org/officeDocument/2006/customXml" ds:itemID="{ACF46C6F-070D-40A4-B21F-D63FE5060AAE}"/>
</file>

<file path=docProps/app.xml><?xml version="1.0" encoding="utf-8"?>
<Properties xmlns="http://schemas.openxmlformats.org/officeDocument/2006/extended-properties" xmlns:vt="http://schemas.openxmlformats.org/officeDocument/2006/docPropsVTypes">
  <Template/>
  <TotalTime>5731</TotalTime>
  <Words>550</Words>
  <Application>Microsoft Office PowerPoint</Application>
  <PresentationFormat>On-screen Show (4:3)</PresentationFormat>
  <Paragraphs>52</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504</cp:revision>
  <cp:lastPrinted>2019-07-28T11:05:54Z</cp:lastPrinted>
  <dcterms:created xsi:type="dcterms:W3CDTF">2001-05-03T06:07:08Z</dcterms:created>
  <dcterms:modified xsi:type="dcterms:W3CDTF">2020-03-19T07:12:43Z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