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4" r:id="rId5"/>
    <p:sldId id="275" r:id="rId6"/>
  </p:sldIdLst>
  <p:sldSz cx="9144000" cy="6858000" type="screen4x3"/>
  <p:notesSz cx="6670675" cy="9875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1685" autoAdjust="0"/>
  </p:normalViewPr>
  <p:slideViewPr>
    <p:cSldViewPr>
      <p:cViewPr varScale="1">
        <p:scale>
          <a:sx n="73" d="100"/>
          <a:sy n="73" d="100"/>
        </p:scale>
        <p:origin x="11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11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8908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82125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55AA87-4B92-460C-977B-0D3A2F64F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91063"/>
            <a:ext cx="48926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8908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82125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9EFC2-B0DD-4BF2-8694-068D2DFD7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5B704AD-0DEC-4276-A217-14915B9E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920DC4-FE34-4663-8FB7-16362F8E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085B925-3865-4333-AFCB-ABF9FE11E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F1380D9-E0BB-484F-BE96-17EE0360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281B74-92C0-4899-8AEC-B63DF05B8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490" y="791554"/>
            <a:ext cx="6029710" cy="4647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lang="en-GB" sz="16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 </a:t>
            </a:r>
            <a:r>
              <a:rPr lang="en-US" sz="16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11.07.19   Incident title: LTI#09  Arm Injury</a:t>
            </a:r>
          </a:p>
          <a:p>
            <a:pPr marL="114300" indent="-114300" algn="just">
              <a:defRPr/>
            </a:pPr>
            <a:endParaRPr lang="en-US" sz="1200" b="1" dirty="0">
              <a:solidFill>
                <a:srgbClr val="FF0000"/>
              </a:solidFill>
              <a:latin typeface="+mj-lt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What happened?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endParaRPr lang="en-US" sz="1600" dirty="0">
              <a:latin typeface="Calibri" panose="020F0502020204030204" pitchFamily="34" charset="0"/>
              <a:cs typeface="Arial" charset="0"/>
            </a:endParaRPr>
          </a:p>
          <a:p>
            <a:pPr algn="just">
              <a:defRPr/>
            </a:pPr>
            <a:r>
              <a:rPr lang="en-US" sz="1600" dirty="0">
                <a:latin typeface="Calibri" panose="020F0502020204030204" pitchFamily="34" charset="0"/>
                <a:cs typeface="Arial" charset="0"/>
              </a:rPr>
              <a:t>After finalizing  the wireline job in ZAH-25H1, wireline crew were packing the equipment and storing in the wireline truck. It was windy and logging senior operator was tried to help his operator </a:t>
            </a:r>
            <a:r>
              <a:rPr lang="en-US" sz="1600" dirty="0" smtClean="0">
                <a:latin typeface="Calibri" panose="020F0502020204030204" pitchFamily="34" charset="0"/>
                <a:cs typeface="Arial" charset="0"/>
              </a:rPr>
              <a:t>colleague 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to bring down the tarpaulin drum cover, when a strong wind pushed the cover upward resulting loss of balance of Sr. operator and falling on the ground (1.45m). The senior operator sustained a fracture on his right upper arm. </a:t>
            </a:r>
          </a:p>
          <a:p>
            <a:pPr algn="just">
              <a:defRPr/>
            </a:pPr>
            <a:endParaRPr lang="en-US" sz="1200" dirty="0">
              <a:latin typeface="+mj-lt"/>
              <a:cs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Arial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1600" dirty="0">
              <a:latin typeface="Calibri" panose="020F0502020204030204" pitchFamily="34" charset="0"/>
              <a:cs typeface="Arial" charset="0"/>
            </a:endParaRPr>
          </a:p>
          <a:p>
            <a:pPr marL="115888" indent="-115888" algn="just"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libri" panose="020F0502020204030204" pitchFamily="34" charset="0"/>
                <a:cs typeface="Arial" charset="0"/>
              </a:rPr>
              <a:t>Always check your position for doing the Job safely</a:t>
            </a:r>
          </a:p>
          <a:p>
            <a:pPr marL="115888" indent="-115888" algn="just"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alibri" panose="020F0502020204030204" pitchFamily="34" charset="0"/>
                <a:cs typeface="Arial" charset="0"/>
              </a:rPr>
              <a:t>Always 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coordinate with the crew to provide any support if required</a:t>
            </a:r>
          </a:p>
          <a:p>
            <a:pPr marL="115888" indent="-115888" algn="just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Arial" charset="0"/>
              </a:rPr>
              <a:t>Ensure proper storage of the tools without any tripping hazards </a:t>
            </a:r>
          </a:p>
          <a:p>
            <a:pPr marL="115888" indent="-115888" algn="just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Arial" charset="0"/>
              </a:rPr>
              <a:t>Always discuss all routine tasks and associated hazards with crew before start of  operations 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23645" y="5451128"/>
            <a:ext cx="5867400" cy="33855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FFFF00"/>
                </a:solidFill>
                <a:latin typeface="Arial" charset="0"/>
                <a:cs typeface="Tahoma" pitchFamily="34" charset="0"/>
              </a:rPr>
              <a:t>Always check Your footing and maintain 3 point contact</a:t>
            </a:r>
            <a:endParaRPr lang="en-US" sz="160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115903-EE2E-41C0-83A2-985005986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225" y="3537297"/>
            <a:ext cx="1383272" cy="2303144"/>
          </a:xfrm>
          <a:prstGeom prst="rect">
            <a:avLst/>
          </a:prstGeom>
        </p:spPr>
      </p:pic>
      <p:sp>
        <p:nvSpPr>
          <p:cNvPr id="25" name="Freeform 132"/>
          <p:cNvSpPr>
            <a:spLocks/>
          </p:cNvSpPr>
          <p:nvPr/>
        </p:nvSpPr>
        <p:spPr bwMode="auto">
          <a:xfrm>
            <a:off x="8441297" y="4993928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160" y="3537297"/>
            <a:ext cx="1371600" cy="2303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826" y="923075"/>
            <a:ext cx="2140573" cy="2421254"/>
          </a:xfrm>
          <a:prstGeom prst="rect">
            <a:avLst/>
          </a:prstGeom>
        </p:spPr>
      </p:pic>
      <p:grpSp>
        <p:nvGrpSpPr>
          <p:cNvPr id="21" name="Group 131"/>
          <p:cNvGrpSpPr>
            <a:grpSpLocks/>
          </p:cNvGrpSpPr>
          <p:nvPr/>
        </p:nvGrpSpPr>
        <p:grpSpPr bwMode="auto">
          <a:xfrm>
            <a:off x="8107363" y="2621400"/>
            <a:ext cx="336550" cy="544513"/>
            <a:chOff x="3504" y="544"/>
            <a:chExt cx="2287" cy="1855"/>
          </a:xfrm>
        </p:grpSpPr>
        <p:sp>
          <p:nvSpPr>
            <p:cNvPr id="22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49" y="1125538"/>
            <a:ext cx="8609013" cy="44935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233363" indent="-233363" eaLnBrk="1" hangingPunct="1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1.	</a:t>
            </a: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hazard awareness is understood by all workforce	</a:t>
            </a:r>
          </a:p>
          <a:p>
            <a:pPr marL="233363" indent="-233363" eaLnBrk="1" hangingPunct="1"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2.	Do you ensure that Stop Work culture is enforced in the workforce </a:t>
            </a:r>
          </a:p>
          <a:p>
            <a:pPr marL="233363" indent="-233363" eaLnBrk="1" hangingPunct="1"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3.	Do you ensure that adequate resources of tools and equipment are provided for the operations </a:t>
            </a:r>
          </a:p>
          <a:p>
            <a:pPr marL="233363" indent="-233363" eaLnBrk="1" hangingPunct="1">
              <a:buAutoNum type="arabicPeriod" startAt="4"/>
              <a:defRPr/>
            </a:pP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sym typeface="Wingdings" pitchFamily="2" charset="2"/>
              </a:rPr>
              <a:t>Do you Ensure dynamic Hazards considered in </a:t>
            </a:r>
            <a:r>
              <a:rPr lang="en-US" sz="1600" dirty="0" smtClean="0">
                <a:solidFill>
                  <a:schemeClr val="accent2"/>
                </a:solidFill>
                <a:latin typeface="Calibri" panose="020F0502020204030204" pitchFamily="34" charset="0"/>
                <a:sym typeface="Wingdings" pitchFamily="2" charset="2"/>
              </a:rPr>
              <a:t>Dynamic Risk 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sym typeface="Wingdings" pitchFamily="2" charset="2"/>
              </a:rPr>
              <a:t>Assessment</a:t>
            </a:r>
          </a:p>
          <a:p>
            <a:pPr marL="233363" indent="-233363" eaLnBrk="1" hangingPunct="1">
              <a:buAutoNum type="arabicPeriod" startAt="4"/>
              <a:defRPr/>
            </a:pP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sym typeface="Wingdings" pitchFamily="2" charset="2"/>
              </a:rPr>
              <a:t>Do  you participate in 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</a:rPr>
              <a:t>walk through and talk through to identify the routine job hazards and discuss with team</a:t>
            </a:r>
          </a:p>
          <a:p>
            <a:pPr marL="233363" indent="-233363" eaLnBrk="1" hangingPunct="1">
              <a:buFontTx/>
              <a:buAutoNum type="arabicPeriod" startAt="4"/>
              <a:defRPr/>
            </a:pP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</a:rPr>
              <a:t>Do your ensure non core job hazards are identified and integrated with the HEMP for the activity.</a:t>
            </a:r>
          </a:p>
          <a:p>
            <a:pPr eaLnBrk="1" hangingPunct="1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228600" y="840374"/>
            <a:ext cx="5416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lvl="0" indent="-114300" algn="just">
              <a:defRPr/>
            </a:pPr>
            <a:r>
              <a:rPr lang="en-GB" sz="16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 </a:t>
            </a:r>
            <a:r>
              <a:rPr lang="en-US" sz="16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11.07.19   Incident title: LTI#09  Arm Injury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4880e4f8-4b7d-4bdd-91e3-e10d47036eca">English 1</Language>
    <DocId xmlns="4880e4f8-4b7d-4bdd-91e3-e10d47036eca">92306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A8F8EA2-5D87-45D7-B3E4-CED5D99DA63D}"/>
</file>

<file path=customXml/itemProps2.xml><?xml version="1.0" encoding="utf-8"?>
<ds:datastoreItem xmlns:ds="http://schemas.openxmlformats.org/officeDocument/2006/customXml" ds:itemID="{ACF46C6F-070D-40A4-B21F-D63FE5060AAE}"/>
</file>

<file path=customXml/itemProps3.xml><?xml version="1.0" encoding="utf-8"?>
<ds:datastoreItem xmlns:ds="http://schemas.openxmlformats.org/officeDocument/2006/customXml" ds:itemID="{417CDCFD-C2C6-4ECC-85D9-E8AEE3BFF8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5168</TotalTime>
  <Words>518</Words>
  <Application>Microsoft Office PowerPoint</Application>
  <PresentationFormat>On-screen Show (4:3)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Tahoma</vt:lpstr>
      <vt:lpstr>Times New Roman</vt:lpstr>
      <vt:lpstr>Wingdings</vt:lpstr>
      <vt:lpstr>Default Design</vt:lpstr>
      <vt:lpstr>PowerPoint Presentation</vt:lpstr>
      <vt:lpstr>PowerPoint Presentation</vt:lpstr>
    </vt:vector>
  </TitlesOfParts>
  <Company>Shell Information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Investigation Template</dc:title>
  <dc:creator>MU93647</dc:creator>
  <cp:lastModifiedBy>Masroori, Ahmed UWZ11H</cp:lastModifiedBy>
  <cp:revision>436</cp:revision>
  <dcterms:created xsi:type="dcterms:W3CDTF">2001-05-03T06:07:08Z</dcterms:created>
  <dcterms:modified xsi:type="dcterms:W3CDTF">2020-04-08T05:53:02Z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